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39"/>
  </p:notesMasterIdLst>
  <p:sldIdLst>
    <p:sldId id="256" r:id="rId6"/>
    <p:sldId id="258" r:id="rId7"/>
    <p:sldId id="257" r:id="rId8"/>
    <p:sldId id="269" r:id="rId9"/>
    <p:sldId id="259" r:id="rId10"/>
    <p:sldId id="279" r:id="rId11"/>
    <p:sldId id="312" r:id="rId12"/>
    <p:sldId id="274" r:id="rId13"/>
    <p:sldId id="272" r:id="rId14"/>
    <p:sldId id="270" r:id="rId15"/>
    <p:sldId id="280" r:id="rId16"/>
    <p:sldId id="276" r:id="rId17"/>
    <p:sldId id="282" r:id="rId18"/>
    <p:sldId id="313" r:id="rId19"/>
    <p:sldId id="314" r:id="rId20"/>
    <p:sldId id="292" r:id="rId21"/>
    <p:sldId id="315" r:id="rId22"/>
    <p:sldId id="316" r:id="rId23"/>
    <p:sldId id="299" r:id="rId24"/>
    <p:sldId id="281" r:id="rId25"/>
    <p:sldId id="260" r:id="rId26"/>
    <p:sldId id="318" r:id="rId27"/>
    <p:sldId id="317" r:id="rId28"/>
    <p:sldId id="319" r:id="rId29"/>
    <p:sldId id="320" r:id="rId30"/>
    <p:sldId id="321" r:id="rId31"/>
    <p:sldId id="301" r:id="rId32"/>
    <p:sldId id="295" r:id="rId33"/>
    <p:sldId id="275" r:id="rId34"/>
    <p:sldId id="298" r:id="rId35"/>
    <p:sldId id="308" r:id="rId36"/>
    <p:sldId id="262" r:id="rId37"/>
    <p:sldId id="267" r:id="rId38"/>
  </p:sldIdLst>
  <p:sldSz cx="18288000" cy="10287000"/>
  <p:notesSz cx="6858000" cy="9144000"/>
  <p:embeddedFontLst>
    <p:embeddedFont>
      <p:font typeface="Cambria Math" panose="02040503050406030204" pitchFamily="18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466"/>
    <a:srgbClr val="FCFB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412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4.fntdata"/><Relationship Id="rId48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F40207-A05A-4857-A865-65E6FF1186BB}" type="datetimeFigureOut">
              <a:rPr lang="en-US" smtClean="0"/>
              <a:t>17/11/2022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88652-5398-4D3C-91EF-C358D952D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3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7A3E7-939A-4CF6-9EF9-8A8C4D902BB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001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890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946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5639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220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092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618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728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524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006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145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0231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0938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9028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4908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280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8019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916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137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4952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3789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3996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4175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0366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9228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9823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8458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5168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543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8627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7031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385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5269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1855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364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2799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4636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2460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47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4313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130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3297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7854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6993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509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218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647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064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75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0.svg"/><Relationship Id="rId7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9.sv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svg"/><Relationship Id="rId7" Type="http://schemas.openxmlformats.org/officeDocument/2006/relationships/image" Target="../media/image3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0.svg"/><Relationship Id="rId10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7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3" Type="http://schemas.openxmlformats.org/officeDocument/2006/relationships/image" Target="../media/image20.svg"/><Relationship Id="rId7" Type="http://schemas.openxmlformats.org/officeDocument/2006/relationships/image" Target="../media/image14.png"/><Relationship Id="rId12" Type="http://schemas.openxmlformats.org/officeDocument/2006/relationships/image" Target="../media/image44.png"/><Relationship Id="rId2" Type="http://schemas.openxmlformats.org/officeDocument/2006/relationships/image" Target="../media/image41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43.png"/><Relationship Id="rId5" Type="http://schemas.openxmlformats.org/officeDocument/2006/relationships/image" Target="../media/image4.png"/><Relationship Id="rId15" Type="http://schemas.openxmlformats.org/officeDocument/2006/relationships/image" Target="../media/image47.png"/><Relationship Id="rId10" Type="http://schemas.openxmlformats.org/officeDocument/2006/relationships/image" Target="../media/image10.png"/><Relationship Id="rId4" Type="http://schemas.openxmlformats.org/officeDocument/2006/relationships/image" Target="../media/image71.svg"/><Relationship Id="rId9" Type="http://schemas.openxmlformats.org/officeDocument/2006/relationships/image" Target="../media/image60.svg"/><Relationship Id="rId1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0.svg"/><Relationship Id="rId7" Type="http://schemas.openxmlformats.org/officeDocument/2006/relationships/image" Target="../media/image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9.svg"/><Relationship Id="rId10" Type="http://schemas.openxmlformats.org/officeDocument/2006/relationships/image" Target="../media/image51.png"/><Relationship Id="rId4" Type="http://schemas.openxmlformats.org/officeDocument/2006/relationships/image" Target="../media/image4.png"/><Relationship Id="rId9" Type="http://schemas.openxmlformats.org/officeDocument/2006/relationships/image" Target="../media/image5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png"/><Relationship Id="rId3" Type="http://schemas.openxmlformats.org/officeDocument/2006/relationships/image" Target="../media/image20.svg"/><Relationship Id="rId7" Type="http://schemas.openxmlformats.org/officeDocument/2006/relationships/image" Target="../media/image8.svg"/><Relationship Id="rId12" Type="http://schemas.openxmlformats.org/officeDocument/2006/relationships/image" Target="../media/image5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9.svg"/><Relationship Id="rId10" Type="http://schemas.openxmlformats.org/officeDocument/2006/relationships/image" Target="../media/image51.png"/><Relationship Id="rId4" Type="http://schemas.openxmlformats.org/officeDocument/2006/relationships/image" Target="../media/image4.png"/><Relationship Id="rId9" Type="http://schemas.openxmlformats.org/officeDocument/2006/relationships/image" Target="../media/image21.png"/><Relationship Id="rId1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0.svg"/><Relationship Id="rId7" Type="http://schemas.openxmlformats.org/officeDocument/2006/relationships/image" Target="../media/image8.svg"/><Relationship Id="rId12" Type="http://schemas.openxmlformats.org/officeDocument/2006/relationships/image" Target="../media/image5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9.svg"/><Relationship Id="rId10" Type="http://schemas.openxmlformats.org/officeDocument/2006/relationships/image" Target="../media/image51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12" Type="http://schemas.openxmlformats.org/officeDocument/2006/relationships/image" Target="../media/image5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7.png"/><Relationship Id="rId10" Type="http://schemas.openxmlformats.org/officeDocument/2006/relationships/image" Target="../media/image14.png"/><Relationship Id="rId4" Type="http://schemas.openxmlformats.org/officeDocument/2006/relationships/image" Target="../media/image56.png"/><Relationship Id="rId9" Type="http://schemas.openxmlformats.org/officeDocument/2006/relationships/image" Target="../media/image60.sv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.png"/><Relationship Id="rId3" Type="http://schemas.openxmlformats.org/officeDocument/2006/relationships/image" Target="../media/image8.svg"/><Relationship Id="rId12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7.png"/><Relationship Id="rId10" Type="http://schemas.openxmlformats.org/officeDocument/2006/relationships/image" Target="../media/image14.png"/><Relationship Id="rId4" Type="http://schemas.openxmlformats.org/officeDocument/2006/relationships/image" Target="../media/image56.png"/><Relationship Id="rId9" Type="http://schemas.openxmlformats.org/officeDocument/2006/relationships/image" Target="../media/image60.svg"/><Relationship Id="rId1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.png"/><Relationship Id="rId3" Type="http://schemas.openxmlformats.org/officeDocument/2006/relationships/image" Target="../media/image8.svg"/><Relationship Id="rId12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7.png"/><Relationship Id="rId10" Type="http://schemas.openxmlformats.org/officeDocument/2006/relationships/image" Target="../media/image14.png"/><Relationship Id="rId4" Type="http://schemas.openxmlformats.org/officeDocument/2006/relationships/image" Target="../media/image56.png"/><Relationship Id="rId9" Type="http://schemas.openxmlformats.org/officeDocument/2006/relationships/image" Target="../media/image6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svg"/><Relationship Id="rId7" Type="http://schemas.openxmlformats.org/officeDocument/2006/relationships/image" Target="../media/image3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0.svg"/><Relationship Id="rId10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7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svg"/><Relationship Id="rId7" Type="http://schemas.openxmlformats.org/officeDocument/2006/relationships/image" Target="../media/image2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8.sv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png"/><Relationship Id="rId7" Type="http://schemas.openxmlformats.org/officeDocument/2006/relationships/image" Target="../media/image14.png"/><Relationship Id="rId12" Type="http://schemas.openxmlformats.org/officeDocument/2006/relationships/image" Target="../media/image6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21.png"/><Relationship Id="rId5" Type="http://schemas.openxmlformats.org/officeDocument/2006/relationships/image" Target="../media/image4.png"/><Relationship Id="rId10" Type="http://schemas.openxmlformats.org/officeDocument/2006/relationships/image" Target="../media/image63.png"/><Relationship Id="rId4" Type="http://schemas.openxmlformats.org/officeDocument/2006/relationships/image" Target="../media/image71.svg"/><Relationship Id="rId9" Type="http://schemas.openxmlformats.org/officeDocument/2006/relationships/image" Target="../media/image60.sv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9.png"/><Relationship Id="rId3" Type="http://schemas.openxmlformats.org/officeDocument/2006/relationships/image" Target="../media/image67.png"/><Relationship Id="rId7" Type="http://schemas.openxmlformats.org/officeDocument/2006/relationships/image" Target="../media/image39.svg"/><Relationship Id="rId12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1.png"/><Relationship Id="rId10" Type="http://schemas.openxmlformats.org/officeDocument/2006/relationships/image" Target="../media/image51.png"/><Relationship Id="rId9" Type="http://schemas.openxmlformats.org/officeDocument/2006/relationships/image" Target="../media/image60.svg"/><Relationship Id="rId14" Type="http://schemas.openxmlformats.org/officeDocument/2006/relationships/image" Target="../media/image70.png"/><Relationship Id="rId4" Type="http://schemas.openxmlformats.org/officeDocument/2006/relationships/image" Target="../media/image5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microsoft.com/office/2007/relationships/hdphoto" Target="../media/hdphoto2.wdp"/><Relationship Id="rId7" Type="http://schemas.openxmlformats.org/officeDocument/2006/relationships/image" Target="../media/image7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microsoft.com/office/2007/relationships/hdphoto" Target="../media/hdphoto2.wdp"/><Relationship Id="rId7" Type="http://schemas.openxmlformats.org/officeDocument/2006/relationships/image" Target="../media/image8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microsoft.com/office/2007/relationships/hdphoto" Target="../media/hdphoto2.wdp"/><Relationship Id="rId7" Type="http://schemas.openxmlformats.org/officeDocument/2006/relationships/image" Target="../media/image8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72.png"/><Relationship Id="rId9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microsoft.com/office/2007/relationships/hdphoto" Target="../media/hdphoto2.wdp"/><Relationship Id="rId7" Type="http://schemas.openxmlformats.org/officeDocument/2006/relationships/image" Target="../media/image9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72.png"/><Relationship Id="rId9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svg"/><Relationship Id="rId7" Type="http://schemas.openxmlformats.org/officeDocument/2006/relationships/image" Target="../media/image3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0.svg"/><Relationship Id="rId10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73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0.svg"/><Relationship Id="rId18" Type="http://schemas.openxmlformats.org/officeDocument/2006/relationships/image" Target="../media/image96.png"/><Relationship Id="rId3" Type="http://schemas.openxmlformats.org/officeDocument/2006/relationships/image" Target="../media/image8.svg"/><Relationship Id="rId7" Type="http://schemas.openxmlformats.org/officeDocument/2006/relationships/image" Target="../media/image62.svg"/><Relationship Id="rId17" Type="http://schemas.openxmlformats.org/officeDocument/2006/relationships/image" Target="../media/image95.png"/><Relationship Id="rId2" Type="http://schemas.openxmlformats.org/officeDocument/2006/relationships/image" Target="../media/image93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60.svg"/><Relationship Id="rId9" Type="http://schemas.openxmlformats.org/officeDocument/2006/relationships/image" Target="../media/image10.png"/><Relationship Id="rId14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70.png"/><Relationship Id="rId2" Type="http://schemas.openxmlformats.org/officeDocument/2006/relationships/image" Target="../media/image14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15" Type="http://schemas.openxmlformats.org/officeDocument/2006/relationships/image" Target="../media/image99.png"/><Relationship Id="rId4" Type="http://schemas.openxmlformats.org/officeDocument/2006/relationships/image" Target="../media/image51.svg"/><Relationship Id="rId1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4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2.svg"/><Relationship Id="rId5" Type="http://schemas.openxmlformats.org/officeDocument/2006/relationships/image" Target="../media/image6.svg"/><Relationship Id="rId15" Type="http://schemas.openxmlformats.org/officeDocument/2006/relationships/image" Target="../media/image2.sv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2.png"/><Relationship Id="rId7" Type="http://schemas.openxmlformats.org/officeDocument/2006/relationships/image" Target="../media/image62.svg"/><Relationship Id="rId12" Type="http://schemas.openxmlformats.org/officeDocument/2006/relationships/image" Target="../media/image10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1.png"/><Relationship Id="rId10" Type="http://schemas.openxmlformats.org/officeDocument/2006/relationships/image" Target="../media/image93.png"/><Relationship Id="rId9" Type="http://schemas.openxmlformats.org/officeDocument/2006/relationships/image" Target="../media/image60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4.png"/><Relationship Id="rId3" Type="http://schemas.openxmlformats.org/officeDocument/2006/relationships/image" Target="../media/image8.svg"/><Relationship Id="rId7" Type="http://schemas.openxmlformats.org/officeDocument/2006/relationships/image" Target="../media/image62.svg"/><Relationship Id="rId12" Type="http://schemas.openxmlformats.org/officeDocument/2006/relationships/image" Target="../media/image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0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75.svg"/><Relationship Id="rId7" Type="http://schemas.openxmlformats.org/officeDocument/2006/relationships/image" Target="../media/image2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2.svg"/><Relationship Id="rId4" Type="http://schemas.openxmlformats.org/officeDocument/2006/relationships/image" Target="../media/image12.png"/><Relationship Id="rId9" Type="http://schemas.openxmlformats.org/officeDocument/2006/relationships/image" Target="../media/image77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4.svg"/><Relationship Id="rId7" Type="http://schemas.openxmlformats.org/officeDocument/2006/relationships/image" Target="../media/image3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77.svg"/><Relationship Id="rId5" Type="http://schemas.openxmlformats.org/officeDocument/2006/relationships/image" Target="../media/image79.svg"/><Relationship Id="rId10" Type="http://schemas.openxmlformats.org/officeDocument/2006/relationships/image" Target="../media/image106.png"/><Relationship Id="rId4" Type="http://schemas.openxmlformats.org/officeDocument/2006/relationships/image" Target="../media/image107.png"/><Relationship Id="rId9" Type="http://schemas.openxmlformats.org/officeDocument/2006/relationships/image" Target="../media/image8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8.sv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6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svg"/><Relationship Id="rId7" Type="http://schemas.openxmlformats.org/officeDocument/2006/relationships/image" Target="../media/image3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0.svg"/><Relationship Id="rId10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73.svg"/></Relationships>
</file>

<file path=ppt/slides/_rels/slide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8.png"/><Relationship Id="rId3" Type="http://schemas.openxmlformats.org/officeDocument/2006/relationships/image" Target="../media/image8.svg"/><Relationship Id="rId21" Type="http://schemas.openxmlformats.org/officeDocument/2006/relationships/image" Target="../media/image21.png"/><Relationship Id="rId7" Type="http://schemas.openxmlformats.org/officeDocument/2006/relationships/image" Target="../media/image17.png"/><Relationship Id="rId17" Type="http://schemas.openxmlformats.org/officeDocument/2006/relationships/image" Target="../media/image14.svg"/><Relationship Id="rId25" Type="http://schemas.openxmlformats.org/officeDocument/2006/relationships/image" Target="../media/image24.png"/><Relationship Id="rId2" Type="http://schemas.openxmlformats.org/officeDocument/2006/relationships/image" Target="../media/image4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24" Type="http://schemas.openxmlformats.org/officeDocument/2006/relationships/image" Target="../media/image21.svg"/><Relationship Id="rId5" Type="http://schemas.microsoft.com/office/2007/relationships/hdphoto" Target="../media/hdphoto1.wdp"/><Relationship Id="rId23" Type="http://schemas.openxmlformats.org/officeDocument/2006/relationships/image" Target="../media/image23.png"/><Relationship Id="rId19" Type="http://schemas.openxmlformats.org/officeDocument/2006/relationships/image" Target="../media/image19.png"/><Relationship Id="rId4" Type="http://schemas.openxmlformats.org/officeDocument/2006/relationships/image" Target="../media/image16.png"/><Relationship Id="rId22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1.png"/><Relationship Id="rId3" Type="http://schemas.openxmlformats.org/officeDocument/2006/relationships/image" Target="../media/image8.svg"/><Relationship Id="rId21" Type="http://schemas.openxmlformats.org/officeDocument/2006/relationships/image" Target="../media/image25.png"/><Relationship Id="rId7" Type="http://schemas.openxmlformats.org/officeDocument/2006/relationships/image" Target="../media/image17.png"/><Relationship Id="rId17" Type="http://schemas.openxmlformats.org/officeDocument/2006/relationships/image" Target="../media/image14.svg"/><Relationship Id="rId2" Type="http://schemas.openxmlformats.org/officeDocument/2006/relationships/image" Target="../media/image4.pn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19" Type="http://schemas.openxmlformats.org/officeDocument/2006/relationships/image" Target="../media/image23.png"/><Relationship Id="rId4" Type="http://schemas.openxmlformats.org/officeDocument/2006/relationships/image" Target="../media/image16.png"/><Relationship Id="rId22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8" Type="http://schemas.openxmlformats.org/officeDocument/2006/relationships/image" Target="../media/image56.svg"/><Relationship Id="rId18" Type="http://schemas.openxmlformats.org/officeDocument/2006/relationships/image" Target="../media/image32.png"/><Relationship Id="rId3" Type="http://schemas.openxmlformats.org/officeDocument/2006/relationships/image" Target="../media/image8.svg"/><Relationship Id="rId7" Type="http://schemas.openxmlformats.org/officeDocument/2006/relationships/image" Target="../media/image28.png"/><Relationship Id="rId12" Type="http://schemas.openxmlformats.org/officeDocument/2006/relationships/image" Target="../media/image60.svg"/><Relationship Id="rId17" Type="http://schemas.openxmlformats.org/officeDocument/2006/relationships/image" Target="../media/image31.png"/><Relationship Id="rId2" Type="http://schemas.openxmlformats.org/officeDocument/2006/relationships/image" Target="../media/image4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15" Type="http://schemas.openxmlformats.org/officeDocument/2006/relationships/image" Target="../media/image29.png"/><Relationship Id="rId10" Type="http://schemas.openxmlformats.org/officeDocument/2006/relationships/image" Target="../media/image58.svg"/><Relationship Id="rId4" Type="http://schemas.openxmlformats.org/officeDocument/2006/relationships/image" Target="../media/image27.png"/><Relationship Id="rId1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svg"/><Relationship Id="rId7" Type="http://schemas.openxmlformats.org/officeDocument/2006/relationships/image" Target="../media/image20.svg"/><Relationship Id="rId12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5.png"/><Relationship Id="rId10" Type="http://schemas.openxmlformats.org/officeDocument/2006/relationships/image" Target="../media/image34.png"/><Relationship Id="rId4" Type="http://schemas.openxmlformats.org/officeDocument/2006/relationships/image" Target="../media/image10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03476" y="2378363"/>
            <a:ext cx="2049550" cy="254458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6406907"/>
            <a:ext cx="18288000" cy="3880093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49625" y="1171474"/>
            <a:ext cx="13796473" cy="7237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5970" y="1885067"/>
            <a:ext cx="1843830" cy="185394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42790" y="8893646"/>
            <a:ext cx="8580377" cy="4664605"/>
          </a:xfrm>
          <a:prstGeom prst="rect">
            <a:avLst/>
          </a:prstGeom>
        </p:spPr>
      </p:pic>
      <p:pic>
        <p:nvPicPr>
          <p:cNvPr id="21" name="Picture 16">
            <a:extLst>
              <a:ext uri="{FF2B5EF4-FFF2-40B4-BE49-F238E27FC236}">
                <a16:creationId xmlns:a16="http://schemas.microsoft.com/office/drawing/2014/main" id="{E2083BDF-A63D-4D90-AAD5-AF39614FB3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129241" y="2171700"/>
            <a:ext cx="5344582" cy="1096835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F944A62-FF35-44D3-919C-18E7599EAEB0}"/>
              </a:ext>
            </a:extLst>
          </p:cNvPr>
          <p:cNvSpPr txBox="1"/>
          <p:nvPr/>
        </p:nvSpPr>
        <p:spPr>
          <a:xfrm>
            <a:off x="3352800" y="2204211"/>
            <a:ext cx="11896911" cy="5196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7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CHÀO MỪNG CÁC EM</a:t>
            </a:r>
          </a:p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7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 ĐẾN VỚI BÀI HỌC </a:t>
            </a:r>
          </a:p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70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HÔM </a:t>
            </a:r>
            <a:r>
              <a:rPr lang="en-US" sz="7000" b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NAY!</a:t>
            </a:r>
            <a:endParaRPr lang="en-US" sz="7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2F439E8E-597B-4B6E-B899-27BB81A28C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621000" y="7412294"/>
            <a:ext cx="1503216" cy="1481352"/>
          </a:xfrm>
          <a:prstGeom prst="rect">
            <a:avLst/>
          </a:prstGeom>
        </p:spPr>
      </p:pic>
      <p:pic>
        <p:nvPicPr>
          <p:cNvPr id="25" name="Picture 9">
            <a:extLst>
              <a:ext uri="{FF2B5EF4-FFF2-40B4-BE49-F238E27FC236}">
                <a16:creationId xmlns:a16="http://schemas.microsoft.com/office/drawing/2014/main" id="{6A7CB8BA-A5C7-424B-ACA0-5098C1B3B15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7173450" y="6876896"/>
            <a:ext cx="875639" cy="20014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7">
            <a:extLst>
              <a:ext uri="{FF2B5EF4-FFF2-40B4-BE49-F238E27FC236}">
                <a16:creationId xmlns:a16="http://schemas.microsoft.com/office/drawing/2014/main" id="{D2A20305-49BF-4568-A286-4EF18440759A}"/>
              </a:ext>
            </a:extLst>
          </p:cNvPr>
          <p:cNvSpPr/>
          <p:nvPr/>
        </p:nvSpPr>
        <p:spPr>
          <a:xfrm>
            <a:off x="-15240" y="1560506"/>
            <a:ext cx="18821401" cy="8726494"/>
          </a:xfrm>
          <a:custGeom>
            <a:avLst/>
            <a:gdLst/>
            <a:ahLst/>
            <a:cxnLst/>
            <a:rect l="l" t="t" r="r" b="b"/>
            <a:pathLst>
              <a:path w="4816592" h="1148350">
                <a:moveTo>
                  <a:pt x="0" y="0"/>
                </a:moveTo>
                <a:lnTo>
                  <a:pt x="4816592" y="0"/>
                </a:lnTo>
                <a:lnTo>
                  <a:pt x="4816592" y="1148350"/>
                </a:lnTo>
                <a:lnTo>
                  <a:pt x="0" y="1148350"/>
                </a:lnTo>
                <a:close/>
              </a:path>
            </a:pathLst>
          </a:custGeom>
          <a:solidFill>
            <a:schemeClr val="bg1"/>
          </a:solidFill>
        </p:spPr>
      </p:sp>
      <p:pic>
        <p:nvPicPr>
          <p:cNvPr id="34" name="Picture 25">
            <a:extLst>
              <a:ext uri="{FF2B5EF4-FFF2-40B4-BE49-F238E27FC236}">
                <a16:creationId xmlns:a16="http://schemas.microsoft.com/office/drawing/2014/main" id="{6829F60C-7DAD-4FFF-9212-8523B63F0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30600" y="292765"/>
            <a:ext cx="1485723" cy="1392866"/>
          </a:xfrm>
          <a:prstGeom prst="rect">
            <a:avLst/>
          </a:prstGeom>
        </p:spPr>
      </p:pic>
      <p:pic>
        <p:nvPicPr>
          <p:cNvPr id="35" name="Picture 7">
            <a:extLst>
              <a:ext uri="{FF2B5EF4-FFF2-40B4-BE49-F238E27FC236}">
                <a16:creationId xmlns:a16="http://schemas.microsoft.com/office/drawing/2014/main" id="{523BA23B-7AFB-47AA-AB1E-926708BC6C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344267">
            <a:off x="326372" y="9066161"/>
            <a:ext cx="1706755" cy="161715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887213" y="407101"/>
            <a:ext cx="50164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733800" y="1409700"/>
            <a:ext cx="10628615" cy="1766509"/>
            <a:chOff x="1219199" y="2405876"/>
            <a:chExt cx="10628615" cy="1766509"/>
          </a:xfrm>
        </p:grpSpPr>
        <p:sp>
          <p:nvSpPr>
            <p:cNvPr id="2" name="Rectangle 1"/>
            <p:cNvSpPr/>
            <p:nvPr/>
          </p:nvSpPr>
          <p:spPr>
            <a:xfrm>
              <a:off x="1219199" y="2838333"/>
              <a:ext cx="10628615" cy="9015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dirty="0" err="1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</a:t>
              </a:r>
              <a:r>
                <a:rPr lang="en-US" sz="4000" dirty="0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dirty="0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x </a:t>
              </a:r>
              <a:r>
                <a:rPr lang="en-US" sz="4000" dirty="0" err="1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y, </a:t>
              </a:r>
              <a:r>
                <a:rPr lang="en-US" sz="4000" dirty="0" err="1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</a:t>
              </a:r>
              <a:r>
                <a:rPr lang="en-US" sz="4000" dirty="0" smtClean="0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               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x – y = </a:t>
              </a:r>
              <a:r>
                <a:rPr lang="en-US" sz="4000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12</a:t>
              </a:r>
              <a:endPara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6400800" y="2405876"/>
                  <a:ext cx="2130327" cy="176650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x</m:t>
                            </m:r>
                          </m:num>
                          <m:den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11</m:t>
                            </m:r>
                          </m:den>
                        </m:f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y</m:t>
                            </m:r>
                          </m:num>
                          <m:den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17</m:t>
                            </m:r>
                          </m:den>
                        </m:f>
                      </m:oMath>
                    </m:oMathPara>
                  </a14:m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00800" y="2405876"/>
                  <a:ext cx="2130327" cy="176650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/>
          <p:cNvGrpSpPr/>
          <p:nvPr/>
        </p:nvGrpSpPr>
        <p:grpSpPr>
          <a:xfrm>
            <a:off x="1301125" y="2350792"/>
            <a:ext cx="1905000" cy="1815882"/>
            <a:chOff x="1828800" y="2980194"/>
            <a:chExt cx="1905000" cy="1815882"/>
          </a:xfrm>
        </p:grpSpPr>
        <p:pic>
          <p:nvPicPr>
            <p:cNvPr id="15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130312" y="4166674"/>
                <a:ext cx="15240000" cy="45970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11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17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11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17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12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2).11=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22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2)⋅17=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34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0312" y="4166674"/>
                <a:ext cx="15240000" cy="4597028"/>
              </a:xfrm>
              <a:prstGeom prst="rect">
                <a:avLst/>
              </a:prstGeom>
              <a:blipFill>
                <a:blip r:embed="rId8"/>
                <a:stretch>
                  <a:fillRect l="-1400" b="-2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2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957386" y="8504908"/>
            <a:ext cx="1758937" cy="193289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3202547" y="7915125"/>
                <a:ext cx="4341253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=−22;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=−34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2547" y="7915125"/>
                <a:ext cx="4341253" cy="7078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529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902364" y="2283956"/>
            <a:ext cx="2060036" cy="1828800"/>
            <a:chOff x="3355952" y="3048581"/>
            <a:chExt cx="1406383" cy="1285465"/>
          </a:xfrm>
          <a:solidFill>
            <a:schemeClr val="accent3">
              <a:lumMod val="75000"/>
            </a:schemeClr>
          </a:solidFill>
        </p:grpSpPr>
        <p:grpSp>
          <p:nvGrpSpPr>
            <p:cNvPr id="16" name="Group 4"/>
            <p:cNvGrpSpPr/>
            <p:nvPr/>
          </p:nvGrpSpPr>
          <p:grpSpPr>
            <a:xfrm>
              <a:off x="3355952" y="3048581"/>
              <a:ext cx="1406383" cy="1285465"/>
              <a:chOff x="14168" y="-264583"/>
              <a:chExt cx="6321663" cy="6350000"/>
            </a:xfrm>
            <a:grpFill/>
          </p:grpSpPr>
          <p:sp>
            <p:nvSpPr>
              <p:cNvPr id="18" name="Freeform 5"/>
              <p:cNvSpPr/>
              <p:nvPr/>
            </p:nvSpPr>
            <p:spPr>
              <a:xfrm>
                <a:off x="14168" y="-264583"/>
                <a:ext cx="6321663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17" name="TextBox 15"/>
            <p:cNvSpPr txBox="1"/>
            <p:nvPr/>
          </p:nvSpPr>
          <p:spPr>
            <a:xfrm>
              <a:off x="3534358" y="3563850"/>
              <a:ext cx="1043391" cy="42059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6000" b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en-US" sz="6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3581400" y="2985650"/>
            <a:ext cx="11732164" cy="2691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6000" b="1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Mở rộng tính chất </a:t>
            </a:r>
            <a:r>
              <a:rPr lang="vi-VN" sz="6000" b="1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endParaRPr lang="en-US" sz="6000" b="1" dirty="0" smtClean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6000" b="1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dãy </a:t>
            </a:r>
            <a:r>
              <a:rPr lang="vi-VN" sz="6000" b="1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tỉ số bằng nhau</a:t>
            </a:r>
          </a:p>
        </p:txBody>
      </p:sp>
      <p:pic>
        <p:nvPicPr>
          <p:cNvPr id="20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130548" y="613324"/>
            <a:ext cx="1987388" cy="18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92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9188FBF6-1509-4B7B-AB4E-CFADA9CDBC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3037421" y="-2389721"/>
            <a:ext cx="12246121" cy="17558961"/>
          </a:xfrm>
          <a:prstGeom prst="rect">
            <a:avLst/>
          </a:prstGeom>
        </p:spPr>
      </p:pic>
      <p:grpSp>
        <p:nvGrpSpPr>
          <p:cNvPr id="24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1752600" y="9879591"/>
            <a:ext cx="21031665" cy="1344037"/>
            <a:chOff x="0" y="0"/>
            <a:chExt cx="28042220" cy="1792049"/>
          </a:xfrm>
        </p:grpSpPr>
        <p:pic>
          <p:nvPicPr>
            <p:cNvPr id="25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042BDE5-5778-423F-A123-8DC7C98D41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49400" y="8772686"/>
            <a:ext cx="3886200" cy="1106905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5116" y="8604754"/>
            <a:ext cx="1183511" cy="1307091"/>
          </a:xfrm>
          <a:prstGeom prst="rect">
            <a:avLst/>
          </a:prstGeom>
        </p:spPr>
      </p:pic>
      <p:grpSp>
        <p:nvGrpSpPr>
          <p:cNvPr id="31" name="Group 2"/>
          <p:cNvGrpSpPr/>
          <p:nvPr/>
        </p:nvGrpSpPr>
        <p:grpSpPr>
          <a:xfrm>
            <a:off x="-990600" y="-2462805"/>
            <a:ext cx="19463770" cy="3880093"/>
            <a:chOff x="0" y="0"/>
            <a:chExt cx="4816593" cy="1021917"/>
          </a:xfrm>
        </p:grpSpPr>
        <p:sp>
          <p:nvSpPr>
            <p:cNvPr id="32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311882" y="300920"/>
            <a:ext cx="381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id="{6829F60C-7DAD-4FFF-9212-8523B63F049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60036" y="332085"/>
            <a:ext cx="1698753" cy="15925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71800" y="4334169"/>
            <a:ext cx="685800" cy="6286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2225" y="1924665"/>
            <a:ext cx="16266256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dãy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5066738" y="4076700"/>
                <a:ext cx="8377230" cy="19314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𝑒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𝑓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𝑐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𝑒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𝑓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𝑐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𝑒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𝑓</m:t>
                          </m:r>
                        </m:den>
                      </m:f>
                      <m:r>
                        <m:rPr>
                          <m:nor/>
                        </m:rPr>
                        <a:rPr lang="en-US" sz="400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6738" y="4076700"/>
                <a:ext cx="8377230" cy="193149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5368530" y="6057900"/>
            <a:ext cx="75729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122225" y="8557384"/>
                <a:ext cx="9144000" cy="90159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0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cũng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225" y="8557384"/>
                <a:ext cx="9144000" cy="901593"/>
              </a:xfrm>
              <a:prstGeom prst="rect">
                <a:avLst/>
              </a:prstGeom>
              <a:blipFill>
                <a:blip r:embed="rId13"/>
                <a:stretch>
                  <a:fillRect l="-2333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1220125" y="6667500"/>
            <a:ext cx="16705127" cy="1835695"/>
            <a:chOff x="1220125" y="6432005"/>
            <a:chExt cx="16705127" cy="1835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1220125" y="6962107"/>
                  <a:ext cx="16705127" cy="90159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4000" dirty="0" err="1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Nếu</a:t>
                  </a:r>
                  <a:r>
                    <a:rPr lang="en-US" sz="4000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               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ta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còn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nói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các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𝑒</m:t>
                      </m:r>
                    </m:oMath>
                  </a14:m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tỉ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lệ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với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các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𝑑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𝑓</m:t>
                      </m:r>
                    </m:oMath>
                  </a14:m>
                  <a:r>
                    <a:rPr lang="en-US" sz="4000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</a:t>
                  </a:r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0125" y="6962107"/>
                  <a:ext cx="16705127" cy="901593"/>
                </a:xfrm>
                <a:prstGeom prst="rect">
                  <a:avLst/>
                </a:prstGeom>
                <a:blipFill>
                  <a:blip r:embed="rId14"/>
                  <a:stretch>
                    <a:fillRect l="-1277" b="-283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/>
                <p:cNvSpPr/>
                <p:nvPr/>
              </p:nvSpPr>
              <p:spPr>
                <a:xfrm>
                  <a:off x="2404660" y="6432005"/>
                  <a:ext cx="2799420" cy="183569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den>
                        </m:f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𝑐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𝑑</m:t>
                            </m:r>
                          </m:den>
                        </m:f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𝑒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𝑓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000" dirty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</m:oMath>
                    </m:oMathPara>
                  </a14:m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5" name="Rectangle 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04660" y="6432005"/>
                  <a:ext cx="2799420" cy="1835695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1122224" y="3009900"/>
            <a:ext cx="13508175" cy="1262590"/>
            <a:chOff x="1122224" y="2980718"/>
            <a:chExt cx="13508175" cy="12625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6584196" y="2988734"/>
                  <a:ext cx="2544030" cy="12545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den>
                        </m:f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𝑐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𝑑</m:t>
                            </m:r>
                          </m:den>
                        </m:f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𝑒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𝑓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4196" y="2988734"/>
                  <a:ext cx="2544030" cy="1254574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 13"/>
            <p:cNvSpPr/>
            <p:nvPr/>
          </p:nvSpPr>
          <p:spPr>
            <a:xfrm>
              <a:off x="1122224" y="2980718"/>
              <a:ext cx="1350817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dãy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tỉ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bằng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nhau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           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suy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ra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963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" grpId="0"/>
      <p:bldP spid="22" grpId="0"/>
      <p:bldP spid="8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1A22BE65-A2EE-4CDF-9CB6-FDD5A0CC33B0}"/>
              </a:ext>
            </a:extLst>
          </p:cNvPr>
          <p:cNvGrpSpPr/>
          <p:nvPr/>
        </p:nvGrpSpPr>
        <p:grpSpPr>
          <a:xfrm>
            <a:off x="-228601" y="-36506"/>
            <a:ext cx="18821401" cy="10515058"/>
            <a:chOff x="-5134" y="-38100"/>
            <a:chExt cx="4816592" cy="1342759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D2A20305-49BF-4568-A286-4EF18440759A}"/>
                </a:ext>
              </a:extLst>
            </p:cNvPr>
            <p:cNvSpPr/>
            <p:nvPr/>
          </p:nvSpPr>
          <p:spPr>
            <a:xfrm>
              <a:off x="-5134" y="156309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>
                <a:alpha val="75000"/>
              </a:srgbClr>
            </a:solidFill>
          </p:spPr>
        </p:sp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E193907B-5540-43C1-868B-88DC0F002BE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4" name="Picture 25">
            <a:extLst>
              <a:ext uri="{FF2B5EF4-FFF2-40B4-BE49-F238E27FC236}">
                <a16:creationId xmlns:a16="http://schemas.microsoft.com/office/drawing/2014/main" id="{6829F60C-7DAD-4FFF-9212-8523B63F04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02000" y="198120"/>
            <a:ext cx="1698753" cy="1592580"/>
          </a:xfrm>
          <a:prstGeom prst="rect">
            <a:avLst/>
          </a:prstGeom>
        </p:spPr>
      </p:pic>
      <p:grpSp>
        <p:nvGrpSpPr>
          <p:cNvPr id="19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990600" y="9391965"/>
            <a:ext cx="21031665" cy="1505162"/>
            <a:chOff x="0" y="0"/>
            <a:chExt cx="28042220" cy="1792049"/>
          </a:xfrm>
        </p:grpSpPr>
        <p:pic>
          <p:nvPicPr>
            <p:cNvPr id="21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5" name="Picture 6"/>
          <p:cNvPicPr>
            <a:picLocks noChangeAspect="1"/>
          </p:cNvPicPr>
          <p:nvPr/>
        </p:nvPicPr>
        <p:blipFill rotWithShape="1">
          <a:blip r:embed="rId8"/>
          <a:srcRect t="30236"/>
          <a:stretch/>
        </p:blipFill>
        <p:spPr>
          <a:xfrm>
            <a:off x="15017362" y="6593390"/>
            <a:ext cx="2645783" cy="293761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52400" y="238942"/>
            <a:ext cx="6228209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nl-NL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lang="en-US" sz="45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nl-NL" sz="45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(SGK – </a:t>
            </a:r>
            <a:r>
              <a:rPr lang="nl-NL" sz="45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tr9)</a:t>
            </a:r>
            <a:endParaRPr lang="en-US" sz="45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" y="1790700"/>
            <a:ext cx="170832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khăn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450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triệu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Ba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3:5:7.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14370" y="317837"/>
            <a:ext cx="673934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370" y="4954140"/>
            <a:ext cx="5356195" cy="4017146"/>
          </a:xfrm>
          <a:prstGeom prst="rect">
            <a:avLst/>
          </a:prstGeom>
        </p:spPr>
      </p:pic>
      <p:pic>
        <p:nvPicPr>
          <p:cNvPr id="30" name="Picture 7">
            <a:extLst>
              <a:ext uri="{FF2B5EF4-FFF2-40B4-BE49-F238E27FC236}">
                <a16:creationId xmlns:a16="http://schemas.microsoft.com/office/drawing/2014/main" id="{523BA23B-7AFB-47AA-AB1E-926708BC6C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589175" flipH="1" flipV="1">
            <a:off x="879427" y="8450746"/>
            <a:ext cx="1510777" cy="143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4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1A22BE65-A2EE-4CDF-9CB6-FDD5A0CC33B0}"/>
              </a:ext>
            </a:extLst>
          </p:cNvPr>
          <p:cNvGrpSpPr/>
          <p:nvPr/>
        </p:nvGrpSpPr>
        <p:grpSpPr>
          <a:xfrm>
            <a:off x="-228601" y="-36506"/>
            <a:ext cx="18821401" cy="10515058"/>
            <a:chOff x="-5134" y="-38100"/>
            <a:chExt cx="4816592" cy="1342759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D2A20305-49BF-4568-A286-4EF18440759A}"/>
                </a:ext>
              </a:extLst>
            </p:cNvPr>
            <p:cNvSpPr/>
            <p:nvPr/>
          </p:nvSpPr>
          <p:spPr>
            <a:xfrm>
              <a:off x="-5134" y="156309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>
                <a:alpha val="75000"/>
              </a:srgbClr>
            </a:solidFill>
          </p:spPr>
        </p:sp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E193907B-5540-43C1-868B-88DC0F002BE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4" name="Picture 25">
            <a:extLst>
              <a:ext uri="{FF2B5EF4-FFF2-40B4-BE49-F238E27FC236}">
                <a16:creationId xmlns:a16="http://schemas.microsoft.com/office/drawing/2014/main" id="{6829F60C-7DAD-4FFF-9212-8523B63F04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02000" y="198120"/>
            <a:ext cx="1698753" cy="1592580"/>
          </a:xfrm>
          <a:prstGeom prst="rect">
            <a:avLst/>
          </a:prstGeom>
        </p:spPr>
      </p:pic>
      <p:grpSp>
        <p:nvGrpSpPr>
          <p:cNvPr id="19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990600" y="9391965"/>
            <a:ext cx="21031665" cy="1505162"/>
            <a:chOff x="0" y="0"/>
            <a:chExt cx="28042220" cy="1792049"/>
          </a:xfrm>
        </p:grpSpPr>
        <p:pic>
          <p:nvPicPr>
            <p:cNvPr id="21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5" name="Picture 6"/>
          <p:cNvPicPr>
            <a:picLocks noChangeAspect="1"/>
          </p:cNvPicPr>
          <p:nvPr/>
        </p:nvPicPr>
        <p:blipFill rotWithShape="1">
          <a:blip r:embed="rId8"/>
          <a:srcRect t="30236"/>
          <a:stretch/>
        </p:blipFill>
        <p:spPr>
          <a:xfrm>
            <a:off x="14566609" y="6963914"/>
            <a:ext cx="2441775" cy="2711101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8229599" y="-183245"/>
            <a:ext cx="1905000" cy="1815882"/>
            <a:chOff x="1828800" y="2980194"/>
            <a:chExt cx="1905000" cy="1815882"/>
          </a:xfrm>
        </p:grpSpPr>
        <p:pic>
          <p:nvPicPr>
            <p:cNvPr id="28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0" name="Picture 7">
            <a:extLst>
              <a:ext uri="{FF2B5EF4-FFF2-40B4-BE49-F238E27FC236}">
                <a16:creationId xmlns:a16="http://schemas.microsoft.com/office/drawing/2014/main" id="{523BA23B-7AFB-47AA-AB1E-926708BC6C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589175" flipH="1" flipV="1">
            <a:off x="507547" y="8523835"/>
            <a:ext cx="1510777" cy="14314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28600" y="1808755"/>
                <a:ext cx="17786060" cy="60170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thiện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x, y, z (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x + y + z = 450.</a:t>
                </a: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thiện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450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: 5 : 7 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</a:t>
                </a: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x, y, z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thiện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     </a:t>
                </a:r>
                <a:r>
                  <a:rPr lang="en-US" sz="4000" dirty="0" err="1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5; 7.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808755"/>
                <a:ext cx="17786060" cy="6017032"/>
              </a:xfrm>
              <a:prstGeom prst="rect">
                <a:avLst/>
              </a:prstGeom>
              <a:blipFill>
                <a:blip r:embed="rId12"/>
                <a:stretch>
                  <a:fillRect l="-1234" r="-4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801347" y="9105900"/>
                <a:ext cx="9144000" cy="1086893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3+5+7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450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15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=30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 = 30.3 = 90; y = 30.5 =150;  z =  30.7 = 210.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thiện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90; 150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210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triệu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1347" y="9105900"/>
                <a:ext cx="9144000" cy="10868937"/>
              </a:xfrm>
              <a:prstGeom prst="rect">
                <a:avLst/>
              </a:prstGeom>
              <a:blipFill>
                <a:blip r:embed="rId13"/>
                <a:stretch>
                  <a:fillRect l="-2400" r="-2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773667" y="6997644"/>
                <a:ext cx="4718664" cy="19558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⇒</m:t>
                      </m:r>
                      <m:r>
                        <m:rPr>
                          <m:nor/>
                        </m:rPr>
                        <a:rPr lang="en-US" sz="400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667" y="6997644"/>
                <a:ext cx="4718664" cy="195585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647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1A22BE65-A2EE-4CDF-9CB6-FDD5A0CC33B0}"/>
              </a:ext>
            </a:extLst>
          </p:cNvPr>
          <p:cNvGrpSpPr/>
          <p:nvPr/>
        </p:nvGrpSpPr>
        <p:grpSpPr>
          <a:xfrm>
            <a:off x="-228601" y="-36506"/>
            <a:ext cx="18821401" cy="10515058"/>
            <a:chOff x="-5134" y="-38100"/>
            <a:chExt cx="4816592" cy="1342759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D2A20305-49BF-4568-A286-4EF18440759A}"/>
                </a:ext>
              </a:extLst>
            </p:cNvPr>
            <p:cNvSpPr/>
            <p:nvPr/>
          </p:nvSpPr>
          <p:spPr>
            <a:xfrm>
              <a:off x="-5134" y="156309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>
                <a:alpha val="75000"/>
              </a:srgbClr>
            </a:solidFill>
          </p:spPr>
        </p:sp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E193907B-5540-43C1-868B-88DC0F002BE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4" name="Picture 25">
            <a:extLst>
              <a:ext uri="{FF2B5EF4-FFF2-40B4-BE49-F238E27FC236}">
                <a16:creationId xmlns:a16="http://schemas.microsoft.com/office/drawing/2014/main" id="{6829F60C-7DAD-4FFF-9212-8523B63F04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02000" y="198120"/>
            <a:ext cx="1698753" cy="1592580"/>
          </a:xfrm>
          <a:prstGeom prst="rect">
            <a:avLst/>
          </a:prstGeom>
        </p:spPr>
      </p:pic>
      <p:grpSp>
        <p:nvGrpSpPr>
          <p:cNvPr id="19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990600" y="9391965"/>
            <a:ext cx="21031665" cy="1505162"/>
            <a:chOff x="0" y="0"/>
            <a:chExt cx="28042220" cy="1792049"/>
          </a:xfrm>
        </p:grpSpPr>
        <p:pic>
          <p:nvPicPr>
            <p:cNvPr id="21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5" name="Picture 6"/>
          <p:cNvPicPr>
            <a:picLocks noChangeAspect="1"/>
          </p:cNvPicPr>
          <p:nvPr/>
        </p:nvPicPr>
        <p:blipFill rotWithShape="1">
          <a:blip r:embed="rId8"/>
          <a:srcRect t="30236"/>
          <a:stretch/>
        </p:blipFill>
        <p:spPr>
          <a:xfrm>
            <a:off x="15221370" y="7225988"/>
            <a:ext cx="2076029" cy="230501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8229599" y="-183245"/>
            <a:ext cx="1905000" cy="1815882"/>
            <a:chOff x="1828800" y="2980194"/>
            <a:chExt cx="1905000" cy="1815882"/>
          </a:xfrm>
        </p:grpSpPr>
        <p:pic>
          <p:nvPicPr>
            <p:cNvPr id="28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0" name="Picture 7">
            <a:extLst>
              <a:ext uri="{FF2B5EF4-FFF2-40B4-BE49-F238E27FC236}">
                <a16:creationId xmlns:a16="http://schemas.microsoft.com/office/drawing/2014/main" id="{523BA23B-7AFB-47AA-AB1E-926708BC6C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589175" flipH="1" flipV="1">
            <a:off x="311412" y="8641778"/>
            <a:ext cx="1510777" cy="14314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219200" y="1943100"/>
                <a:ext cx="15316200" cy="58623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Áp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dụng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chất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dãy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tỉ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nhau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3+5+7</m:t>
                          </m:r>
                        </m:den>
                      </m:f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450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15</m:t>
                          </m:r>
                        </m:den>
                      </m:f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=30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 = 30.3 = 90; y = 30.5 =150;  z =  30.7 = 210.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góp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thiện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90; 150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210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triệu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đồng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943100"/>
                <a:ext cx="15316200" cy="5862374"/>
              </a:xfrm>
              <a:prstGeom prst="rect">
                <a:avLst/>
              </a:prstGeom>
              <a:blipFill>
                <a:blip r:embed="rId12"/>
                <a:stretch>
                  <a:fillRect r="-995" b="-16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736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337552" y="2970402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102178" y="4263479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105822" y="495300"/>
            <a:ext cx="41768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5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31452" y="8463906"/>
            <a:ext cx="1053185" cy="11631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14740904" y="0"/>
            <a:ext cx="3659558" cy="10423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5CBA83-4E45-4084-9E5B-3CDA7531EA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5170154" y="7913490"/>
            <a:ext cx="2508246" cy="22639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87689" y="1411909"/>
            <a:ext cx="1483473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vốn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ty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: 3 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4.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lợi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nhuận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ty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72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triệu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chia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vốn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lợi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nhuận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431" y="5371393"/>
            <a:ext cx="5353602" cy="403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5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566153" y="2970402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406978" y="4263479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31452" y="8463906"/>
            <a:ext cx="1053185" cy="11631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14740904" y="0"/>
            <a:ext cx="3659558" cy="10423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5CBA83-4E45-4084-9E5B-3CDA7531EA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5170154" y="7913490"/>
            <a:ext cx="2508246" cy="226398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8229599" y="-183245"/>
            <a:ext cx="1905000" cy="1815882"/>
            <a:chOff x="1828800" y="2980194"/>
            <a:chExt cx="1905000" cy="1815882"/>
          </a:xfrm>
        </p:grpSpPr>
        <p:pic>
          <p:nvPicPr>
            <p:cNvPr id="22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804739" y="1990914"/>
                <a:ext cx="16634216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lợi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nhuận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(triệu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&gt;0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lợi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nhuận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72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=72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lợi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nhuận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2:3:4 </a:t>
                </a:r>
                <a:r>
                  <a:rPr lang="en-US" sz="40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739" y="1990914"/>
                <a:ext cx="16634216" cy="4708981"/>
              </a:xfrm>
              <a:prstGeom prst="rect">
                <a:avLst/>
              </a:prstGeom>
              <a:blipFill>
                <a:blip r:embed="rId13"/>
                <a:stretch>
                  <a:fillRect l="-1283" r="-1319" b="-2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569864" y="6517772"/>
                <a:ext cx="9144000" cy="167372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9864" y="6517772"/>
                <a:ext cx="9144000" cy="167372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816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566153" y="2970402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406978" y="4263479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31452" y="8463906"/>
            <a:ext cx="1053185" cy="11631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14740904" y="0"/>
            <a:ext cx="3659558" cy="10423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5CBA83-4E45-4084-9E5B-3CDA7531EA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5170154" y="7913490"/>
            <a:ext cx="2508246" cy="226398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8229599" y="-183245"/>
            <a:ext cx="1905000" cy="1815882"/>
            <a:chOff x="1828800" y="2980194"/>
            <a:chExt cx="1905000" cy="1815882"/>
          </a:xfrm>
        </p:grpSpPr>
        <p:pic>
          <p:nvPicPr>
            <p:cNvPr id="22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390291" y="2066004"/>
                <a:ext cx="15631400" cy="55358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2+3+4</m:t>
                          </m:r>
                        </m:den>
                      </m:f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72</m:t>
                          </m:r>
                        </m:num>
                        <m:den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=8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Suy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=8.2=16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=8.3=24 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=8.4=32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16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triệu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24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triệu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32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triệu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91" y="2066004"/>
                <a:ext cx="15631400" cy="5535874"/>
              </a:xfrm>
              <a:prstGeom prst="rect">
                <a:avLst/>
              </a:prstGeom>
              <a:blipFill>
                <a:blip r:embed="rId13"/>
                <a:stretch>
                  <a:fillRect l="-1365" r="-1404" b="-1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418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grpSp>
        <p:nvGrpSpPr>
          <p:cNvPr id="16" name="Group 4"/>
          <p:cNvGrpSpPr/>
          <p:nvPr/>
        </p:nvGrpSpPr>
        <p:grpSpPr>
          <a:xfrm>
            <a:off x="3208684" y="2576400"/>
            <a:ext cx="2060036" cy="1828800"/>
            <a:chOff x="14168" y="-264583"/>
            <a:chExt cx="6321663" cy="6350000"/>
          </a:xfrm>
          <a:solidFill>
            <a:schemeClr val="accent3">
              <a:lumMod val="75000"/>
            </a:schemeClr>
          </a:solidFill>
        </p:grpSpPr>
        <p:sp>
          <p:nvSpPr>
            <p:cNvPr id="18" name="Freeform 5"/>
            <p:cNvSpPr/>
            <p:nvPr/>
          </p:nvSpPr>
          <p:spPr>
            <a:xfrm>
              <a:off x="14168" y="-264583"/>
              <a:ext cx="6321663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9" name="Rectangle 18"/>
          <p:cNvSpPr/>
          <p:nvPr/>
        </p:nvSpPr>
        <p:spPr>
          <a:xfrm>
            <a:off x="7010400" y="3695700"/>
            <a:ext cx="4876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en-US" sz="6000" b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TẬP</a:t>
            </a:r>
            <a:endParaRPr lang="vi-VN" sz="6000" b="1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130548" y="571500"/>
            <a:ext cx="1987388" cy="18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48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4800" y="-2241793"/>
            <a:ext cx="19050000" cy="38800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600200" y="9584551"/>
            <a:ext cx="21031665" cy="2095500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9349864-5408-4AC2-9B57-402B61D49B2C}"/>
              </a:ext>
            </a:extLst>
          </p:cNvPr>
          <p:cNvSpPr txBox="1"/>
          <p:nvPr/>
        </p:nvSpPr>
        <p:spPr>
          <a:xfrm>
            <a:off x="7010400" y="495300"/>
            <a:ext cx="542141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HỞI ĐỘNG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A192CDB-7ABC-41B4-A423-77455C4254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658600" y="6201136"/>
            <a:ext cx="3349291" cy="3111468"/>
          </a:xfrm>
          <a:prstGeom prst="rect">
            <a:avLst/>
          </a:prstGeom>
        </p:spPr>
      </p:pic>
      <p:pic>
        <p:nvPicPr>
          <p:cNvPr id="24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66026" y="323563"/>
            <a:ext cx="1338974" cy="125528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66026" y="1955112"/>
            <a:ext cx="17221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360045" algn="l"/>
                <a:tab pos="720090" algn="l"/>
              </a:tabLst>
            </a:pPr>
            <a:r>
              <a:rPr lang="vi-VN" sz="4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Để xây dựng một số phòng học cho một ngôi trường ở bản vùng khó khăn, người ta cần số tiền là 450 triệu đồng. Ba nhà từ thiện đã đóng góp số tiền đó theo tỉ lệ 3:5:7. Hỏi mỗi nhà từ thiện đã đóng góp bao nhiêu tiền?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580" y="5144148"/>
            <a:ext cx="6291020" cy="42689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8200" y="-2528045"/>
            <a:ext cx="19799047" cy="3632945"/>
            <a:chOff x="-37674" y="-75983"/>
            <a:chExt cx="4816592" cy="1021917"/>
          </a:xfrm>
        </p:grpSpPr>
        <p:sp>
          <p:nvSpPr>
            <p:cNvPr id="3" name="Freeform 3"/>
            <p:cNvSpPr/>
            <p:nvPr/>
          </p:nvSpPr>
          <p:spPr>
            <a:xfrm>
              <a:off x="-37674" y="-75983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id="{9188FBF6-1509-4B7B-AB4E-CFADA9CDBCF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4773077" y="-1105543"/>
            <a:ext cx="8754979" cy="17138264"/>
          </a:xfrm>
          <a:prstGeom prst="rect">
            <a:avLst/>
          </a:prstGeom>
        </p:spPr>
      </p:pic>
      <p:grpSp>
        <p:nvGrpSpPr>
          <p:cNvPr id="24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1752600" y="9879591"/>
            <a:ext cx="21031665" cy="1344037"/>
            <a:chOff x="0" y="0"/>
            <a:chExt cx="28042220" cy="1792049"/>
          </a:xfrm>
        </p:grpSpPr>
        <p:pic>
          <p:nvPicPr>
            <p:cNvPr id="25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042BDE5-5778-423F-A123-8DC7C98D41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5658261" y="2331686"/>
            <a:ext cx="4122875" cy="1152613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4800" y="8376227"/>
            <a:ext cx="1339462" cy="147932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623300" y="190500"/>
            <a:ext cx="569918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6.7: (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SGK – 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tr.9) </a:t>
            </a:r>
            <a:endParaRPr lang="en-US" sz="4500" dirty="0"/>
          </a:p>
        </p:txBody>
      </p:sp>
      <p:sp>
        <p:nvSpPr>
          <p:cNvPr id="23" name="Oval Callout 22"/>
          <p:cNvSpPr/>
          <p:nvPr/>
        </p:nvSpPr>
        <p:spPr>
          <a:xfrm>
            <a:off x="13482451" y="7197063"/>
            <a:ext cx="4513881" cy="2355297"/>
          </a:xfrm>
          <a:prstGeom prst="wedgeEllipseCallout">
            <a:avLst>
              <a:gd name="adj1" fmla="val 50853"/>
              <a:gd name="adj2" fmla="val 39230"/>
            </a:avLst>
          </a:prstGeom>
          <a:solidFill>
            <a:srgbClr val="FFCC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911603" y="1004980"/>
            <a:ext cx="10395795" cy="1776320"/>
            <a:chOff x="149713" y="1937992"/>
            <a:chExt cx="10395795" cy="1776320"/>
          </a:xfrm>
        </p:grpSpPr>
        <p:sp>
          <p:nvSpPr>
            <p:cNvPr id="5" name="Rectangle 4"/>
            <p:cNvSpPr/>
            <p:nvPr/>
          </p:nvSpPr>
          <p:spPr>
            <a:xfrm>
              <a:off x="149713" y="2318321"/>
              <a:ext cx="10395795" cy="9015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400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400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 </a:t>
              </a:r>
              <a:r>
                <a:rPr lang="en-US" sz="4000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       </a:t>
              </a:r>
              <a:r>
                <a:rPr lang="en-US" sz="40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4000" dirty="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 + y = </a:t>
              </a:r>
              <a:r>
                <a:rPr lang="en-US" sz="4000" dirty="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40</a:t>
              </a:r>
              <a:endPara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5388109" y="1937992"/>
                  <a:ext cx="1850891" cy="17763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9</m:t>
                            </m:r>
                          </m:den>
                        </m:f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11</m:t>
                            </m:r>
                          </m:den>
                        </m:f>
                      </m:oMath>
                    </m:oMathPara>
                  </a14:m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8109" y="1937992"/>
                  <a:ext cx="1850891" cy="177632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/>
          <p:cNvGrpSpPr/>
          <p:nvPr/>
        </p:nvGrpSpPr>
        <p:grpSpPr>
          <a:xfrm>
            <a:off x="8197499" y="2452219"/>
            <a:ext cx="1905000" cy="1815882"/>
            <a:chOff x="1828800" y="2980194"/>
            <a:chExt cx="1905000" cy="1815882"/>
          </a:xfrm>
        </p:grpSpPr>
        <p:pic>
          <p:nvPicPr>
            <p:cNvPr id="30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3893650" y="4376306"/>
            <a:ext cx="9144000" cy="9015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ta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: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597317" y="5301937"/>
                <a:ext cx="9144000" cy="191950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11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9+11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20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40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20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=2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317" y="5301937"/>
                <a:ext cx="9144000" cy="19195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919481" y="7200900"/>
                <a:ext cx="9144000" cy="197881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đây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=9.2=18</m:t>
                    </m:r>
                    <m:r>
                      <a:rPr lang="en-US" sz="4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   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=11.2=22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9481" y="7200900"/>
                <a:ext cx="9144000" cy="1978811"/>
              </a:xfrm>
              <a:prstGeom prst="rect">
                <a:avLst/>
              </a:prstGeom>
              <a:blipFill>
                <a:blip r:embed="rId13"/>
                <a:stretch>
                  <a:fillRect l="-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7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 animBg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86000" y="-800100"/>
            <a:ext cx="3352800" cy="114336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3603">
            <a:off x="2325819" y="589828"/>
            <a:ext cx="1408990" cy="1373591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764000" y="342900"/>
            <a:ext cx="1143000" cy="1262350"/>
          </a:xfrm>
          <a:prstGeom prst="rect">
            <a:avLst/>
          </a:prstGeom>
        </p:spPr>
      </p:pic>
      <p:grpSp>
        <p:nvGrpSpPr>
          <p:cNvPr id="22" name="Group 2"/>
          <p:cNvGrpSpPr/>
          <p:nvPr/>
        </p:nvGrpSpPr>
        <p:grpSpPr>
          <a:xfrm>
            <a:off x="-228600" y="9673729"/>
            <a:ext cx="19082770" cy="3242171"/>
            <a:chOff x="0" y="0"/>
            <a:chExt cx="4816593" cy="1021917"/>
          </a:xfrm>
        </p:grpSpPr>
        <p:sp>
          <p:nvSpPr>
            <p:cNvPr id="2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29" name="Picture 7">
            <a:extLst>
              <a:ext uri="{FF2B5EF4-FFF2-40B4-BE49-F238E27FC236}">
                <a16:creationId xmlns:a16="http://schemas.microsoft.com/office/drawing/2014/main" id="{523BA23B-7AFB-47AA-AB1E-926708BC6C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589175" flipH="1" flipV="1">
            <a:off x="597547" y="8465051"/>
            <a:ext cx="1510777" cy="143146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239000" y="320814"/>
            <a:ext cx="569918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6.8: (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SGK – 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tr.9) </a:t>
            </a:r>
            <a:endParaRPr lang="en-US" sz="45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8908717" y="2623502"/>
            <a:ext cx="1905000" cy="1815882"/>
            <a:chOff x="1828800" y="2980194"/>
            <a:chExt cx="1905000" cy="1815882"/>
          </a:xfrm>
        </p:grpSpPr>
        <p:pic>
          <p:nvPicPr>
            <p:cNvPr id="25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640110" y="1408348"/>
            <a:ext cx="9839553" cy="1144352"/>
            <a:chOff x="4640110" y="1028700"/>
            <a:chExt cx="9839553" cy="1144352"/>
          </a:xfrm>
        </p:grpSpPr>
        <p:sp>
          <p:nvSpPr>
            <p:cNvPr id="5" name="Rectangle 4"/>
            <p:cNvSpPr/>
            <p:nvPr/>
          </p:nvSpPr>
          <p:spPr>
            <a:xfrm>
              <a:off x="4640110" y="1028700"/>
              <a:ext cx="9839553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400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400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 </a:t>
              </a:r>
              <a:r>
                <a:rPr lang="en-US" sz="4000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     </a:t>
              </a:r>
              <a:r>
                <a:rPr lang="en-US" sz="4000" dirty="0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x - y = 8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9703604" y="1028700"/>
                  <a:ext cx="2103076" cy="11443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17</m:t>
                            </m:r>
                          </m:den>
                        </m:f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21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03604" y="1028700"/>
                  <a:ext cx="2103076" cy="114435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4648200" y="4584686"/>
                <a:ext cx="11413618" cy="4978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17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21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17−21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−4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−4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=−2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đây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=17.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=−34</m:t>
                    </m:r>
                    <m:r>
                      <a:rPr lang="en-US" sz="40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      </m:t>
                    </m:r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=21.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=−42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4584686"/>
                <a:ext cx="11413618" cy="4978414"/>
              </a:xfrm>
              <a:prstGeom prst="rect">
                <a:avLst/>
              </a:prstGeom>
              <a:blipFill>
                <a:blip r:embed="rId13"/>
                <a:stretch>
                  <a:fillRect l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5">
            <a:extLst>
              <a:ext uri="{FF2B5EF4-FFF2-40B4-BE49-F238E27FC236}">
                <a16:creationId xmlns:a16="http://schemas.microsoft.com/office/drawing/2014/main" id="{AD7FFB4A-C6C0-43D8-8A62-7A1903E113D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4715152" y="8119109"/>
            <a:ext cx="6211912" cy="21233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3332716" y="1071344"/>
            <a:ext cx="1064526" cy="1064526"/>
            <a:chOff x="8625386" y="109182"/>
            <a:chExt cx="709684" cy="709684"/>
          </a:xfrm>
        </p:grpSpPr>
        <p:sp>
          <p:nvSpPr>
            <p:cNvPr id="8" name="Oval 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5252117" y="1071344"/>
            <a:ext cx="1064526" cy="1064526"/>
            <a:chOff x="11169555" y="109182"/>
            <a:chExt cx="709684" cy="709684"/>
          </a:xfrm>
        </p:grpSpPr>
        <p:sp>
          <p:nvSpPr>
            <p:cNvPr id="10" name="Oval 9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767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362200" y="1990678"/>
            <a:ext cx="13678967" cy="3000422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0628098" y="6349245"/>
            <a:ext cx="6470299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0634741" y="8422373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882467" y="8349987"/>
            <a:ext cx="6472514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885665" y="6393034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4741814" y="456330"/>
            <a:ext cx="1064526" cy="1064526"/>
            <a:chOff x="8625386" y="109182"/>
            <a:chExt cx="7096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778088" y="2383326"/>
            <a:ext cx="12731823" cy="1845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lvl="0" indent="-270510" algn="ctr" defTabSz="1371600">
              <a:lnSpc>
                <a:spcPct val="150000"/>
              </a:lnSpc>
              <a:tabLst>
                <a:tab pos="270510" algn="l"/>
                <a:tab pos="432435" algn="l"/>
                <a:tab pos="701993" algn="l"/>
                <a:tab pos="810578" algn="l"/>
                <a:tab pos="972503" algn="l"/>
                <a:tab pos="1890713" algn="l"/>
                <a:tab pos="5671185" algn="l"/>
              </a:tabLst>
            </a:pP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fr-FR" sz="4000" b="1" dirty="0" smtClean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70510" lvl="0" indent="-270510" algn="ctr" defTabSz="1371600">
              <a:lnSpc>
                <a:spcPct val="150000"/>
              </a:lnSpc>
              <a:tabLst>
                <a:tab pos="270510" algn="l"/>
                <a:tab pos="432435" algn="l"/>
                <a:tab pos="701993" algn="l"/>
                <a:tab pos="810578" algn="l"/>
                <a:tab pos="972503" algn="l"/>
                <a:tab pos="1890713" algn="l"/>
                <a:tab pos="5671185" algn="l"/>
              </a:tabLst>
            </a:pPr>
            <a:r>
              <a:rPr lang="fr-FR" sz="4000" b="1" dirty="0" err="1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4000" b="1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kiện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324384" y="6256794"/>
                <a:ext cx="3295326" cy="13737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4384" y="6256794"/>
                <a:ext cx="3295326" cy="1373774"/>
              </a:xfrm>
              <a:prstGeom prst="rect">
                <a:avLst/>
              </a:prstGeom>
              <a:blipFill>
                <a:blip r:embed="rId5"/>
                <a:stretch>
                  <a:fillRect l="-64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192000" y="6286500"/>
                <a:ext cx="3128613" cy="1219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⋅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⋅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0" y="6286500"/>
                <a:ext cx="3128613" cy="1219757"/>
              </a:xfrm>
              <a:prstGeom prst="rect">
                <a:avLst/>
              </a:prstGeom>
              <a:blipFill>
                <a:blip r:embed="rId6"/>
                <a:stretch>
                  <a:fillRect l="-6823" b="-9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200400" y="8343900"/>
                <a:ext cx="3324180" cy="1219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⋅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8343900"/>
                <a:ext cx="3324180" cy="1219757"/>
              </a:xfrm>
              <a:prstGeom prst="rect">
                <a:avLst/>
              </a:prstGeom>
              <a:blipFill>
                <a:blip r:embed="rId7"/>
                <a:stretch>
                  <a:fillRect l="-6422" b="-9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141939" y="8343343"/>
                <a:ext cx="3324180" cy="1219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1939" y="8343343"/>
                <a:ext cx="3324180" cy="1219757"/>
              </a:xfrm>
              <a:prstGeom prst="rect">
                <a:avLst/>
              </a:prstGeom>
              <a:blipFill>
                <a:blip r:embed="rId8"/>
                <a:stretch>
                  <a:fillRect l="-6606" b="-9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16263866" y="472545"/>
            <a:ext cx="1064526" cy="1064526"/>
            <a:chOff x="11169555" y="109182"/>
            <a:chExt cx="709684" cy="709684"/>
          </a:xfrm>
        </p:grpSpPr>
        <p:sp>
          <p:nvSpPr>
            <p:cNvPr id="27" name="Oval 26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132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5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362200" y="1790700"/>
            <a:ext cx="13678967" cy="3000422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494154" y="5676899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494154" y="790472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634741" y="5738214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0690584" y="7814786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4741814" y="456330"/>
            <a:ext cx="1064526" cy="1064526"/>
            <a:chOff x="8625386" y="109182"/>
            <a:chExt cx="7096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606298" y="2171700"/>
                <a:ext cx="13171318" cy="23651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2: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điều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kiện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nghĩa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𝒂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𝒃</m:t>
                        </m:r>
                      </m:den>
                    </m:f>
                    <m:r>
                      <a:rPr lang="en-US" sz="4000" b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𝒆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𝒇</m:t>
                        </m:r>
                      </m:den>
                    </m:f>
                    <m:r>
                      <a:rPr lang="en-US" sz="4000" b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𝒄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𝒅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4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298" y="2171700"/>
                <a:ext cx="13171318" cy="2365199"/>
              </a:xfrm>
              <a:prstGeom prst="rect">
                <a:avLst/>
              </a:prstGeom>
              <a:blipFill>
                <a:blip r:embed="rId5"/>
                <a:stretch>
                  <a:fillRect l="-1667" r="-1620" b="-7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032112" y="5676900"/>
                <a:ext cx="3212354" cy="12938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e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d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f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2112" y="5676900"/>
                <a:ext cx="3212354" cy="1293816"/>
              </a:xfrm>
              <a:prstGeom prst="rect">
                <a:avLst/>
              </a:prstGeom>
              <a:blipFill>
                <a:blip r:embed="rId6"/>
                <a:stretch>
                  <a:fillRect l="-6641" b="-8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496800" y="5827254"/>
                <a:ext cx="2856488" cy="13736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e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f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6800" y="5827254"/>
                <a:ext cx="2856488" cy="1373646"/>
              </a:xfrm>
              <a:prstGeom prst="rect">
                <a:avLst/>
              </a:prstGeom>
              <a:blipFill>
                <a:blip r:embed="rId7"/>
                <a:stretch>
                  <a:fillRect l="-7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978852" y="7915215"/>
                <a:ext cx="2888548" cy="1266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e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f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8852" y="7915215"/>
                <a:ext cx="2888548" cy="1266885"/>
              </a:xfrm>
              <a:prstGeom prst="rect">
                <a:avLst/>
              </a:prstGeom>
              <a:blipFill>
                <a:blip r:embed="rId8"/>
                <a:stretch>
                  <a:fillRect l="-7595" b="-8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454904" y="7886700"/>
                <a:ext cx="2861296" cy="1266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e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f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e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f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54904" y="7886700"/>
                <a:ext cx="2861296" cy="1266885"/>
              </a:xfrm>
              <a:prstGeom prst="rect">
                <a:avLst/>
              </a:prstGeom>
              <a:blipFill>
                <a:blip r:embed="rId9"/>
                <a:stretch>
                  <a:fillRect l="-7447" b="-8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16263866" y="472545"/>
            <a:ext cx="1064526" cy="1064526"/>
            <a:chOff x="11169555" y="109182"/>
            <a:chExt cx="709684" cy="709684"/>
          </a:xfrm>
        </p:grpSpPr>
        <p:sp>
          <p:nvSpPr>
            <p:cNvPr id="27" name="Oval 26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813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2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362200" y="1790700"/>
            <a:ext cx="13678967" cy="3000422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494154" y="5676899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0634741" y="7917034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634741" y="5738214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494154" y="7820830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4741814" y="456330"/>
            <a:ext cx="1064526" cy="1064526"/>
            <a:chOff x="8625386" y="109182"/>
            <a:chExt cx="7096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193977" y="2524340"/>
                <a:ext cx="11512623" cy="13237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3.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Tìm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x, y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biết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𝒙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  <m:r>
                      <a:rPr lang="en-US" sz="4000" b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𝒚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𝐱</m:t>
                    </m:r>
                    <m:r>
                      <a:rPr lang="en-US" sz="4000" b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𝐲</m:t>
                    </m:r>
                    <m:r>
                      <a:rPr lang="en-US" sz="4000" b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𝟑𝟐</m:t>
                    </m:r>
                  </m:oMath>
                </a14:m>
                <a:endParaRPr lang="en-US" sz="4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3977" y="2524340"/>
                <a:ext cx="11512623" cy="1323760"/>
              </a:xfrm>
              <a:prstGeom prst="rect">
                <a:avLst/>
              </a:prstGeom>
              <a:blipFill>
                <a:blip r:embed="rId5"/>
                <a:stretch>
                  <a:fillRect l="-1906" b="-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286000" y="5994507"/>
                <a:ext cx="4775410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20;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12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5994507"/>
                <a:ext cx="4775410" cy="901593"/>
              </a:xfrm>
              <a:prstGeom prst="rect">
                <a:avLst/>
              </a:prstGeom>
              <a:blipFill>
                <a:blip r:embed="rId6"/>
                <a:stretch>
                  <a:fillRect l="-4470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1734800" y="5981700"/>
                <a:ext cx="4469493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fr-FR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0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−12</m:t>
                    </m:r>
                    <m:r>
                      <a:rPr lang="en-US" sz="4000" b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40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20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5981700"/>
                <a:ext cx="4469493" cy="1015663"/>
              </a:xfrm>
              <a:prstGeom prst="rect">
                <a:avLst/>
              </a:prstGeom>
              <a:blipFill>
                <a:blip r:embed="rId7"/>
                <a:stretch>
                  <a:fillRect l="-4775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206136" y="8115300"/>
                <a:ext cx="4804264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fr-FR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</a:t>
                </a:r>
                <a:r>
                  <a:rPr lang="fr-FR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12;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20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6136" y="8115300"/>
                <a:ext cx="4804264" cy="901593"/>
              </a:xfrm>
              <a:prstGeom prst="rect">
                <a:avLst/>
              </a:prstGeom>
              <a:blipFill>
                <a:blip r:embed="rId8"/>
                <a:stretch>
                  <a:fillRect l="-4569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1734800" y="8204307"/>
                <a:ext cx="4421147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=12;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20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8204307"/>
                <a:ext cx="4421147" cy="901593"/>
              </a:xfrm>
              <a:prstGeom prst="rect">
                <a:avLst/>
              </a:prstGeom>
              <a:blipFill>
                <a:blip r:embed="rId9"/>
                <a:stretch>
                  <a:fillRect l="-4828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16263866" y="472545"/>
            <a:ext cx="1064526" cy="1064526"/>
            <a:chOff x="11169555" y="109182"/>
            <a:chExt cx="709684" cy="709684"/>
          </a:xfrm>
        </p:grpSpPr>
        <p:sp>
          <p:nvSpPr>
            <p:cNvPr id="27" name="Oval 26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083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2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362200" y="1990678"/>
            <a:ext cx="13678967" cy="3000422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0628098" y="6349245"/>
            <a:ext cx="6470299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0634741" y="8422373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882467" y="8349987"/>
            <a:ext cx="6472514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885665" y="6393034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4741814" y="456330"/>
            <a:ext cx="1064526" cy="1064526"/>
            <a:chOff x="8625386" y="109182"/>
            <a:chExt cx="7096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778088" y="2247900"/>
                <a:ext cx="12731823" cy="24649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4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Biết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𝒙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𝒚</m:t>
                        </m:r>
                      </m:den>
                    </m:f>
                    <m:r>
                      <a:rPr lang="en-US" sz="4000" b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𝐱</m:t>
                    </m:r>
                    <m:r>
                      <a:rPr lang="en-US" sz="4000" b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𝐲</m:t>
                    </m:r>
                    <m:r>
                      <a:rPr lang="en-US" sz="4000" b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𝟔𝟎</m:t>
                    </m:r>
                  </m:oMath>
                </a14:m>
                <a:r>
                  <a:rPr lang="en-US" sz="4000" b="1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algn="ctr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b="1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x, y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lượt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endParaRPr lang="en-US" sz="4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8088" y="2247900"/>
                <a:ext cx="12731823" cy="2464906"/>
              </a:xfrm>
              <a:prstGeom prst="rect">
                <a:avLst/>
              </a:prstGeom>
              <a:blipFill>
                <a:blip r:embed="rId5"/>
                <a:stretch>
                  <a:fillRect b="-8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967460" y="6438900"/>
                <a:ext cx="4009174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=27;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=33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7460" y="6438900"/>
                <a:ext cx="4009174" cy="901593"/>
              </a:xfrm>
              <a:prstGeom prst="rect">
                <a:avLst/>
              </a:prstGeom>
              <a:blipFill>
                <a:blip r:embed="rId6"/>
                <a:stretch>
                  <a:fillRect l="-5479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1695614" y="6424692"/>
                <a:ext cx="4121385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fr-FR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=33; 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=27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5614" y="6424692"/>
                <a:ext cx="4121385" cy="901593"/>
              </a:xfrm>
              <a:prstGeom prst="rect">
                <a:avLst/>
              </a:prstGeom>
              <a:blipFill>
                <a:blip r:embed="rId7"/>
                <a:stretch>
                  <a:fillRect l="-5325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843475" y="8436888"/>
                <a:ext cx="4038029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fr-FR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</a:t>
                </a:r>
                <a:r>
                  <a:rPr lang="fr-FR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=27;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=44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475" y="8436888"/>
                <a:ext cx="4038029" cy="901593"/>
              </a:xfrm>
              <a:prstGeom prst="rect">
                <a:avLst/>
              </a:prstGeom>
              <a:blipFill>
                <a:blip r:embed="rId8"/>
                <a:stretch>
                  <a:fillRect l="-5279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1785014" y="8498323"/>
                <a:ext cx="4038029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=27;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=33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5014" y="8498323"/>
                <a:ext cx="4038029" cy="901593"/>
              </a:xfrm>
              <a:prstGeom prst="rect">
                <a:avLst/>
              </a:prstGeom>
              <a:blipFill>
                <a:blip r:embed="rId9"/>
                <a:stretch>
                  <a:fillRect l="-5279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16263866" y="472545"/>
            <a:ext cx="1064526" cy="1064526"/>
            <a:chOff x="11169555" y="109182"/>
            <a:chExt cx="709684" cy="709684"/>
          </a:xfrm>
        </p:grpSpPr>
        <p:sp>
          <p:nvSpPr>
            <p:cNvPr id="27" name="Oval 26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944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grpSp>
        <p:nvGrpSpPr>
          <p:cNvPr id="16" name="Group 4"/>
          <p:cNvGrpSpPr/>
          <p:nvPr/>
        </p:nvGrpSpPr>
        <p:grpSpPr>
          <a:xfrm>
            <a:off x="3208684" y="2576400"/>
            <a:ext cx="2060036" cy="1828800"/>
            <a:chOff x="14168" y="-264583"/>
            <a:chExt cx="6321663" cy="6350000"/>
          </a:xfrm>
          <a:solidFill>
            <a:schemeClr val="accent3">
              <a:lumMod val="75000"/>
            </a:schemeClr>
          </a:solidFill>
        </p:grpSpPr>
        <p:sp>
          <p:nvSpPr>
            <p:cNvPr id="18" name="Freeform 5"/>
            <p:cNvSpPr/>
            <p:nvPr/>
          </p:nvSpPr>
          <p:spPr>
            <a:xfrm>
              <a:off x="14168" y="-264583"/>
              <a:ext cx="6321663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9" name="Rectangle 18"/>
          <p:cNvSpPr/>
          <p:nvPr/>
        </p:nvSpPr>
        <p:spPr>
          <a:xfrm>
            <a:off x="7010400" y="3666536"/>
            <a:ext cx="4876800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en-US" sz="6000" b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 DỤNG</a:t>
            </a:r>
            <a:endParaRPr lang="vi-VN" sz="6000" b="1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130548" y="571500"/>
            <a:ext cx="1987388" cy="18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32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85800" y="-874724"/>
            <a:ext cx="19431000" cy="21274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4" name="Picture 19">
            <a:extLst>
              <a:ext uri="{FF2B5EF4-FFF2-40B4-BE49-F238E27FC236}">
                <a16:creationId xmlns:a16="http://schemas.microsoft.com/office/drawing/2014/main" id="{83CB9CAD-DF2F-4633-A513-6F110D5EC3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40000" y="34089"/>
            <a:ext cx="1447800" cy="1170908"/>
          </a:xfrm>
          <a:prstGeom prst="rect">
            <a:avLst/>
          </a:prstGeom>
        </p:spPr>
      </p:pic>
      <p:grpSp>
        <p:nvGrpSpPr>
          <p:cNvPr id="35" name="Group 14"/>
          <p:cNvGrpSpPr/>
          <p:nvPr/>
        </p:nvGrpSpPr>
        <p:grpSpPr>
          <a:xfrm>
            <a:off x="-1417839" y="9832120"/>
            <a:ext cx="21031665" cy="1344037"/>
            <a:chOff x="0" y="0"/>
            <a:chExt cx="28042220" cy="1792049"/>
          </a:xfrm>
        </p:grpSpPr>
        <p:pic>
          <p:nvPicPr>
            <p:cNvPr id="36" name="Pictur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3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38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26575" y="8857582"/>
            <a:ext cx="1524713" cy="1429418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871372" y="5823515"/>
            <a:ext cx="1273408" cy="140637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248400" y="266700"/>
            <a:ext cx="569918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6.9: (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SGK – 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tr.9) </a:t>
            </a:r>
            <a:endParaRPr lang="en-US" sz="4500" dirty="0"/>
          </a:p>
        </p:txBody>
      </p:sp>
      <p:sp>
        <p:nvSpPr>
          <p:cNvPr id="5" name="Rectangle 4"/>
          <p:cNvSpPr/>
          <p:nvPr/>
        </p:nvSpPr>
        <p:spPr>
          <a:xfrm>
            <a:off x="789103" y="1333500"/>
            <a:ext cx="1658449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0,95.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bao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rằng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8128851" y="3737922"/>
            <a:ext cx="1905000" cy="1815882"/>
            <a:chOff x="1828800" y="2980194"/>
            <a:chExt cx="1905000" cy="1815882"/>
          </a:xfrm>
        </p:grpSpPr>
        <p:pic>
          <p:nvPicPr>
            <p:cNvPr id="18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941508" y="5654086"/>
            <a:ext cx="15620996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x, y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ta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 </a:t>
            </a:r>
            <a:endParaRPr lang="en-US" sz="4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131943" y="7849119"/>
                <a:ext cx="5122941" cy="13540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⇔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19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20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⇔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19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1943" y="7849119"/>
                <a:ext cx="5122941" cy="135402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932814" y="7408389"/>
                <a:ext cx="2248116" cy="19085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=0,95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814" y="7408389"/>
                <a:ext cx="2248116" cy="190853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144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6">
            <a:extLst>
              <a:ext uri="{FF2B5EF4-FFF2-40B4-BE49-F238E27FC236}">
                <a16:creationId xmlns:a16="http://schemas.microsoft.com/office/drawing/2014/main" id="{1A22BE65-A2EE-4CDF-9CB6-FDD5A0CC33B0}"/>
              </a:ext>
            </a:extLst>
          </p:cNvPr>
          <p:cNvGrpSpPr/>
          <p:nvPr/>
        </p:nvGrpSpPr>
        <p:grpSpPr>
          <a:xfrm>
            <a:off x="-762000" y="8040694"/>
            <a:ext cx="19629121" cy="12952406"/>
            <a:chOff x="-5134" y="-38100"/>
            <a:chExt cx="4816592" cy="1318298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D2A20305-49BF-4568-A286-4EF18440759A}"/>
                </a:ext>
              </a:extLst>
            </p:cNvPr>
            <p:cNvSpPr/>
            <p:nvPr/>
          </p:nvSpPr>
          <p:spPr>
            <a:xfrm>
              <a:off x="-5134" y="131848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>
                <a:alpha val="75000"/>
              </a:srgbClr>
            </a:solidFill>
          </p:spPr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E193907B-5540-43C1-868B-88DC0F002BE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57200" y="0"/>
            <a:ext cx="3659558" cy="1042351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AD7FFB4A-C6C0-43D8-8A62-7A1903E11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4882710" y="8640266"/>
            <a:ext cx="5305631" cy="1813560"/>
          </a:xfrm>
          <a:prstGeom prst="rect">
            <a:avLst/>
          </a:prstGeom>
        </p:spPr>
      </p:pic>
      <p:pic>
        <p:nvPicPr>
          <p:cNvPr id="41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145000" y="214994"/>
            <a:ext cx="890673" cy="8534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066800" y="1333500"/>
                <a:ext cx="18196467" cy="23289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4000" i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num>
                      <m:den>
                        <m:r>
                          <a:rPr lang="fr-FR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19</m:t>
                        </m:r>
                      </m:den>
                    </m:f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num>
                      <m:den>
                        <m:r>
                          <a:rPr lang="fr-FR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fr-FR" sz="4000" i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4000" i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=10</m:t>
                    </m:r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1333500"/>
                <a:ext cx="18196467" cy="2328907"/>
              </a:xfrm>
              <a:prstGeom prst="rect">
                <a:avLst/>
              </a:prstGeom>
              <a:blipFill>
                <a:blip r:embed="rId14"/>
                <a:stretch>
                  <a:fillRect l="-1173" b="-5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077686" y="5290894"/>
                <a:ext cx="15275830" cy="3939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fr-FR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đây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ctr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=10.19=190</m:t>
                    </m:r>
                    <m:r>
                      <a:rPr lang="en-US" sz="4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=10.20=200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sản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phẩm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190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sản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phẩm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200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sản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phẩm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686" y="5290894"/>
                <a:ext cx="15275830" cy="3939540"/>
              </a:xfrm>
              <a:prstGeom prst="rect">
                <a:avLst/>
              </a:prstGeom>
              <a:blipFill>
                <a:blip r:embed="rId15"/>
                <a:stretch>
                  <a:fillRect l="-1437" r="-1397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725805" y="3463111"/>
                <a:ext cx="8878456" cy="19039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19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20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20−19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10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=10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5805" y="3463111"/>
                <a:ext cx="8878456" cy="190398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700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 dir="in"/>
      </p:transition>
    </mc:Choice>
    <mc:Fallback xmlns="">
      <p:transition spd="med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6406907"/>
            <a:ext cx="18288000" cy="3880093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67635" y="1397516"/>
            <a:ext cx="15849600" cy="724352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139580" y="1046088"/>
            <a:ext cx="3423447" cy="344222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201400" y="9258300"/>
            <a:ext cx="8580377" cy="46646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697200" y="7581900"/>
            <a:ext cx="2372026" cy="175961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447800" y="7560015"/>
            <a:ext cx="4776015" cy="6876461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0783D361-05EA-4046-B4A7-3B2D0FA4C58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002890" y="1046088"/>
            <a:ext cx="2598417" cy="322602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825498" y="4772386"/>
            <a:ext cx="10668000" cy="312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7000" b="1" kern="0" dirty="0">
                <a:solidFill>
                  <a:srgbClr val="FFFF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BÀI 21: TÍNH CHẤT CỦA DÃY TỈ SỐ BẰNG NHAU</a:t>
            </a:r>
            <a:endParaRPr kumimoji="0" lang="en-US" sz="70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19200" y="1616735"/>
            <a:ext cx="15888374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nn-NO" sz="65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 </a:t>
            </a:r>
            <a:r>
              <a:rPr lang="nn-NO" sz="65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VI: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vi-VN" sz="6500" b="1" kern="0" dirty="0">
                <a:solidFill>
                  <a:schemeClr val="bg1"/>
                </a:solidFill>
                <a:cs typeface="Arial" panose="020B0604020202020204" pitchFamily="34" charset="0"/>
              </a:rPr>
              <a:t>TỈ LỆ THỨC VÀ ĐẠI LƯỢNG TỈ LỆ</a:t>
            </a:r>
            <a:endParaRPr lang="en-US" sz="65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86000" y="-800100"/>
            <a:ext cx="3352800" cy="114336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8118" y="8420100"/>
            <a:ext cx="1483406" cy="1638300"/>
          </a:xfrm>
          <a:prstGeom prst="rect">
            <a:avLst/>
          </a:prstGeom>
        </p:spPr>
      </p:pic>
      <p:pic>
        <p:nvPicPr>
          <p:cNvPr id="32" name="Picture 19">
            <a:extLst>
              <a:ext uri="{FF2B5EF4-FFF2-40B4-BE49-F238E27FC236}">
                <a16:creationId xmlns:a16="http://schemas.microsoft.com/office/drawing/2014/main" id="{83CB9CAD-DF2F-4633-A513-6F110D5EC3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042" y="96842"/>
            <a:ext cx="1665558" cy="13470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248400" y="266700"/>
            <a:ext cx="601978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6.10: (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SGK – 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tr.9) </a:t>
            </a:r>
            <a:endParaRPr lang="en-US" sz="45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963400" y="3695700"/>
            <a:ext cx="1905000" cy="1815882"/>
            <a:chOff x="1828800" y="2980194"/>
            <a:chExt cx="1905000" cy="1815882"/>
          </a:xfrm>
        </p:grpSpPr>
        <p:pic>
          <p:nvPicPr>
            <p:cNvPr id="14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2057400" y="1062416"/>
            <a:ext cx="16078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7A, 7B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7C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120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phủ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7A, 7B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7C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7; 8; 9.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070" y="4916700"/>
            <a:ext cx="5460914" cy="45022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8343900" y="5724687"/>
                <a:ext cx="9144000" cy="425302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x, y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z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7A, 7B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7C.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𝑧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𝑣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à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=120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3900" y="5724687"/>
                <a:ext cx="9144000" cy="4253024"/>
              </a:xfrm>
              <a:prstGeom prst="rect">
                <a:avLst/>
              </a:prstGeom>
              <a:blipFill>
                <a:blip r:embed="rId13"/>
                <a:stretch>
                  <a:fillRect l="-2400" r="-2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118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86000" y="-800100"/>
            <a:ext cx="3352800" cy="114336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2" name="Picture 19">
            <a:extLst>
              <a:ext uri="{FF2B5EF4-FFF2-40B4-BE49-F238E27FC236}">
                <a16:creationId xmlns:a16="http://schemas.microsoft.com/office/drawing/2014/main" id="{83CB9CAD-DF2F-4633-A513-6F110D5EC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042" y="96842"/>
            <a:ext cx="1665558" cy="1347020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555697" y="8413827"/>
            <a:ext cx="1178606" cy="1301673"/>
          </a:xfrm>
          <a:prstGeom prst="rect">
            <a:avLst/>
          </a:prstGeom>
        </p:spPr>
      </p:pic>
      <p:grpSp>
        <p:nvGrpSpPr>
          <p:cNvPr id="16" name="Group 14"/>
          <p:cNvGrpSpPr/>
          <p:nvPr/>
        </p:nvGrpSpPr>
        <p:grpSpPr>
          <a:xfrm>
            <a:off x="-1489183" y="9666863"/>
            <a:ext cx="21031665" cy="1344037"/>
            <a:chOff x="0" y="0"/>
            <a:chExt cx="28042220" cy="1792049"/>
          </a:xfrm>
        </p:grpSpPr>
        <p:pic>
          <p:nvPicPr>
            <p:cNvPr id="17" name="Picture 1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8" name="Picture 1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202883" y="566972"/>
                <a:ext cx="15038614" cy="87675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7+8+9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24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120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24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=5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đây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ctr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=7.5=35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ctr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=8.5=40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ctr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=9.5=45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7A, 7B, 7C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35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40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45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2883" y="566972"/>
                <a:ext cx="15038614" cy="8767528"/>
              </a:xfrm>
              <a:prstGeom prst="rect">
                <a:avLst/>
              </a:prstGeom>
              <a:blipFill>
                <a:blip r:embed="rId13"/>
                <a:stretch>
                  <a:fillRect l="-1419" r="-1459" b="-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682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08247">
            <a:off x="15577496" y="7411398"/>
            <a:ext cx="3725541" cy="5187462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58663">
            <a:off x="-552295" y="8088904"/>
            <a:ext cx="4670853" cy="3464924"/>
          </a:xfrm>
          <a:prstGeom prst="rect">
            <a:avLst/>
          </a:prstGeom>
        </p:spPr>
      </p:pic>
      <p:pic>
        <p:nvPicPr>
          <p:cNvPr id="78" name="Picture 7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04270">
            <a:off x="-1174561" y="-822161"/>
            <a:ext cx="3314284" cy="4114800"/>
          </a:xfrm>
          <a:prstGeom prst="rect">
            <a:avLst/>
          </a:prstGeom>
        </p:spPr>
      </p:pic>
      <p:pic>
        <p:nvPicPr>
          <p:cNvPr id="79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927237">
            <a:off x="15217290" y="-2084202"/>
            <a:ext cx="4511215" cy="453595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995439" y="1816330"/>
            <a:ext cx="10285208" cy="1600200"/>
            <a:chOff x="3995439" y="1562099"/>
            <a:chExt cx="10285208" cy="1600200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B5D2AD20-CC37-4EA0-96B1-C2E7D7BEBD79}"/>
                </a:ext>
              </a:extLst>
            </p:cNvPr>
            <p:cNvSpPr/>
            <p:nvPr/>
          </p:nvSpPr>
          <p:spPr>
            <a:xfrm>
              <a:off x="3995439" y="1562099"/>
              <a:ext cx="10285208" cy="16002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BA879D1-2CAF-427A-810E-13C8AED4DBF1}"/>
                </a:ext>
              </a:extLst>
            </p:cNvPr>
            <p:cNvSpPr txBox="1"/>
            <p:nvPr/>
          </p:nvSpPr>
          <p:spPr>
            <a:xfrm>
              <a:off x="5125452" y="1917469"/>
              <a:ext cx="7828548" cy="9387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500" b="1" dirty="0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5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85800" y="4362816"/>
            <a:ext cx="5249244" cy="3371484"/>
            <a:chOff x="510303" y="4060178"/>
            <a:chExt cx="5249244" cy="3371484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28201C6B-E0CC-4C85-A902-B4863DAA1723}"/>
                </a:ext>
              </a:extLst>
            </p:cNvPr>
            <p:cNvSpPr/>
            <p:nvPr/>
          </p:nvSpPr>
          <p:spPr>
            <a:xfrm>
              <a:off x="614678" y="4060178"/>
              <a:ext cx="5144869" cy="33714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9176C4B-08BE-43A3-8FB5-87A00588A30E}"/>
                </a:ext>
              </a:extLst>
            </p:cNvPr>
            <p:cNvSpPr txBox="1"/>
            <p:nvPr/>
          </p:nvSpPr>
          <p:spPr>
            <a:xfrm>
              <a:off x="510303" y="4730670"/>
              <a:ext cx="5006103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340" algn="ctr">
                <a:lnSpc>
                  <a:spcPct val="150000"/>
                </a:lnSpc>
                <a:tabLst>
                  <a:tab pos="90170" algn="l"/>
                  <a:tab pos="180340" algn="l"/>
                  <a:tab pos="270510" algn="l"/>
                </a:tabLst>
              </a:pPr>
              <a:r>
                <a:rPr lang="en-US" sz="4000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Ghi</a:t>
              </a:r>
              <a:r>
                <a:rPr lang="en-US" sz="4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nhớ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thức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endPara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2182740" y="4362816"/>
            <a:ext cx="5419460" cy="3371484"/>
            <a:chOff x="458641" y="4060178"/>
            <a:chExt cx="5419460" cy="3371484"/>
          </a:xfrm>
        </p:grpSpPr>
        <p:sp>
          <p:nvSpPr>
            <p:cNvPr id="19" name="Rectangle: Rounded Corners 84">
              <a:extLst>
                <a:ext uri="{FF2B5EF4-FFF2-40B4-BE49-F238E27FC236}">
                  <a16:creationId xmlns:a16="http://schemas.microsoft.com/office/drawing/2014/main" id="{28201C6B-E0CC-4C85-A902-B4863DAA1723}"/>
                </a:ext>
              </a:extLst>
            </p:cNvPr>
            <p:cNvSpPr/>
            <p:nvPr/>
          </p:nvSpPr>
          <p:spPr>
            <a:xfrm>
              <a:off x="657032" y="4060178"/>
              <a:ext cx="5144869" cy="33714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9176C4B-08BE-43A3-8FB5-87A00588A30E}"/>
                </a:ext>
              </a:extLst>
            </p:cNvPr>
            <p:cNvSpPr txBox="1"/>
            <p:nvPr/>
          </p:nvSpPr>
          <p:spPr>
            <a:xfrm>
              <a:off x="458641" y="4688462"/>
              <a:ext cx="5419460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340" algn="ctr">
                <a:lnSpc>
                  <a:spcPct val="150000"/>
                </a:lnSpc>
                <a:tabLst>
                  <a:tab pos="90170" algn="l"/>
                  <a:tab pos="180340" algn="l"/>
                  <a:tab pos="270510" algn="l"/>
                </a:tabLst>
              </a:pPr>
              <a:r>
                <a:rPr lang="vi-VN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Chuẩn bị bài </a:t>
              </a:r>
              <a:r>
                <a:rPr lang="vi-VN" sz="4000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mới</a:t>
              </a:r>
              <a:r>
                <a:rPr lang="en-US" sz="4000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       </a:t>
              </a:r>
              <a:r>
                <a:rPr lang="vi-VN" sz="4000" b="1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“Luyện </a:t>
              </a:r>
              <a:r>
                <a:rPr lang="vi-VN" sz="4000" b="1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tập chung</a:t>
              </a:r>
              <a:r>
                <a:rPr lang="vi-VN" sz="4000" b="1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”</a:t>
              </a:r>
              <a:endPara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589931" y="4362816"/>
            <a:ext cx="5144869" cy="3371484"/>
            <a:chOff x="6477000" y="4201444"/>
            <a:chExt cx="5144869" cy="3371484"/>
          </a:xfrm>
        </p:grpSpPr>
        <p:sp>
          <p:nvSpPr>
            <p:cNvPr id="16" name="Rectangle: Rounded Corners 84">
              <a:extLst>
                <a:ext uri="{FF2B5EF4-FFF2-40B4-BE49-F238E27FC236}">
                  <a16:creationId xmlns:a16="http://schemas.microsoft.com/office/drawing/2014/main" id="{28201C6B-E0CC-4C85-A902-B4863DAA1723}"/>
                </a:ext>
              </a:extLst>
            </p:cNvPr>
            <p:cNvSpPr/>
            <p:nvPr/>
          </p:nvSpPr>
          <p:spPr>
            <a:xfrm>
              <a:off x="6477000" y="4201444"/>
              <a:ext cx="5144869" cy="33714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596BA84-FAA0-4BDB-A63A-2109DCE3C7C7}"/>
                </a:ext>
              </a:extLst>
            </p:cNvPr>
            <p:cNvSpPr txBox="1"/>
            <p:nvPr/>
          </p:nvSpPr>
          <p:spPr>
            <a:xfrm>
              <a:off x="6613739" y="4829728"/>
              <a:ext cx="4627130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340" algn="ctr">
                <a:lnSpc>
                  <a:spcPct val="150000"/>
                </a:lnSpc>
                <a:tabLst>
                  <a:tab pos="90170" algn="l"/>
                  <a:tab pos="180340" algn="l"/>
                  <a:tab pos="270510" algn="l"/>
                </a:tabLst>
              </a:pPr>
              <a:r>
                <a:rPr lang="en-US" sz="4000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Hoàn</a:t>
              </a:r>
              <a:r>
                <a:rPr lang="en-US" sz="4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tập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SBT.</a:t>
              </a:r>
              <a:endPara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dir="in"/>
      </p:transition>
    </mc:Choice>
    <mc:Fallback xmlns="">
      <p:transition spd="med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74041" y="619908"/>
            <a:ext cx="14339918" cy="90471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847438" y="6701447"/>
            <a:ext cx="2575079" cy="35855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217548" y="7396772"/>
            <a:ext cx="3896141" cy="28902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437566" y="7452938"/>
            <a:ext cx="5431130" cy="28340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454561" y="-411591"/>
            <a:ext cx="3428602" cy="3447406"/>
          </a:xfrm>
          <a:prstGeom prst="rect">
            <a:avLst/>
          </a:prstGeom>
        </p:spPr>
      </p:pic>
      <p:sp>
        <p:nvSpPr>
          <p:cNvPr id="8" name="TextBox 18">
            <a:extLst>
              <a:ext uri="{FF2B5EF4-FFF2-40B4-BE49-F238E27FC236}">
                <a16:creationId xmlns:a16="http://schemas.microsoft.com/office/drawing/2014/main" id="{8F5E62F2-E99E-4F19-B9B0-2063558D038E}"/>
              </a:ext>
            </a:extLst>
          </p:cNvPr>
          <p:cNvSpPr txBox="1"/>
          <p:nvPr/>
        </p:nvSpPr>
        <p:spPr>
          <a:xfrm>
            <a:off x="478099" y="2705100"/>
            <a:ext cx="17331802" cy="3032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7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 ƠN </a:t>
            </a:r>
            <a:r>
              <a:rPr lang="en-US" sz="7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</a:t>
            </a: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7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</a:t>
            </a:r>
            <a:r>
              <a:rPr lang="en-US" sz="7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 DÕI BÀI HỌC</a:t>
            </a:r>
            <a:r>
              <a:rPr lang="vi-VN" sz="7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  <a:endParaRPr lang="en-US" sz="7000" b="1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2165593"/>
            <a:ext cx="19463772" cy="38800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752600" y="9293556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6" name="Picture 9">
            <a:extLst>
              <a:ext uri="{FF2B5EF4-FFF2-40B4-BE49-F238E27FC236}">
                <a16:creationId xmlns:a16="http://schemas.microsoft.com/office/drawing/2014/main" id="{406F9B5C-BB82-43F0-BCAE-02449BDAE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6454" y="7256839"/>
            <a:ext cx="875639" cy="200146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812250" y="2622535"/>
            <a:ext cx="1887894" cy="1601600"/>
            <a:chOff x="3352800" y="3102142"/>
            <a:chExt cx="1412687" cy="1285465"/>
          </a:xfrm>
          <a:solidFill>
            <a:schemeClr val="accent3">
              <a:lumMod val="75000"/>
            </a:schemeClr>
          </a:solidFill>
        </p:grpSpPr>
        <p:grpSp>
          <p:nvGrpSpPr>
            <p:cNvPr id="21" name="Group 4"/>
            <p:cNvGrpSpPr/>
            <p:nvPr/>
          </p:nvGrpSpPr>
          <p:grpSpPr>
            <a:xfrm>
              <a:off x="3352800" y="3102142"/>
              <a:ext cx="1412687" cy="1285465"/>
              <a:chOff x="0" y="0"/>
              <a:chExt cx="6350000" cy="6350000"/>
            </a:xfrm>
            <a:grpFill/>
          </p:grpSpPr>
          <p:sp>
            <p:nvSpPr>
              <p:cNvPr id="24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22" name="TextBox 15"/>
            <p:cNvSpPr txBox="1"/>
            <p:nvPr/>
          </p:nvSpPr>
          <p:spPr>
            <a:xfrm>
              <a:off x="3534358" y="3592539"/>
              <a:ext cx="1043391" cy="468525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55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sp>
        <p:nvSpPr>
          <p:cNvPr id="25" name="TextBox 8"/>
          <p:cNvSpPr txBox="1"/>
          <p:nvPr/>
        </p:nvSpPr>
        <p:spPr>
          <a:xfrm>
            <a:off x="5791200" y="98258"/>
            <a:ext cx="8151570" cy="1333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191"/>
              </a:lnSpc>
              <a:spcBef>
                <a:spcPct val="0"/>
              </a:spcBef>
            </a:pPr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106436" y="2774935"/>
            <a:ext cx="10503181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5000" b="1" dirty="0">
                <a:ea typeface="Calibri" panose="020F0502020204030204" pitchFamily="34" charset="0"/>
                <a:cs typeface="Arial" panose="020B0604020202020204" pitchFamily="34" charset="0"/>
              </a:rPr>
              <a:t>Tính chất của dãy tỉ số bằng nhau</a:t>
            </a:r>
            <a:endParaRPr lang="en-US" sz="5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808017" y="5132285"/>
            <a:ext cx="1896357" cy="1653912"/>
            <a:chOff x="3352800" y="3102142"/>
            <a:chExt cx="1412687" cy="1285465"/>
          </a:xfrm>
          <a:solidFill>
            <a:schemeClr val="accent3">
              <a:lumMod val="75000"/>
            </a:schemeClr>
          </a:solidFill>
        </p:grpSpPr>
        <p:grpSp>
          <p:nvGrpSpPr>
            <p:cNvPr id="29" name="Group 4"/>
            <p:cNvGrpSpPr/>
            <p:nvPr/>
          </p:nvGrpSpPr>
          <p:grpSpPr>
            <a:xfrm>
              <a:off x="3352800" y="3102142"/>
              <a:ext cx="1412687" cy="1285465"/>
              <a:chOff x="0" y="0"/>
              <a:chExt cx="6350000" cy="6350000"/>
            </a:xfrm>
            <a:grpFill/>
          </p:grpSpPr>
          <p:sp>
            <p:nvSpPr>
              <p:cNvPr id="31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30" name="TextBox 15"/>
            <p:cNvSpPr txBox="1"/>
            <p:nvPr/>
          </p:nvSpPr>
          <p:spPr>
            <a:xfrm>
              <a:off x="3534358" y="3578553"/>
              <a:ext cx="1043391" cy="453706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550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en-US" sz="5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5106436" y="5143500"/>
            <a:ext cx="1033184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5000" b="1" dirty="0">
                <a:ea typeface="Calibri" panose="020F0502020204030204" pitchFamily="34" charset="0"/>
                <a:cs typeface="Arial" panose="020B0604020202020204" pitchFamily="34" charset="0"/>
              </a:rPr>
              <a:t>Mở rộng tính chất cho dãy tỉ số bằng nhau</a:t>
            </a:r>
            <a:endParaRPr lang="en-US" sz="5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0" y="7809557"/>
            <a:ext cx="5210128" cy="1483999"/>
          </a:xfrm>
          <a:prstGeom prst="rect">
            <a:avLst/>
          </a:prstGeom>
        </p:spPr>
      </p:pic>
      <p:pic>
        <p:nvPicPr>
          <p:cNvPr id="33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92606" y="687812"/>
            <a:ext cx="1338974" cy="125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9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064164" y="2201031"/>
            <a:ext cx="2060036" cy="1828800"/>
            <a:chOff x="3355952" y="3048581"/>
            <a:chExt cx="1406383" cy="1285465"/>
          </a:xfrm>
          <a:solidFill>
            <a:schemeClr val="accent3">
              <a:lumMod val="75000"/>
            </a:schemeClr>
          </a:solidFill>
        </p:grpSpPr>
        <p:grpSp>
          <p:nvGrpSpPr>
            <p:cNvPr id="16" name="Group 4"/>
            <p:cNvGrpSpPr/>
            <p:nvPr/>
          </p:nvGrpSpPr>
          <p:grpSpPr>
            <a:xfrm>
              <a:off x="3355952" y="3048581"/>
              <a:ext cx="1406383" cy="1285465"/>
              <a:chOff x="14168" y="-264583"/>
              <a:chExt cx="6321663" cy="6350000"/>
            </a:xfrm>
            <a:grpFill/>
          </p:grpSpPr>
          <p:sp>
            <p:nvSpPr>
              <p:cNvPr id="18" name="Freeform 5"/>
              <p:cNvSpPr/>
              <p:nvPr/>
            </p:nvSpPr>
            <p:spPr>
              <a:xfrm>
                <a:off x="14168" y="-264583"/>
                <a:ext cx="6321663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17" name="TextBox 15"/>
            <p:cNvSpPr txBox="1"/>
            <p:nvPr/>
          </p:nvSpPr>
          <p:spPr>
            <a:xfrm>
              <a:off x="3534358" y="3584246"/>
              <a:ext cx="1043391" cy="42059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3200400" y="3640354"/>
            <a:ext cx="128305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6000" b="1" dirty="0">
                <a:ea typeface="Calibri" panose="020F0502020204030204" pitchFamily="34" charset="0"/>
                <a:cs typeface="Arial" panose="020B0604020202020204" pitchFamily="34" charset="0"/>
              </a:rPr>
              <a:t>Tính chất của dãy tỉ số bằng nhau</a:t>
            </a:r>
          </a:p>
        </p:txBody>
      </p:sp>
      <p:pic>
        <p:nvPicPr>
          <p:cNvPr id="20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130548" y="613324"/>
            <a:ext cx="1987388" cy="18631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2057400" y="9666863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0" y="266700"/>
            <a:ext cx="1224738" cy="1143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927860" y="495300"/>
            <a:ext cx="39395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HĐ 1: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4249399" y="-5658"/>
            <a:ext cx="3581400" cy="1020089"/>
          </a:xfrm>
          <a:prstGeom prst="rect">
            <a:avLst/>
          </a:prstGeom>
        </p:spPr>
      </p:pic>
      <p:pic>
        <p:nvPicPr>
          <p:cNvPr id="19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496754">
            <a:off x="-143984" y="8420947"/>
            <a:ext cx="1039773" cy="13026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58693" y="8861147"/>
            <a:ext cx="6427522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THẢO LUẬN NHÓM ĐÔI</a:t>
            </a:r>
            <a:endParaRPr lang="en-US" sz="40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960148" y="977991"/>
            <a:ext cx="16864263" cy="2003796"/>
            <a:chOff x="1927860" y="739398"/>
            <a:chExt cx="16864263" cy="2003796"/>
          </a:xfrm>
        </p:grpSpPr>
        <p:sp>
          <p:nvSpPr>
            <p:cNvPr id="2" name="Rectangle 1"/>
            <p:cNvSpPr/>
            <p:nvPr/>
          </p:nvSpPr>
          <p:spPr>
            <a:xfrm>
              <a:off x="1927860" y="1300305"/>
              <a:ext cx="16864263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  <a:spcAft>
                  <a:spcPts val="800"/>
                </a:spcAft>
              </a:pPr>
              <a:r>
                <a:rPr lang="nl-NL" sz="40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Cho tỉ lệ thức           </a:t>
              </a:r>
              <a:r>
                <a:rPr lang="nl-NL" sz="4000" dirty="0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.Tính các tỉ số            </a:t>
              </a:r>
              <a:r>
                <a:rPr lang="nl-NL" sz="4000" dirty="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endPara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9796917" y="798046"/>
                  <a:ext cx="1505925" cy="19451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nl-NL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2+6</m:t>
                            </m:r>
                          </m:num>
                          <m:den>
                            <m:r>
                              <a:rPr lang="nl-NL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3+9</m:t>
                            </m:r>
                          </m:den>
                        </m:f>
                      </m:oMath>
                    </m:oMathPara>
                  </a14:m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96917" y="798046"/>
                  <a:ext cx="1505925" cy="1945148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12034782" y="810432"/>
                  <a:ext cx="1505925" cy="19296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nl-NL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2−6</m:t>
                            </m:r>
                          </m:num>
                          <m:den>
                            <m:r>
                              <a:rPr lang="nl-NL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3−9</m:t>
                            </m:r>
                          </m:den>
                        </m:f>
                      </m:oMath>
                    </m:oMathPara>
                  </a14:m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34782" y="810432"/>
                  <a:ext cx="1505925" cy="1929631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/>
                <p:cNvSpPr/>
                <p:nvPr/>
              </p:nvSpPr>
              <p:spPr>
                <a:xfrm>
                  <a:off x="5044698" y="739398"/>
                  <a:ext cx="1562864" cy="19296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nl-NL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6</m:t>
                            </m:r>
                          </m:num>
                          <m:den>
                            <m:r>
                              <a:rPr lang="nl-NL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4698" y="739398"/>
                  <a:ext cx="1562864" cy="1929631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26" name="Picture 2" descr="https://lh4.googleusercontent.com/F_qklLHiTM3YlFnH3VVjz7mfI2dWo7F5_pucKbmBeZg0shm5qvWz-mdFcaO3i2Gl7jQMhEzakZzq-S26vlPS2SbSbS2VMqbcoft1RBblK8VRkrguv0rciGxVM0Fi7USwxWV5sIuV51Zg1YKffP6bqco7AJNjYob-ezvqQ-657ic3RGr77FtOBQ5ZpPk84OkUgmvbu5H1l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437694"/>
            <a:ext cx="1905000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2195592" y="2980194"/>
            <a:ext cx="12192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8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8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495800" y="3460077"/>
                <a:ext cx="9144000" cy="473142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2+6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3+9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12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3460077"/>
                <a:ext cx="9144000" cy="4731423"/>
              </a:xfrm>
              <a:prstGeom prst="rect">
                <a:avLst/>
              </a:prstGeom>
              <a:blipFill>
                <a:blip r:embed="rId22"/>
                <a:stretch>
                  <a:fillRect l="-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2422618" y="12761643"/>
            <a:ext cx="10274763" cy="9003261"/>
          </a:xfrm>
          <a:prstGeom prst="rect">
            <a:avLst/>
          </a:prstGeom>
        </p:spPr>
      </p:pic>
      <p:pic>
        <p:nvPicPr>
          <p:cNvPr id="1027" name="Picture 102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842580" y="6066764"/>
            <a:ext cx="3835820" cy="336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2" grpId="0" animBg="1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2057400" y="9666863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0" y="266700"/>
            <a:ext cx="1224738" cy="1143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927860" y="495300"/>
            <a:ext cx="39395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2: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4249399" y="-5658"/>
            <a:ext cx="3581400" cy="1020089"/>
          </a:xfrm>
          <a:prstGeom prst="rect">
            <a:avLst/>
          </a:prstGeom>
        </p:spPr>
      </p:pic>
      <p:pic>
        <p:nvPicPr>
          <p:cNvPr id="19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496754">
            <a:off x="-143984" y="8420947"/>
            <a:ext cx="1039773" cy="130267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71337" y="1333500"/>
            <a:ext cx="1686426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vi-VN" sz="4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So sánh hai tỉ số nhận được ở HĐ1 với các tỉ số trong tỉ lệ thức đã cho.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828800" y="2184618"/>
            <a:ext cx="1905000" cy="1815882"/>
            <a:chOff x="1828800" y="2980194"/>
            <a:chExt cx="1905000" cy="1815882"/>
          </a:xfrm>
        </p:grpSpPr>
        <p:pic>
          <p:nvPicPr>
            <p:cNvPr id="1026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5" name="Picture 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422618" y="12761643"/>
            <a:ext cx="10274763" cy="90032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86193" y="4272197"/>
            <a:ext cx="1678939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91776" y="7124700"/>
            <a:ext cx="168914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HĐ1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429000" y="5332173"/>
                <a:ext cx="3714607" cy="12591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2+6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3+9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;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5332173"/>
                <a:ext cx="3714607" cy="125912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0867127" y="5337334"/>
                <a:ext cx="3382272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7127" y="5337334"/>
                <a:ext cx="3382272" cy="124880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566858">
            <a:off x="17355700" y="8412519"/>
            <a:ext cx="1039773" cy="130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0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" grpId="0"/>
      <p:bldP spid="4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770" y="-1562100"/>
            <a:ext cx="18288000" cy="3394571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752600" y="9639300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3" name="Picture 19">
            <a:extLst>
              <a:ext uri="{FF2B5EF4-FFF2-40B4-BE49-F238E27FC236}">
                <a16:creationId xmlns:a16="http://schemas.microsoft.com/office/drawing/2014/main" id="{30F38795-F5F4-4C91-81D6-D45265DF37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033228" y="4085977"/>
            <a:ext cx="3540243" cy="5553323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E3FD55B0-66AF-46DA-A5B3-DD23B2EE81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077906" y="2127821"/>
            <a:ext cx="1510416" cy="166813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556507" y="723900"/>
            <a:ext cx="403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mtClean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5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83546" y="2470261"/>
            <a:ext cx="11811000" cy="5147734"/>
            <a:chOff x="304800" y="2026571"/>
            <a:chExt cx="11811000" cy="4321321"/>
          </a:xfrm>
          <a:solidFill>
            <a:schemeClr val="accent5">
              <a:lumMod val="75000"/>
            </a:schemeClr>
          </a:solidFill>
        </p:grpSpPr>
        <p:sp>
          <p:nvSpPr>
            <p:cNvPr id="7" name="Rounded Rectangular Callout 6"/>
            <p:cNvSpPr/>
            <p:nvPr/>
          </p:nvSpPr>
          <p:spPr>
            <a:xfrm>
              <a:off x="304800" y="2026571"/>
              <a:ext cx="11811000" cy="4321321"/>
            </a:xfrm>
            <a:prstGeom prst="wedgeRoundRectCallout">
              <a:avLst>
                <a:gd name="adj1" fmla="val 23167"/>
                <a:gd name="adj2" fmla="val 66027"/>
                <a:gd name="adj3" fmla="val 16667"/>
              </a:avLst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938575" y="2319720"/>
              <a:ext cx="10643825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tỉ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lệ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000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     </a:t>
              </a:r>
              <a:r>
                <a:rPr lang="en-US" sz="4000" dirty="0" err="1" smtClean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suy</a:t>
              </a:r>
              <a:r>
                <a:rPr lang="en-US" sz="4000" dirty="0" smtClean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ra</a:t>
              </a:r>
              <a:r>
                <a:rPr lang="en-US" sz="40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17321" y="647700"/>
            <a:ext cx="1511437" cy="1416972"/>
          </a:xfrm>
          <a:prstGeom prst="rect">
            <a:avLst/>
          </a:prstGeom>
        </p:spPr>
      </p:pic>
      <p:pic>
        <p:nvPicPr>
          <p:cNvPr id="18" name="Picture 21">
            <a:extLst>
              <a:ext uri="{FF2B5EF4-FFF2-40B4-BE49-F238E27FC236}">
                <a16:creationId xmlns:a16="http://schemas.microsoft.com/office/drawing/2014/main" id="{F0286D7C-AB1C-44C5-977E-33118FE6C73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56058" y="7084731"/>
            <a:ext cx="1620542" cy="2770157"/>
          </a:xfrm>
          <a:prstGeom prst="rect">
            <a:avLst/>
          </a:prstGeom>
        </p:spPr>
      </p:pic>
      <p:pic>
        <p:nvPicPr>
          <p:cNvPr id="19" name="Picture 22">
            <a:extLst>
              <a:ext uri="{FF2B5EF4-FFF2-40B4-BE49-F238E27FC236}">
                <a16:creationId xmlns:a16="http://schemas.microsoft.com/office/drawing/2014/main" id="{FAD1FB8C-CEA8-4888-A107-9EB269B7779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910958" y="7048316"/>
            <a:ext cx="1575442" cy="281958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17321" y="5753100"/>
            <a:ext cx="9144000" cy="90159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đểu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4000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343400" y="2853904"/>
                <a:ext cx="1578830" cy="11465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</m:den>
                      </m:f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2853904"/>
                <a:ext cx="1578830" cy="114659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8131034" y="3865418"/>
            <a:ext cx="3000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352502" y="4303717"/>
                <a:ext cx="5340116" cy="12207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</m:den>
                      </m:f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</m:den>
                      </m:f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</m:den>
                      </m:f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2502" y="4303717"/>
                <a:ext cx="5340116" cy="122078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357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9" grpId="0"/>
      <p:bldP spid="10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15780" y="-565393"/>
            <a:ext cx="19431000" cy="21274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524000" y="9486900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6185613" y="316490"/>
            <a:ext cx="6228209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nl-NL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lang="en-US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nl-NL" sz="45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(SGK – </a:t>
            </a:r>
            <a:r>
              <a:rPr lang="nl-NL" sz="45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tr8)</a:t>
            </a:r>
            <a:endParaRPr lang="en-US" sz="45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87600" y="102839"/>
            <a:ext cx="1877609" cy="17602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" y="8531923"/>
            <a:ext cx="3352800" cy="954977"/>
          </a:xfrm>
          <a:prstGeom prst="rect">
            <a:avLst/>
          </a:prstGeom>
        </p:spPr>
      </p:pic>
      <p:pic>
        <p:nvPicPr>
          <p:cNvPr id="32" name="Picture 5"/>
          <p:cNvPicPr>
            <a:picLocks noChangeAspect="1"/>
          </p:cNvPicPr>
          <p:nvPr/>
        </p:nvPicPr>
        <p:blipFill rotWithShape="1">
          <a:blip r:embed="rId9"/>
          <a:srcRect l="71258" t="36429"/>
          <a:stretch/>
        </p:blipFill>
        <p:spPr>
          <a:xfrm>
            <a:off x="16535400" y="7617643"/>
            <a:ext cx="1524000" cy="218116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140203" y="1586782"/>
            <a:ext cx="11822467" cy="1776320"/>
            <a:chOff x="990600" y="1638300"/>
            <a:chExt cx="11822467" cy="1776320"/>
          </a:xfrm>
        </p:grpSpPr>
        <p:sp>
          <p:nvSpPr>
            <p:cNvPr id="5" name="Rectangle 4"/>
            <p:cNvSpPr/>
            <p:nvPr/>
          </p:nvSpPr>
          <p:spPr>
            <a:xfrm>
              <a:off x="990600" y="2039589"/>
              <a:ext cx="1182246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x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y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</a:t>
              </a:r>
              <a:r>
                <a:rPr lang="en-US" sz="40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              </a:t>
              </a:r>
              <a:r>
                <a:rPr lang="en-US" sz="4000" dirty="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x + y = </a:t>
              </a:r>
              <a:r>
                <a:rPr lang="en-US" sz="4000" dirty="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32</a:t>
              </a:r>
              <a:r>
                <a:rPr lang="en-US" sz="40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6227121" y="1638300"/>
                  <a:ext cx="1869038" cy="17763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4000" b="0" i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y</m:t>
                            </m:r>
                          </m:num>
                          <m:den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11</m:t>
                            </m:r>
                          </m:den>
                        </m:f>
                      </m:oMath>
                    </m:oMathPara>
                  </a14:m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7121" y="1638300"/>
                  <a:ext cx="1869038" cy="177632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140203" y="4373301"/>
                <a:ext cx="12163347" cy="38943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x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y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11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5+11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16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32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16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=2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x = 2.5 = 10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y = 2 . 11 = 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22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203" y="4373301"/>
                <a:ext cx="12163347" cy="3894399"/>
              </a:xfrm>
              <a:prstGeom prst="rect">
                <a:avLst/>
              </a:prstGeom>
              <a:blipFill>
                <a:blip r:embed="rId11"/>
                <a:stretch>
                  <a:fillRect l="-1754" b="-2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1752600" y="3041834"/>
            <a:ext cx="1905000" cy="1815882"/>
            <a:chOff x="1828800" y="2980194"/>
            <a:chExt cx="1905000" cy="1815882"/>
          </a:xfrm>
        </p:grpSpPr>
        <p:pic>
          <p:nvPicPr>
            <p:cNvPr id="20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917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1691</TotalTime>
  <Words>1122</Words>
  <Application>Microsoft Office PowerPoint</Application>
  <PresentationFormat>Custom</PresentationFormat>
  <Paragraphs>213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Arial</vt:lpstr>
      <vt:lpstr>Cambria Math</vt:lpstr>
      <vt:lpstr>Calibri</vt:lpstr>
      <vt:lpstr>Calibri Light</vt:lpstr>
      <vt:lpstr>Times New Roman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CHU HONG VINH</dc:creator>
  <cp:lastModifiedBy>Admin</cp:lastModifiedBy>
  <cp:revision>114</cp:revision>
  <dcterms:created xsi:type="dcterms:W3CDTF">2006-08-16T00:00:00Z</dcterms:created>
  <dcterms:modified xsi:type="dcterms:W3CDTF">2022-11-17T16:47:53Z</dcterms:modified>
  <dc:identifier>DAFKHsiNSS8</dc:identifier>
</cp:coreProperties>
</file>