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media/audio3.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5" r:id="rId2"/>
  </p:sldMasterIdLst>
  <p:notesMasterIdLst>
    <p:notesMasterId r:id="rId46"/>
  </p:notesMasterIdLst>
  <p:sldIdLst>
    <p:sldId id="285" r:id="rId3"/>
    <p:sldId id="273" r:id="rId4"/>
    <p:sldId id="280" r:id="rId5"/>
    <p:sldId id="359" r:id="rId6"/>
    <p:sldId id="360" r:id="rId7"/>
    <p:sldId id="361" r:id="rId8"/>
    <p:sldId id="2470" r:id="rId9"/>
    <p:sldId id="2471" r:id="rId10"/>
    <p:sldId id="333" r:id="rId11"/>
    <p:sldId id="2469" r:id="rId12"/>
    <p:sldId id="290" r:id="rId13"/>
    <p:sldId id="2472" r:id="rId14"/>
    <p:sldId id="2476" r:id="rId15"/>
    <p:sldId id="2473" r:id="rId16"/>
    <p:sldId id="2474" r:id="rId17"/>
    <p:sldId id="2475" r:id="rId18"/>
    <p:sldId id="2477" r:id="rId19"/>
    <p:sldId id="2478" r:id="rId20"/>
    <p:sldId id="2479" r:id="rId21"/>
    <p:sldId id="2480" r:id="rId22"/>
    <p:sldId id="2007577372" r:id="rId23"/>
    <p:sldId id="2007577373" r:id="rId24"/>
    <p:sldId id="2007577374" r:id="rId25"/>
    <p:sldId id="2007577375" r:id="rId26"/>
    <p:sldId id="2007577376" r:id="rId27"/>
    <p:sldId id="2007577377" r:id="rId28"/>
    <p:sldId id="2007577378" r:id="rId29"/>
    <p:sldId id="2007577381" r:id="rId30"/>
    <p:sldId id="274" r:id="rId31"/>
    <p:sldId id="574" r:id="rId32"/>
    <p:sldId id="256" r:id="rId33"/>
    <p:sldId id="257" r:id="rId34"/>
    <p:sldId id="575" r:id="rId35"/>
    <p:sldId id="576" r:id="rId36"/>
    <p:sldId id="577" r:id="rId37"/>
    <p:sldId id="259" r:id="rId38"/>
    <p:sldId id="578" r:id="rId39"/>
    <p:sldId id="275" r:id="rId40"/>
    <p:sldId id="264" r:id="rId41"/>
    <p:sldId id="2007577379" r:id="rId42"/>
    <p:sldId id="2007577380" r:id="rId43"/>
    <p:sldId id="297" r:id="rId44"/>
    <p:sldId id="27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F3FE"/>
    <a:srgbClr val="E6E0EC"/>
    <a:srgbClr val="FCE5FD"/>
    <a:srgbClr val="ECFED2"/>
    <a:srgbClr val="C2F2FE"/>
    <a:srgbClr val="C1C1C2"/>
    <a:srgbClr val="F3F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9" autoAdjust="0"/>
    <p:restoredTop sz="80400" autoAdjust="0"/>
  </p:normalViewPr>
  <p:slideViewPr>
    <p:cSldViewPr snapToGrid="0">
      <p:cViewPr varScale="1">
        <p:scale>
          <a:sx n="66" d="100"/>
          <a:sy n="66" d="100"/>
        </p:scale>
        <p:origin x="111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26909E-CEBC-4459-9345-6CC2E98D4D3F}" type="datetimeFigureOut">
              <a:rPr lang="en-US" smtClean="0"/>
              <a:t>4/16/2026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8FECD59-4391-4023-B1D2-17263CDEE4FA}" type="slidenum">
              <a:rPr lang="en-US" smtClean="0"/>
              <a:t>‹#›</a:t>
            </a:fld>
            <a:endParaRPr lang="en-US"/>
          </a:p>
        </p:txBody>
      </p:sp>
    </p:spTree>
    <p:extLst>
      <p:ext uri="{BB962C8B-B14F-4D97-AF65-F5344CB8AC3E}">
        <p14:creationId xmlns:p14="http://schemas.microsoft.com/office/powerpoint/2010/main" val="313301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B9FFFA26-708A-C21F-C1D3-7152C8C9B36F}"/>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57B3097C-6BC0-B21F-1144-50C4D8B5C3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F0BC625E-178C-4477-ACA4-8E6AD38744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9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4F2870B0-FB4A-AC41-59F2-F8DDF86B9725}"/>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27B86525-B96A-0036-BBDA-490D1216F3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011C067C-0111-F589-62E6-14ED41E85C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576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FD11BC23-4653-58E5-60ED-9E935737A754}"/>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BA6B662D-971D-0801-7DD9-E95CF6DB4A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B3D696BA-42B8-DDE6-6CD9-DC32E1437B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95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AC5DA0C9-7626-F33E-07EF-BF8AEF67F09E}"/>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B2DD512F-CCF6-A26C-DE52-FD6D981CD3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6729347C-62E3-E7F4-D956-E8F118A92E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93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3D7DA0C8-8103-D6FA-E726-E9508E6F7B56}"/>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6CB29E3F-FC9D-A813-2BBB-E779FC22CC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4A9B60C4-2CE8-972B-9B28-3D18DA7A7D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364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C52B41AA-0B1B-30AB-3E52-C78714D06C1E}"/>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D10823DC-0750-7D3C-BDAA-C183681992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15C96DA6-03AF-9064-B26C-6B9E55C3C5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16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422F2ECB-9335-8897-550E-EC3FFF18BD6F}"/>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5283DDD1-F20E-87C0-ECBA-610D81E42E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C73E9C63-F440-19A0-EBD7-6A72236795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65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32D6F4F3-026C-68AF-428E-56DC54538D1F}"/>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AD6E6F6E-9A3A-5113-CBCA-30C475437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C46CE5A0-6B8C-7E52-B890-9BFC40DE34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8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8FECD59-4391-4023-B1D2-17263CDEE4FA}" type="slidenum">
              <a:rPr lang="en-US" smtClean="0"/>
              <a:t>27</a:t>
            </a:fld>
            <a:endParaRPr lang="en-US"/>
          </a:p>
        </p:txBody>
      </p:sp>
    </p:spTree>
    <p:extLst>
      <p:ext uri="{BB962C8B-B14F-4D97-AF65-F5344CB8AC3E}">
        <p14:creationId xmlns:p14="http://schemas.microsoft.com/office/powerpoint/2010/main" val="177871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16293E22-9DB4-7E9A-46C2-A5B1A6613550}"/>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D67FCF1B-FA37-1478-6DEF-30631F5B96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3B229935-5635-2E3B-7DB3-4D16039F39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73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a:extLst>
            <a:ext uri="{FF2B5EF4-FFF2-40B4-BE49-F238E27FC236}">
              <a16:creationId xmlns:a16="http://schemas.microsoft.com/office/drawing/2014/main" id="{A6B941CD-231C-72B7-0FA7-3F849C08CFD2}"/>
            </a:ext>
          </a:extLst>
        </p:cNvPr>
        <p:cNvGrpSpPr/>
        <p:nvPr/>
      </p:nvGrpSpPr>
      <p:grpSpPr>
        <a:xfrm>
          <a:off x="0" y="0"/>
          <a:ext cx="0" cy="0"/>
          <a:chOff x="0" y="0"/>
          <a:chExt cx="0" cy="0"/>
        </a:xfrm>
      </p:grpSpPr>
      <p:sp>
        <p:nvSpPr>
          <p:cNvPr id="1179" name="Google Shape;1179;g54dda1946d_4_2701:notes">
            <a:extLst>
              <a:ext uri="{FF2B5EF4-FFF2-40B4-BE49-F238E27FC236}">
                <a16:creationId xmlns:a16="http://schemas.microsoft.com/office/drawing/2014/main" id="{D4A8C81C-43A2-4470-23EE-ABE1E63EF9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54dda1946d_4_2701:notes">
            <a:extLst>
              <a:ext uri="{FF2B5EF4-FFF2-40B4-BE49-F238E27FC236}">
                <a16:creationId xmlns:a16="http://schemas.microsoft.com/office/drawing/2014/main" id="{0FE503DC-E78D-F086-7DC4-4EE1C7B7C5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581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err="1">
                <a:solidFill>
                  <a:srgbClr val="333333"/>
                </a:solidFill>
                <a:effectLst/>
                <a:latin typeface="Roboto" panose="02000000000000000000" pitchFamily="2" charset="0"/>
              </a:rPr>
              <a:t>Câu</a:t>
            </a:r>
            <a:r>
              <a:rPr lang="en-US" b="1" i="0" dirty="0">
                <a:solidFill>
                  <a:srgbClr val="333333"/>
                </a:solidFill>
                <a:effectLst/>
                <a:latin typeface="Roboto" panose="02000000000000000000" pitchFamily="2" charset="0"/>
              </a:rPr>
              <a:t> 21:</a:t>
            </a:r>
            <a:r>
              <a:rPr lang="en-US" b="0" i="0" dirty="0">
                <a:solidFill>
                  <a:srgbClr val="333333"/>
                </a:solidFill>
                <a:effectLst/>
                <a:latin typeface="Roboto" panose="02000000000000000000" pitchFamily="2" charset="0"/>
              </a:rPr>
              <a:t> A. I.</a:t>
            </a:r>
          </a:p>
          <a:p>
            <a:pPr algn="l">
              <a:buFont typeface="Arial" panose="020B0604020202020204" pitchFamily="34" charset="0"/>
              <a:buChar char="•"/>
            </a:pPr>
            <a:r>
              <a:rPr lang="en-US" b="0" i="0" dirty="0">
                <a:solidFill>
                  <a:srgbClr val="333333"/>
                </a:solidFill>
                <a:effectLst/>
                <a:latin typeface="Roboto" panose="02000000000000000000" pitchFamily="2" charset="0"/>
              </a:rPr>
              <a:t>B. II.</a:t>
            </a:r>
          </a:p>
          <a:p>
            <a:pPr algn="l">
              <a:buFont typeface="Arial" panose="020B0604020202020204" pitchFamily="34" charset="0"/>
              <a:buChar char="•"/>
            </a:pPr>
            <a:r>
              <a:rPr lang="en-US" b="1" i="0" dirty="0">
                <a:solidFill>
                  <a:srgbClr val="008000"/>
                </a:solidFill>
                <a:effectLst/>
                <a:latin typeface="Roboto" panose="02000000000000000000" pitchFamily="2" charset="0"/>
              </a:rPr>
              <a:t>C. III.</a:t>
            </a:r>
          </a:p>
          <a:p>
            <a:pPr algn="l">
              <a:buFont typeface="Arial" panose="020B0604020202020204" pitchFamily="34" charset="0"/>
              <a:buChar char="•"/>
            </a:pPr>
            <a:r>
              <a:rPr lang="en-US" b="0" i="0" dirty="0">
                <a:solidFill>
                  <a:srgbClr val="333333"/>
                </a:solidFill>
                <a:effectLst/>
                <a:latin typeface="Roboto" panose="02000000000000000000" pitchFamily="2" charset="0"/>
              </a:rPr>
              <a:t>D.</a:t>
            </a:r>
            <a:endParaRPr lang="en-US" dirty="0"/>
          </a:p>
        </p:txBody>
      </p:sp>
      <p:sp>
        <p:nvSpPr>
          <p:cNvPr id="4" name="Slide Number Placeholder 3"/>
          <p:cNvSpPr>
            <a:spLocks noGrp="1"/>
          </p:cNvSpPr>
          <p:nvPr>
            <p:ph type="sldNum" sz="quarter" idx="5"/>
          </p:nvPr>
        </p:nvSpPr>
        <p:spPr/>
        <p:txBody>
          <a:bodyPr/>
          <a:lstStyle/>
          <a:p>
            <a:fld id="{78FECD59-4391-4023-B1D2-17263CDEE4FA}" type="slidenum">
              <a:rPr lang="en-US" smtClean="0"/>
              <a:t>33</a:t>
            </a:fld>
            <a:endParaRPr lang="en-US"/>
          </a:p>
        </p:txBody>
      </p:sp>
    </p:spTree>
    <p:extLst>
      <p:ext uri="{BB962C8B-B14F-4D97-AF65-F5344CB8AC3E}">
        <p14:creationId xmlns:p14="http://schemas.microsoft.com/office/powerpoint/2010/main" val="1649782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i="0" dirty="0" err="1">
                <a:solidFill>
                  <a:srgbClr val="000000"/>
                </a:solidFill>
                <a:effectLst/>
                <a:latin typeface="Open Sans" panose="020B0606030504020204" pitchFamily="34" charset="0"/>
              </a:rPr>
              <a:t>Câu</a:t>
            </a:r>
            <a:r>
              <a:rPr lang="en-US" b="1" i="0" dirty="0">
                <a:solidFill>
                  <a:srgbClr val="000000"/>
                </a:solidFill>
                <a:effectLst/>
                <a:latin typeface="Open Sans" panose="020B0606030504020204" pitchFamily="34" charset="0"/>
              </a:rPr>
              <a:t> 7</a:t>
            </a:r>
            <a:r>
              <a:rPr lang="en-US" b="0" i="0" dirty="0">
                <a:solidFill>
                  <a:srgbClr val="000000"/>
                </a:solidFill>
                <a:effectLst/>
                <a:latin typeface="Open Sans" panose="020B0606030504020204" pitchFamily="34" charset="0"/>
              </a:rPr>
              <a:t>. </a:t>
            </a:r>
          </a:p>
          <a:p>
            <a:pPr algn="just"/>
            <a:r>
              <a:rPr lang="en-US" b="0" i="0" dirty="0">
                <a:solidFill>
                  <a:srgbClr val="000000"/>
                </a:solidFill>
                <a:effectLst/>
                <a:latin typeface="Open Sans" panose="020B0606030504020204" pitchFamily="34" charset="0"/>
              </a:rPr>
              <a:t>A..</a:t>
            </a:r>
          </a:p>
          <a:p>
            <a:pPr algn="just"/>
            <a:r>
              <a:rPr lang="en-US" b="0" i="0" dirty="0">
                <a:solidFill>
                  <a:srgbClr val="000000"/>
                </a:solidFill>
                <a:effectLst/>
                <a:latin typeface="Open Sans" panose="020B0606030504020204" pitchFamily="34" charset="0"/>
              </a:rPr>
              <a:t>B..</a:t>
            </a:r>
          </a:p>
          <a:p>
            <a:pPr algn="just"/>
            <a:r>
              <a:rPr lang="en-US" b="0" i="0" dirty="0">
                <a:solidFill>
                  <a:srgbClr val="000000"/>
                </a:solidFill>
                <a:effectLst/>
                <a:latin typeface="Open Sans" panose="020B0606030504020204" pitchFamily="34" charset="0"/>
              </a:rPr>
              <a:t>C. </a:t>
            </a:r>
          </a:p>
          <a:p>
            <a:pPr algn="just"/>
            <a:r>
              <a:rPr lang="en-US" b="0" i="0" dirty="0">
                <a:solidFill>
                  <a:srgbClr val="000000"/>
                </a:solidFill>
                <a:effectLst/>
                <a:latin typeface="Open Sans" panose="020B0606030504020204" pitchFamily="34" charset="0"/>
              </a:rPr>
              <a:t>D. </a:t>
            </a:r>
          </a:p>
          <a:p>
            <a:pPr algn="just"/>
            <a:r>
              <a:rPr lang="en-US" b="0" i="0" dirty="0" err="1">
                <a:solidFill>
                  <a:srgbClr val="000000"/>
                </a:solidFill>
                <a:effectLst/>
                <a:latin typeface="Open Sans" panose="020B0606030504020204" pitchFamily="34" charset="0"/>
              </a:rPr>
              <a:t>Hoá</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trị</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của</a:t>
            </a:r>
            <a:r>
              <a:rPr lang="en-US" b="0" i="0" dirty="0">
                <a:solidFill>
                  <a:srgbClr val="000000"/>
                </a:solidFill>
                <a:effectLst/>
                <a:latin typeface="Open Sans" panose="020B0606030504020204" pitchFamily="34" charset="0"/>
              </a:rPr>
              <a:t> oxygen </a:t>
            </a:r>
            <a:r>
              <a:rPr lang="en-US" b="0" i="0" dirty="0" err="1">
                <a:solidFill>
                  <a:srgbClr val="000000"/>
                </a:solidFill>
                <a:effectLst/>
                <a:latin typeface="Open Sans" panose="020B0606030504020204" pitchFamily="34" charset="0"/>
              </a:rPr>
              <a:t>là</a:t>
            </a:r>
            <a:r>
              <a:rPr lang="en-US" b="0" i="0" dirty="0">
                <a:solidFill>
                  <a:srgbClr val="000000"/>
                </a:solidFill>
                <a:effectLst/>
                <a:latin typeface="Open Sans" panose="020B0606030504020204" pitchFamily="34" charset="0"/>
              </a:rPr>
              <a:t> II. </a:t>
            </a:r>
            <a:r>
              <a:rPr lang="en-US" b="0" i="0" dirty="0" err="1">
                <a:solidFill>
                  <a:srgbClr val="000000"/>
                </a:solidFill>
                <a:effectLst/>
                <a:latin typeface="Open Sans" panose="020B0606030504020204" pitchFamily="34" charset="0"/>
              </a:rPr>
              <a:t>Đặt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hóa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trị</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của</a:t>
            </a:r>
            <a:r>
              <a:rPr lang="en-US" b="0" i="0" dirty="0">
                <a:solidFill>
                  <a:srgbClr val="000000"/>
                </a:solidFill>
                <a:effectLst/>
                <a:latin typeface="Open Sans" panose="020B0606030504020204" pitchFamily="34" charset="0"/>
              </a:rPr>
              <a:t> N </a:t>
            </a:r>
            <a:r>
              <a:rPr lang="en-US" b="0" i="0" dirty="0" err="1">
                <a:solidFill>
                  <a:srgbClr val="000000"/>
                </a:solidFill>
                <a:effectLst/>
                <a:latin typeface="Open Sans" panose="020B0606030504020204" pitchFamily="34" charset="0"/>
              </a:rPr>
              <a:t>là</a:t>
            </a:r>
            <a:r>
              <a:rPr lang="en-US" b="0" i="0" dirty="0">
                <a:solidFill>
                  <a:srgbClr val="000000"/>
                </a:solidFill>
                <a:effectLst/>
                <a:latin typeface="Open Sans" panose="020B0606030504020204" pitchFamily="34" charset="0"/>
              </a:rPr>
              <a:t> a. Theo </a:t>
            </a:r>
            <a:r>
              <a:rPr lang="en-US" b="0" i="0" dirty="0" err="1">
                <a:solidFill>
                  <a:srgbClr val="000000"/>
                </a:solidFill>
                <a:effectLst/>
                <a:latin typeface="Open Sans" panose="020B0606030504020204" pitchFamily="34" charset="0"/>
              </a:rPr>
              <a:t>quy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tắc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hóa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trị</a:t>
            </a:r>
            <a:r>
              <a:rPr lang="en-US" b="0" i="0" dirty="0">
                <a:solidFill>
                  <a:srgbClr val="000000"/>
                </a:solidFill>
                <a:effectLst/>
                <a:latin typeface="Open Sans" panose="020B0606030504020204" pitchFamily="34" charset="0"/>
              </a:rPr>
              <a:t> ta </a:t>
            </a:r>
            <a:r>
              <a:rPr lang="en-US" b="0" i="0" dirty="0" err="1">
                <a:solidFill>
                  <a:srgbClr val="000000"/>
                </a:solidFill>
                <a:effectLst/>
                <a:latin typeface="Open Sans" panose="020B0606030504020204" pitchFamily="34" charset="0"/>
              </a:rPr>
              <a:t>có</a:t>
            </a:r>
            <a:r>
              <a:rPr lang="en-US" b="0" i="0" dirty="0">
                <a:solidFill>
                  <a:srgbClr val="000000"/>
                </a:solidFill>
                <a:effectLst/>
                <a:latin typeface="Open Sans" panose="020B0606030504020204" pitchFamily="34" charset="0"/>
              </a:rPr>
              <a:t>:</a:t>
            </a:r>
          </a:p>
          <a:p>
            <a:pPr algn="just"/>
            <a:r>
              <a:rPr lang="en-US" b="0" i="0" dirty="0">
                <a:solidFill>
                  <a:srgbClr val="000000"/>
                </a:solidFill>
                <a:effectLst/>
                <a:latin typeface="Open Sans" panose="020B0606030504020204" pitchFamily="34" charset="0"/>
              </a:rPr>
              <a:t>2.a = 5.II ⇒ a = V</a:t>
            </a:r>
          </a:p>
          <a:p>
            <a:pPr algn="just"/>
            <a:r>
              <a:rPr lang="en-US" b="0" i="0" dirty="0" err="1">
                <a:solidFill>
                  <a:srgbClr val="000000"/>
                </a:solidFill>
                <a:effectLst/>
                <a:latin typeface="Open Sans" panose="020B0606030504020204" pitchFamily="34" charset="0"/>
              </a:rPr>
              <a:t>Vậy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hóa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trị</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của</a:t>
            </a:r>
            <a:r>
              <a:rPr lang="en-US" b="0" i="0" dirty="0">
                <a:solidFill>
                  <a:srgbClr val="000000"/>
                </a:solidFill>
                <a:effectLst/>
                <a:latin typeface="Open Sans" panose="020B0606030504020204" pitchFamily="34" charset="0"/>
              </a:rPr>
              <a:t> N </a:t>
            </a:r>
            <a:r>
              <a:rPr lang="en-US" b="0" i="0" dirty="0" err="1">
                <a:solidFill>
                  <a:srgbClr val="000000"/>
                </a:solidFill>
                <a:effectLst/>
                <a:latin typeface="Open Sans" panose="020B0606030504020204" pitchFamily="34" charset="0"/>
              </a:rPr>
              <a:t>trong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hợp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chất</a:t>
            </a:r>
            <a:r>
              <a:rPr lang="en-US" b="0" i="0" dirty="0">
                <a:solidFill>
                  <a:srgbClr val="000000"/>
                </a:solidFill>
                <a:effectLst/>
                <a:latin typeface="Open Sans" panose="020B0606030504020204" pitchFamily="34" charset="0"/>
              </a:rPr>
              <a:t> N</a:t>
            </a:r>
            <a:r>
              <a:rPr lang="en-US" b="0" i="0" baseline="-25000" dirty="0">
                <a:solidFill>
                  <a:srgbClr val="000000"/>
                </a:solidFill>
                <a:effectLst/>
                <a:latin typeface="Open Sans" panose="020B0606030504020204" pitchFamily="34" charset="0"/>
              </a:rPr>
              <a:t>2</a:t>
            </a:r>
            <a:r>
              <a:rPr lang="en-US" b="0" i="0" dirty="0">
                <a:solidFill>
                  <a:srgbClr val="000000"/>
                </a:solidFill>
                <a:effectLst/>
                <a:latin typeface="Open Sans" panose="020B0606030504020204" pitchFamily="34" charset="0"/>
              </a:rPr>
              <a:t>O</a:t>
            </a:r>
            <a:r>
              <a:rPr lang="en-US" b="0" i="0" baseline="-25000" dirty="0">
                <a:solidFill>
                  <a:srgbClr val="000000"/>
                </a:solidFill>
                <a:effectLst/>
                <a:latin typeface="Open Sans" panose="020B0606030504020204" pitchFamily="34" charset="0"/>
              </a:rPr>
              <a:t>5</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là</a:t>
            </a:r>
            <a:r>
              <a:rPr lang="en-US" b="0" i="0" dirty="0">
                <a:solidFill>
                  <a:srgbClr val="000000"/>
                </a:solidFill>
                <a:effectLst/>
                <a:latin typeface="Open Sans" panose="020B0606030504020204" pitchFamily="34" charset="0"/>
              </a:rPr>
              <a:t> V</a:t>
            </a:r>
          </a:p>
          <a:p>
            <a:endParaRPr lang="en-US" dirty="0"/>
          </a:p>
        </p:txBody>
      </p:sp>
      <p:sp>
        <p:nvSpPr>
          <p:cNvPr id="4" name="Slide Number Placeholder 3"/>
          <p:cNvSpPr>
            <a:spLocks noGrp="1"/>
          </p:cNvSpPr>
          <p:nvPr>
            <p:ph type="sldNum" sz="quarter" idx="5"/>
          </p:nvPr>
        </p:nvSpPr>
        <p:spPr/>
        <p:txBody>
          <a:bodyPr/>
          <a:lstStyle/>
          <a:p>
            <a:fld id="{78FECD59-4391-4023-B1D2-17263CDEE4FA}" type="slidenum">
              <a:rPr lang="en-US" smtClean="0"/>
              <a:t>34</a:t>
            </a:fld>
            <a:endParaRPr lang="en-US"/>
          </a:p>
        </p:txBody>
      </p:sp>
    </p:spTree>
    <p:extLst>
      <p:ext uri="{BB962C8B-B14F-4D97-AF65-F5344CB8AC3E}">
        <p14:creationId xmlns:p14="http://schemas.microsoft.com/office/powerpoint/2010/main" val="142616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dirty="0">
                <a:solidFill>
                  <a:srgbClr val="333333"/>
                </a:solidFill>
                <a:effectLst/>
                <a:latin typeface="Roboto" panose="02000000000000000000" pitchFamily="2" charset="0"/>
              </a:rPr>
              <a:t>Câu 13:</a:t>
            </a:r>
            <a:r>
              <a:rPr lang="vi-VN" b="0" i="0" dirty="0">
                <a:solidFill>
                  <a:srgbClr val="333333"/>
                </a:solidFill>
                <a:effectLst/>
                <a:latin typeface="Roboto" panose="02000000000000000000" pitchFamily="2" charset="0"/>
              </a:rPr>
              <a:t> </a:t>
            </a:r>
            <a:r>
              <a:rPr lang="vi-VN" b="1" i="0" dirty="0">
                <a:solidFill>
                  <a:srgbClr val="008000"/>
                </a:solidFill>
                <a:effectLst/>
                <a:latin typeface="Roboto" panose="02000000000000000000" pitchFamily="2" charset="0"/>
              </a:rPr>
              <a:t>A. Hoá trị của nguyên tố là đại lượng biểu thị khả năng liên kết của nguyên tử nguyên tố đó với nguyên tố khác có trong phân tử.</a:t>
            </a:r>
          </a:p>
          <a:p>
            <a:pPr algn="l">
              <a:buFont typeface="Arial" panose="020B0604020202020204" pitchFamily="34" charset="0"/>
              <a:buChar char="•"/>
            </a:pPr>
            <a:r>
              <a:rPr lang="vi-VN" b="0" i="0" dirty="0">
                <a:solidFill>
                  <a:srgbClr val="333333"/>
                </a:solidFill>
                <a:effectLst/>
                <a:latin typeface="Roboto" panose="02000000000000000000" pitchFamily="2" charset="0"/>
              </a:rPr>
              <a:t>B. C. D. </a:t>
            </a:r>
            <a:endParaRPr lang="en-US" dirty="0"/>
          </a:p>
        </p:txBody>
      </p:sp>
      <p:sp>
        <p:nvSpPr>
          <p:cNvPr id="4" name="Slide Number Placeholder 3"/>
          <p:cNvSpPr>
            <a:spLocks noGrp="1"/>
          </p:cNvSpPr>
          <p:nvPr>
            <p:ph type="sldNum" sz="quarter" idx="5"/>
          </p:nvPr>
        </p:nvSpPr>
        <p:spPr/>
        <p:txBody>
          <a:bodyPr/>
          <a:lstStyle/>
          <a:p>
            <a:fld id="{78FECD59-4391-4023-B1D2-17263CDEE4FA}" type="slidenum">
              <a:rPr lang="en-US" smtClean="0"/>
              <a:t>36</a:t>
            </a:fld>
            <a:endParaRPr lang="en-US"/>
          </a:p>
        </p:txBody>
      </p:sp>
    </p:spTree>
    <p:extLst>
      <p:ext uri="{BB962C8B-B14F-4D97-AF65-F5344CB8AC3E}">
        <p14:creationId xmlns:p14="http://schemas.microsoft.com/office/powerpoint/2010/main" val="56763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dirty="0">
                <a:solidFill>
                  <a:srgbClr val="333333"/>
                </a:solidFill>
                <a:effectLst/>
                <a:latin typeface="Roboto" panose="02000000000000000000" pitchFamily="2" charset="0"/>
              </a:rPr>
              <a:t>Câu 18:</a:t>
            </a:r>
            <a:r>
              <a:rPr lang="vi-VN" b="0" i="0" dirty="0">
                <a:solidFill>
                  <a:srgbClr val="333333"/>
                </a:solidFill>
                <a:effectLst/>
                <a:latin typeface="Roboto" panose="02000000000000000000" pitchFamily="2" charset="0"/>
              </a:rPr>
              <a:t> </a:t>
            </a:r>
            <a:r>
              <a:rPr lang="vi-VN" b="1" i="0" dirty="0">
                <a:solidFill>
                  <a:srgbClr val="008000"/>
                </a:solidFill>
                <a:effectLst/>
                <a:latin typeface="Roboto" panose="02000000000000000000" pitchFamily="2" charset="0"/>
              </a:rPr>
              <a:t>A. </a:t>
            </a:r>
          </a:p>
          <a:p>
            <a:pPr algn="l">
              <a:buFont typeface="Arial" panose="020B0604020202020204" pitchFamily="34" charset="0"/>
              <a:buChar char="•"/>
            </a:pPr>
            <a:r>
              <a:rPr lang="vi-VN" b="0" i="0" dirty="0">
                <a:solidFill>
                  <a:srgbClr val="333333"/>
                </a:solidFill>
                <a:effectLst/>
                <a:latin typeface="Roboto" panose="02000000000000000000" pitchFamily="2" charset="0"/>
              </a:rPr>
              <a:t>B. </a:t>
            </a:r>
          </a:p>
          <a:p>
            <a:pPr algn="l">
              <a:buFont typeface="Arial" panose="020B0604020202020204" pitchFamily="34" charset="0"/>
              <a:buChar char="•"/>
            </a:pPr>
            <a:r>
              <a:rPr lang="vi-VN" b="0" i="0" dirty="0">
                <a:solidFill>
                  <a:srgbClr val="333333"/>
                </a:solidFill>
                <a:effectLst/>
                <a:latin typeface="Roboto" panose="02000000000000000000" pitchFamily="2" charset="0"/>
              </a:rPr>
              <a:t>C. D. </a:t>
            </a:r>
            <a:endParaRPr lang="en-US" dirty="0"/>
          </a:p>
        </p:txBody>
      </p:sp>
      <p:sp>
        <p:nvSpPr>
          <p:cNvPr id="4" name="Slide Number Placeholder 3"/>
          <p:cNvSpPr>
            <a:spLocks noGrp="1"/>
          </p:cNvSpPr>
          <p:nvPr>
            <p:ph type="sldNum" sz="quarter" idx="5"/>
          </p:nvPr>
        </p:nvSpPr>
        <p:spPr/>
        <p:txBody>
          <a:bodyPr/>
          <a:lstStyle/>
          <a:p>
            <a:fld id="{78FECD59-4391-4023-B1D2-17263CDEE4FA}" type="slidenum">
              <a:rPr lang="en-US" smtClean="0"/>
              <a:t>37</a:t>
            </a:fld>
            <a:endParaRPr lang="en-US"/>
          </a:p>
        </p:txBody>
      </p:sp>
    </p:spTree>
    <p:extLst>
      <p:ext uri="{BB962C8B-B14F-4D97-AF65-F5344CB8AC3E}">
        <p14:creationId xmlns:p14="http://schemas.microsoft.com/office/powerpoint/2010/main" val="571305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a:extLst>
            <a:ext uri="{FF2B5EF4-FFF2-40B4-BE49-F238E27FC236}">
              <a16:creationId xmlns:a16="http://schemas.microsoft.com/office/drawing/2014/main" id="{923DB7C7-F91F-3BBA-8337-99426D2CD490}"/>
            </a:ext>
          </a:extLst>
        </p:cNvPr>
        <p:cNvGrpSpPr/>
        <p:nvPr/>
      </p:nvGrpSpPr>
      <p:grpSpPr>
        <a:xfrm>
          <a:off x="0" y="0"/>
          <a:ext cx="0" cy="0"/>
          <a:chOff x="0" y="0"/>
          <a:chExt cx="0" cy="0"/>
        </a:xfrm>
      </p:grpSpPr>
      <p:sp>
        <p:nvSpPr>
          <p:cNvPr id="867" name="Google Shape;867;g58d3b44f08_0_46:notes">
            <a:extLst>
              <a:ext uri="{FF2B5EF4-FFF2-40B4-BE49-F238E27FC236}">
                <a16:creationId xmlns:a16="http://schemas.microsoft.com/office/drawing/2014/main" id="{D1633037-740D-C84A-2873-3C27C5F50DF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a:extLst>
              <a:ext uri="{FF2B5EF4-FFF2-40B4-BE49-F238E27FC236}">
                <a16:creationId xmlns:a16="http://schemas.microsoft.com/office/drawing/2014/main" id="{B4197B2A-E228-59CA-AFD4-E9FAA9A76D2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833056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a:extLst>
            <a:ext uri="{FF2B5EF4-FFF2-40B4-BE49-F238E27FC236}">
              <a16:creationId xmlns:a16="http://schemas.microsoft.com/office/drawing/2014/main" id="{48E1F2D1-0581-206E-26CC-F2FA99F47986}"/>
            </a:ext>
          </a:extLst>
        </p:cNvPr>
        <p:cNvGrpSpPr/>
        <p:nvPr/>
      </p:nvGrpSpPr>
      <p:grpSpPr>
        <a:xfrm>
          <a:off x="0" y="0"/>
          <a:ext cx="0" cy="0"/>
          <a:chOff x="0" y="0"/>
          <a:chExt cx="0" cy="0"/>
        </a:xfrm>
      </p:grpSpPr>
      <p:sp>
        <p:nvSpPr>
          <p:cNvPr id="867" name="Google Shape;867;g58d3b44f08_0_46:notes">
            <a:extLst>
              <a:ext uri="{FF2B5EF4-FFF2-40B4-BE49-F238E27FC236}">
                <a16:creationId xmlns:a16="http://schemas.microsoft.com/office/drawing/2014/main" id="{6C6487E1-DD36-6372-505E-54903D5C36A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a:extLst>
              <a:ext uri="{FF2B5EF4-FFF2-40B4-BE49-F238E27FC236}">
                <a16:creationId xmlns:a16="http://schemas.microsoft.com/office/drawing/2014/main" id="{B4649521-8E66-9B84-9FB8-09A24EFEF16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339885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baseline="0" dirty="0"/>
              <a:t> ta </a:t>
            </a:r>
            <a:r>
              <a:rPr lang="en-US" baseline="0" dirty="0" err="1"/>
              <a:t>vừa</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phần</a:t>
            </a:r>
            <a:r>
              <a:rPr lang="en-US" baseline="0" dirty="0"/>
              <a:t> 1 </a:t>
            </a:r>
            <a:r>
              <a:rPr lang="en-US" baseline="0" dirty="0" err="1"/>
              <a:t>bài</a:t>
            </a:r>
            <a:r>
              <a:rPr lang="en-US" baseline="0" dirty="0"/>
              <a:t> </a:t>
            </a:r>
            <a:r>
              <a:rPr lang="en-US" baseline="0" dirty="0" err="1"/>
              <a:t>học</a:t>
            </a:r>
            <a:r>
              <a:rPr lang="en-US" baseline="0" dirty="0"/>
              <a:t> </a:t>
            </a:r>
            <a:r>
              <a:rPr lang="en-US" baseline="0" dirty="0" err="1"/>
              <a:t>về</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hoá</a:t>
            </a:r>
            <a:r>
              <a:rPr lang="en-US" baseline="0" dirty="0"/>
              <a:t> </a:t>
            </a:r>
            <a:r>
              <a:rPr lang="en-US" baseline="0" dirty="0" err="1"/>
              <a:t>học</a:t>
            </a:r>
            <a:r>
              <a:rPr lang="en-US" baseline="0" dirty="0"/>
              <a:t>  </a:t>
            </a:r>
            <a:r>
              <a:rPr lang="en-US" baseline="0" dirty="0" err="1"/>
              <a:t>và</a:t>
            </a:r>
            <a:r>
              <a:rPr lang="en-US" baseline="0" dirty="0"/>
              <a:t> </a:t>
            </a:r>
            <a:r>
              <a:rPr lang="en-US" baseline="0" dirty="0" err="1"/>
              <a:t>v</a:t>
            </a:r>
            <a:r>
              <a:rPr lang="en-US" dirty="0" err="1"/>
              <a:t>ận</a:t>
            </a:r>
            <a:r>
              <a:rPr lang="en-US" dirty="0"/>
              <a:t> </a:t>
            </a:r>
            <a:r>
              <a:rPr lang="en-US" dirty="0" err="1"/>
              <a:t>dụng</a:t>
            </a:r>
            <a:r>
              <a:rPr lang="en-US" dirty="0"/>
              <a:t> </a:t>
            </a:r>
            <a:r>
              <a:rPr lang="en-US" dirty="0" err="1"/>
              <a:t>nội</a:t>
            </a:r>
            <a:r>
              <a:rPr lang="en-US" dirty="0"/>
              <a:t> dung </a:t>
            </a:r>
            <a:r>
              <a:rPr lang="en-US" dirty="0" err="1"/>
              <a:t>đã</a:t>
            </a:r>
            <a:r>
              <a:rPr lang="en-US" dirty="0"/>
              <a:t> </a:t>
            </a:r>
            <a:r>
              <a:rPr lang="en-US" dirty="0" err="1"/>
              <a:t>học</a:t>
            </a:r>
            <a:r>
              <a:rPr lang="en-US" dirty="0"/>
              <a:t> </a:t>
            </a:r>
            <a:r>
              <a:rPr lang="en-US" dirty="0" err="1"/>
              <a:t>để</a:t>
            </a:r>
            <a:r>
              <a:rPr lang="en-US" dirty="0"/>
              <a:t> </a:t>
            </a:r>
            <a:r>
              <a:rPr lang="en-US" dirty="0" err="1"/>
              <a:t>giải</a:t>
            </a:r>
            <a:r>
              <a:rPr lang="en-US" dirty="0"/>
              <a:t> </a:t>
            </a:r>
            <a:r>
              <a:rPr lang="en-US" dirty="0" err="1"/>
              <a:t>thích</a:t>
            </a:r>
            <a:r>
              <a:rPr lang="en-US" dirty="0"/>
              <a:t> </a:t>
            </a:r>
            <a:r>
              <a:rPr lang="en-US" dirty="0" err="1"/>
              <a:t>các</a:t>
            </a:r>
            <a:r>
              <a:rPr lang="en-US" dirty="0"/>
              <a:t> </a:t>
            </a:r>
            <a:r>
              <a:rPr lang="en-US" dirty="0" err="1"/>
              <a:t>hiện</a:t>
            </a:r>
            <a:r>
              <a:rPr lang="en-US" dirty="0"/>
              <a:t> </a:t>
            </a:r>
            <a:r>
              <a:rPr lang="en-US" dirty="0" err="1"/>
              <a:t>tượng</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thực</a:t>
            </a:r>
            <a:r>
              <a:rPr lang="en-US" dirty="0"/>
              <a:t> </a:t>
            </a:r>
            <a:r>
              <a:rPr lang="en-US" dirty="0" err="1"/>
              <a:t>tế</a:t>
            </a:r>
            <a:r>
              <a:rPr lang="en-US" dirty="0"/>
              <a:t>.</a:t>
            </a:r>
          </a:p>
          <a:p>
            <a:r>
              <a:rPr lang="en-US" dirty="0" err="1"/>
              <a:t>Để</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tiết</a:t>
            </a:r>
            <a:r>
              <a:rPr lang="en-US" dirty="0"/>
              <a:t> </a:t>
            </a:r>
            <a:r>
              <a:rPr lang="en-US" dirty="0" err="1"/>
              <a:t>học</a:t>
            </a:r>
            <a:r>
              <a:rPr lang="en-US" dirty="0"/>
              <a:t> </a:t>
            </a:r>
            <a:r>
              <a:rPr lang="en-US" dirty="0" err="1"/>
              <a:t>sau</a:t>
            </a:r>
            <a:r>
              <a:rPr lang="en-US" dirty="0"/>
              <a:t>, </a:t>
            </a:r>
            <a:r>
              <a:rPr lang="en-US" dirty="0" err="1"/>
              <a:t>các</a:t>
            </a:r>
            <a:r>
              <a:rPr lang="en-US" dirty="0"/>
              <a:t> </a:t>
            </a:r>
            <a:r>
              <a:rPr lang="en-US" dirty="0" err="1"/>
              <a:t>bân</a:t>
            </a:r>
            <a:r>
              <a:rPr lang="en-US" dirty="0"/>
              <a:t> </a:t>
            </a:r>
            <a:r>
              <a:rPr lang="en-US" dirty="0" err="1"/>
              <a:t>hãy</a:t>
            </a:r>
            <a:r>
              <a:rPr lang="en-US" dirty="0"/>
              <a:t> </a:t>
            </a:r>
            <a:r>
              <a:rPr lang="en-US" dirty="0" err="1"/>
              <a:t>thực</a:t>
            </a:r>
            <a:r>
              <a:rPr lang="en-US" dirty="0"/>
              <a:t> </a:t>
            </a:r>
            <a:r>
              <a:rPr lang="en-US" dirty="0" err="1"/>
              <a:t>hiện</a:t>
            </a:r>
            <a:r>
              <a:rPr lang="en-US" dirty="0"/>
              <a:t> </a:t>
            </a:r>
            <a:r>
              <a:rPr lang="en-US" dirty="0" err="1"/>
              <a:t>nhiệm</a:t>
            </a:r>
            <a:r>
              <a:rPr lang="en-US" dirty="0"/>
              <a:t> </a:t>
            </a:r>
            <a:r>
              <a:rPr lang="en-US" dirty="0" err="1"/>
              <a:t>vụ</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8F9A42C3-443D-4D2F-9081-82F32F797D72}" type="slidenum">
              <a:rPr lang="en-US" smtClean="0"/>
              <a:t>42</a:t>
            </a:fld>
            <a:endParaRPr lang="en-US"/>
          </a:p>
        </p:txBody>
      </p:sp>
    </p:spTree>
    <p:extLst>
      <p:ext uri="{BB962C8B-B14F-4D97-AF65-F5344CB8AC3E}">
        <p14:creationId xmlns:p14="http://schemas.microsoft.com/office/powerpoint/2010/main" val="14012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6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BD35D151-8FF0-A8D1-D7B5-4A68678A48AC}"/>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E5F901E5-EC1E-222C-13A9-3D32FCDA95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C3F1157A-57EE-CCF4-E162-644986AE21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62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5FE7839E-2D72-3156-6400-368714B7635B}"/>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74B15A6D-7AE9-6624-F41C-4A260935BB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C2B13859-D9A5-6B99-0475-841C5C5563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65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BA141E95-2247-0E78-B34C-EB05C942FB2F}"/>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64BCE5AE-E685-104B-9B34-6713E55CBC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21C54478-0831-9908-DA4D-C5B0540C84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97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CFE9C2A2-3D8C-E207-A316-20E3849A98AD}"/>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5F47548B-C53E-04EE-6D88-3D2AB4EE5D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B59C7611-3F8D-AB90-AB2B-DFF2E5068A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07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879A48E2-95F2-8F2C-884F-2EB4B9447ABF}"/>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C1599905-F3B1-8123-BE46-12A5FC9FD0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19D714F0-FAA3-D010-7DA5-AAB5B1907C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26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50BE2582-4319-A576-CD42-3DB7DAC58595}"/>
            </a:ext>
          </a:extLst>
        </p:cNvPr>
        <p:cNvGrpSpPr/>
        <p:nvPr/>
      </p:nvGrpSpPr>
      <p:grpSpPr>
        <a:xfrm>
          <a:off x="0" y="0"/>
          <a:ext cx="0" cy="0"/>
          <a:chOff x="0" y="0"/>
          <a:chExt cx="0" cy="0"/>
        </a:xfrm>
      </p:grpSpPr>
      <p:sp>
        <p:nvSpPr>
          <p:cNvPr id="407" name="Google Shape;407;g92a80f1fd5_0_1:notes">
            <a:extLst>
              <a:ext uri="{FF2B5EF4-FFF2-40B4-BE49-F238E27FC236}">
                <a16:creationId xmlns:a16="http://schemas.microsoft.com/office/drawing/2014/main" id="{10DB73FD-8DBF-339F-5DC5-77FB429D75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a:extLst>
              <a:ext uri="{FF2B5EF4-FFF2-40B4-BE49-F238E27FC236}">
                <a16:creationId xmlns:a16="http://schemas.microsoft.com/office/drawing/2014/main" id="{53A41647-45F6-9F55-6EDC-5ED13117A6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70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47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77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4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278674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517799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897352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001653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9588366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
        <p:nvSpPr>
          <p:cNvPr id="11" name="TextBox 9">
            <a:extLst>
              <a:ext uri="{FF2B5EF4-FFF2-40B4-BE49-F238E27FC236}">
                <a16:creationId xmlns:a16="http://schemas.microsoft.com/office/drawing/2014/main" id="{5F77F371-9F39-1E8B-F0B0-C191BD931541}"/>
              </a:ext>
            </a:extLst>
          </p:cNvPr>
          <p:cNvSpPr txBox="1"/>
          <p:nvPr userDrawn="1"/>
        </p:nvSpPr>
        <p:spPr>
          <a:xfrm>
            <a:off x="2543606" y="6482053"/>
            <a:ext cx="1632181" cy="127151"/>
          </a:xfrm>
          <a:prstGeom prst="rect">
            <a:avLst/>
          </a:prstGeom>
          <a:noFill/>
        </p:spPr>
        <p:txBody>
          <a:bodyPr wrap="square" rtlCol="0">
            <a:spAutoFit/>
          </a:bodyPr>
          <a:lstStyle/>
          <a:p>
            <a:pPr defTabSz="1219170">
              <a:lnSpc>
                <a:spcPct val="200000"/>
              </a:lnSpc>
            </a:pPr>
            <a:r>
              <a:rPr lang="en-US" altLang="zh-CN" sz="133" dirty="0">
                <a:solidFill>
                  <a:prstClr val="black"/>
                </a:solidFill>
                <a:latin typeface="微软雅黑" panose="020B0503020204020204" pitchFamily="34" charset="-122"/>
                <a:hlinkClick r:id="rId2"/>
              </a:rPr>
              <a:t>PPT</a:t>
            </a:r>
            <a:r>
              <a:rPr lang="zh-CN" altLang="en-US" sz="133" dirty="0">
                <a:solidFill>
                  <a:prstClr val="black"/>
                </a:solidFill>
                <a:latin typeface="微软雅黑" panose="020B0503020204020204" pitchFamily="34" charset="-122"/>
                <a:hlinkClick r:id="rId2"/>
              </a:rPr>
              <a:t>下载</a:t>
            </a:r>
            <a:r>
              <a:rPr lang="zh-CN" altLang="en-US" sz="133" dirty="0">
                <a:solidFill>
                  <a:prstClr val="black"/>
                </a:solidFill>
                <a:latin typeface="微软雅黑" panose="020B0503020204020204" pitchFamily="34" charset="-122"/>
              </a:rPr>
              <a:t> </a:t>
            </a:r>
            <a:r>
              <a:rPr lang="en-US" altLang="zh-CN" sz="133" dirty="0">
                <a:solidFill>
                  <a:prstClr val="black"/>
                </a:solidFill>
                <a:latin typeface="微软雅黑" panose="020B0503020204020204" pitchFamily="34" charset="-122"/>
              </a:rPr>
              <a:t>http://www.1ppt.com/xiazai/</a:t>
            </a:r>
          </a:p>
        </p:txBody>
      </p:sp>
    </p:spTree>
    <p:extLst>
      <p:ext uri="{BB962C8B-B14F-4D97-AF65-F5344CB8AC3E}">
        <p14:creationId xmlns:p14="http://schemas.microsoft.com/office/powerpoint/2010/main" val="412215018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2916706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973463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127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068437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807006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7396691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2026/4/16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7735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A5DDDA">
            <a:alpha val="71900"/>
          </a:srgbClr>
        </a:solidFill>
        <a:effectLst/>
      </p:bgPr>
    </p:bg>
    <p:spTree>
      <p:nvGrpSpPr>
        <p:cNvPr id="1" name="Shape 68"/>
        <p:cNvGrpSpPr/>
        <p:nvPr/>
      </p:nvGrpSpPr>
      <p:grpSpPr>
        <a:xfrm>
          <a:off x="0" y="0"/>
          <a:ext cx="0" cy="0"/>
          <a:chOff x="0" y="0"/>
          <a:chExt cx="0" cy="0"/>
        </a:xfrm>
      </p:grpSpPr>
      <p:sp>
        <p:nvSpPr>
          <p:cNvPr id="70" name="Google Shape;70;p9"/>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73" name="Google Shape;73;p9"/>
          <p:cNvSpPr txBox="1">
            <a:spLocks noGrp="1"/>
          </p:cNvSpPr>
          <p:nvPr>
            <p:ph type="subTitle" idx="1"/>
          </p:nvPr>
        </p:nvSpPr>
        <p:spPr>
          <a:xfrm flipH="1">
            <a:off x="1061675"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1061675"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6926741"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6926741"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180939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grpSp>
        <p:nvGrpSpPr>
          <p:cNvPr id="413" name="Google Shape;413;p33"/>
          <p:cNvGrpSpPr/>
          <p:nvPr/>
        </p:nvGrpSpPr>
        <p:grpSpPr>
          <a:xfrm>
            <a:off x="-1358418" y="-1035722"/>
            <a:ext cx="15330347" cy="9534372"/>
            <a:chOff x="-1018813" y="-776792"/>
            <a:chExt cx="11497760" cy="7150779"/>
          </a:xfrm>
        </p:grpSpPr>
        <p:pic>
          <p:nvPicPr>
            <p:cNvPr id="414" name="Google Shape;414;p33"/>
            <p:cNvPicPr preferRelativeResize="0"/>
            <p:nvPr/>
          </p:nvPicPr>
          <p:blipFill>
            <a:blip r:embed="rId2">
              <a:alphaModFix/>
            </a:blip>
            <a:stretch>
              <a:fillRect/>
            </a:stretch>
          </p:blipFill>
          <p:spPr>
            <a:xfrm rot="4510176">
              <a:off x="-431479" y="4336841"/>
              <a:ext cx="1016904" cy="1047096"/>
            </a:xfrm>
            <a:prstGeom prst="rect">
              <a:avLst/>
            </a:prstGeom>
            <a:noFill/>
            <a:ln>
              <a:noFill/>
            </a:ln>
          </p:spPr>
        </p:pic>
        <p:pic>
          <p:nvPicPr>
            <p:cNvPr id="415" name="Google Shape;415;p33"/>
            <p:cNvPicPr preferRelativeResize="0"/>
            <p:nvPr/>
          </p:nvPicPr>
          <p:blipFill>
            <a:blip r:embed="rId3">
              <a:alphaModFix/>
            </a:blip>
            <a:stretch>
              <a:fillRect/>
            </a:stretch>
          </p:blipFill>
          <p:spPr>
            <a:xfrm rot="1988865">
              <a:off x="-576029" y="-623318"/>
              <a:ext cx="1144753" cy="1960250"/>
            </a:xfrm>
            <a:prstGeom prst="rect">
              <a:avLst/>
            </a:prstGeom>
            <a:noFill/>
            <a:ln>
              <a:noFill/>
            </a:ln>
          </p:spPr>
        </p:pic>
        <p:pic>
          <p:nvPicPr>
            <p:cNvPr id="416" name="Google Shape;416;p33"/>
            <p:cNvPicPr preferRelativeResize="0"/>
            <p:nvPr/>
          </p:nvPicPr>
          <p:blipFill>
            <a:blip r:embed="rId4">
              <a:alphaModFix/>
            </a:blip>
            <a:stretch>
              <a:fillRect/>
            </a:stretch>
          </p:blipFill>
          <p:spPr>
            <a:xfrm rot="9456371">
              <a:off x="684036" y="4470948"/>
              <a:ext cx="841455" cy="1273704"/>
            </a:xfrm>
            <a:prstGeom prst="rect">
              <a:avLst/>
            </a:prstGeom>
            <a:noFill/>
            <a:ln>
              <a:noFill/>
            </a:ln>
          </p:spPr>
        </p:pic>
        <p:pic>
          <p:nvPicPr>
            <p:cNvPr id="417" name="Google Shape;417;p33"/>
            <p:cNvPicPr preferRelativeResize="0"/>
            <p:nvPr/>
          </p:nvPicPr>
          <p:blipFill>
            <a:blip r:embed="rId5">
              <a:alphaModFix/>
            </a:blip>
            <a:stretch>
              <a:fillRect/>
            </a:stretch>
          </p:blipFill>
          <p:spPr>
            <a:xfrm rot="10800000" flipH="1">
              <a:off x="8278371" y="4423487"/>
              <a:ext cx="1161925" cy="1950500"/>
            </a:xfrm>
            <a:prstGeom prst="rect">
              <a:avLst/>
            </a:prstGeom>
            <a:noFill/>
            <a:ln>
              <a:noFill/>
            </a:ln>
          </p:spPr>
        </p:pic>
        <p:pic>
          <p:nvPicPr>
            <p:cNvPr id="418" name="Google Shape;418;p33"/>
            <p:cNvPicPr preferRelativeResize="0"/>
            <p:nvPr/>
          </p:nvPicPr>
          <p:blipFill>
            <a:blip r:embed="rId6">
              <a:alphaModFix/>
            </a:blip>
            <a:stretch>
              <a:fillRect/>
            </a:stretch>
          </p:blipFill>
          <p:spPr>
            <a:xfrm>
              <a:off x="8364023" y="-486061"/>
              <a:ext cx="2114924" cy="1917770"/>
            </a:xfrm>
            <a:prstGeom prst="rect">
              <a:avLst/>
            </a:prstGeom>
            <a:noFill/>
            <a:ln>
              <a:noFill/>
            </a:ln>
          </p:spPr>
        </p:pic>
        <p:pic>
          <p:nvPicPr>
            <p:cNvPr id="419" name="Google Shape;419;p33"/>
            <p:cNvPicPr preferRelativeResize="0"/>
            <p:nvPr/>
          </p:nvPicPr>
          <p:blipFill>
            <a:blip r:embed="rId7">
              <a:alphaModFix/>
            </a:blip>
            <a:stretch>
              <a:fillRect/>
            </a:stretch>
          </p:blipFill>
          <p:spPr>
            <a:xfrm>
              <a:off x="8661753" y="4016455"/>
              <a:ext cx="737951" cy="552394"/>
            </a:xfrm>
            <a:prstGeom prst="rect">
              <a:avLst/>
            </a:prstGeom>
            <a:noFill/>
            <a:ln>
              <a:noFill/>
            </a:ln>
          </p:spPr>
        </p:pic>
        <p:pic>
          <p:nvPicPr>
            <p:cNvPr id="420" name="Google Shape;420;p33"/>
            <p:cNvPicPr preferRelativeResize="0"/>
            <p:nvPr/>
          </p:nvPicPr>
          <p:blipFill>
            <a:blip r:embed="rId8">
              <a:alphaModFix/>
            </a:blip>
            <a:stretch>
              <a:fillRect/>
            </a:stretch>
          </p:blipFill>
          <p:spPr>
            <a:xfrm flipH="1">
              <a:off x="652665" y="-609876"/>
              <a:ext cx="904174" cy="1319875"/>
            </a:xfrm>
            <a:prstGeom prst="rect">
              <a:avLst/>
            </a:prstGeom>
            <a:noFill/>
            <a:ln>
              <a:noFill/>
            </a:ln>
          </p:spPr>
        </p:pic>
      </p:grpSp>
    </p:spTree>
    <p:extLst>
      <p:ext uri="{BB962C8B-B14F-4D97-AF65-F5344CB8AC3E}">
        <p14:creationId xmlns:p14="http://schemas.microsoft.com/office/powerpoint/2010/main" val="130719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113321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4588951"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2" name="Google Shape;92;p14"/>
          <p:cNvSpPr txBox="1">
            <a:spLocks noGrp="1"/>
          </p:cNvSpPr>
          <p:nvPr>
            <p:ph type="subTitle" idx="1"/>
          </p:nvPr>
        </p:nvSpPr>
        <p:spPr>
          <a:xfrm>
            <a:off x="2325584" y="2386900"/>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5782551"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1133219"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4589084"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7" name="Google Shape;97;p14"/>
          <p:cNvSpPr txBox="1">
            <a:spLocks noGrp="1"/>
          </p:cNvSpPr>
          <p:nvPr>
            <p:ph type="subTitle" idx="7"/>
          </p:nvPr>
        </p:nvSpPr>
        <p:spPr>
          <a:xfrm>
            <a:off x="2325584" y="4587833"/>
            <a:ext cx="17604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5782551"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805365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0" name="Google Shape;100;p14"/>
          <p:cNvSpPr txBox="1">
            <a:spLocks noGrp="1"/>
          </p:cNvSpPr>
          <p:nvPr>
            <p:ph type="subTitle" idx="13"/>
          </p:nvPr>
        </p:nvSpPr>
        <p:spPr>
          <a:xfrm>
            <a:off x="9247116"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8053657"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2" name="Google Shape;102;p14"/>
          <p:cNvSpPr txBox="1">
            <a:spLocks noGrp="1"/>
          </p:cNvSpPr>
          <p:nvPr>
            <p:ph type="subTitle" idx="15"/>
          </p:nvPr>
        </p:nvSpPr>
        <p:spPr>
          <a:xfrm>
            <a:off x="9247116"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4610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73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67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307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41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3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70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4/16/2026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13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9CE5B826-6809-49B3-9B4B-177D412235B0}" type="datetimeFigureOut">
              <a:rPr lang="zh-CN" altLang="en-US" smtClean="0"/>
              <a:pPr/>
              <a:t>2026/4/16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01AD0B5-09AD-499F-88BC-01FCE55CDA76}" type="slidenum">
              <a:rPr lang="zh-CN" altLang="en-US" smtClean="0"/>
              <a:pPr/>
              <a:t>‹#›</a:t>
            </a:fld>
            <a:endParaRPr lang="zh-CN" altLang="en-US"/>
          </a:p>
        </p:txBody>
      </p:sp>
    </p:spTree>
    <p:extLst>
      <p:ext uri="{BB962C8B-B14F-4D97-AF65-F5344CB8AC3E}">
        <p14:creationId xmlns:p14="http://schemas.microsoft.com/office/powerpoint/2010/main" val="427790263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808" r:id="rId13"/>
    <p:sldLayoutId id="2147483809" r:id="rId14"/>
    <p:sldLayoutId id="2147483810" r:id="rId15"/>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svg"/><Relationship Id="rId1" Type="http://schemas.openxmlformats.org/officeDocument/2006/relationships/slideLayout" Target="../slideLayouts/slideLayout19.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3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34.png"/><Relationship Id="rId2" Type="http://schemas.openxmlformats.org/officeDocument/2006/relationships/tags" Target="../tags/tag2.xml"/><Relationship Id="rId16"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5" Type="http://schemas.openxmlformats.org/officeDocument/2006/relationships/slideLayout" Target="../slideLayouts/slideLayout25.xml"/><Relationship Id="rId4" Type="http://schemas.openxmlformats.org/officeDocument/2006/relationships/audio" Target="../media/media3.mp3"/><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7.pn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9.wdp"/><Relationship Id="rId18" Type="http://schemas.microsoft.com/office/2007/relationships/hdphoto" Target="../media/hdphoto10.wdp"/><Relationship Id="rId3" Type="http://schemas.openxmlformats.org/officeDocument/2006/relationships/slide" Target="slide32.xml"/><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image" Target="../media/image38.jpg"/><Relationship Id="rId16" Type="http://schemas.openxmlformats.org/officeDocument/2006/relationships/slide" Target="slide37.xml"/><Relationship Id="rId1" Type="http://schemas.openxmlformats.org/officeDocument/2006/relationships/slideLayout" Target="../slideLayouts/slideLayout12.xml"/><Relationship Id="rId6" Type="http://schemas.openxmlformats.org/officeDocument/2006/relationships/slide" Target="slide33.xml"/><Relationship Id="rId11" Type="http://schemas.openxmlformats.org/officeDocument/2006/relationships/slide" Target="slide35.xml"/><Relationship Id="rId5" Type="http://schemas.microsoft.com/office/2007/relationships/hdphoto" Target="../media/hdphoto7.wdp"/><Relationship Id="rId15" Type="http://schemas.openxmlformats.org/officeDocument/2006/relationships/image" Target="../media/image43.jpg"/><Relationship Id="rId10" Type="http://schemas.openxmlformats.org/officeDocument/2006/relationships/image" Target="../media/image41.jpg"/><Relationship Id="rId19" Type="http://schemas.openxmlformats.org/officeDocument/2006/relationships/slide" Target="slide39.xml"/><Relationship Id="rId4" Type="http://schemas.openxmlformats.org/officeDocument/2006/relationships/image" Target="../media/image39.png"/><Relationship Id="rId9" Type="http://schemas.openxmlformats.org/officeDocument/2006/relationships/slide" Target="slide34.xml"/><Relationship Id="rId14"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8.png"/><Relationship Id="rId3" Type="http://schemas.microsoft.com/office/2007/relationships/media" Target="../media/media8.mp3"/><Relationship Id="rId7" Type="http://schemas.openxmlformats.org/officeDocument/2006/relationships/image" Target="../media/image45.jpg"/><Relationship Id="rId12" Type="http://schemas.openxmlformats.org/officeDocument/2006/relationships/image" Target="../media/image3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slideLayout" Target="../slideLayouts/slideLayout19.xml"/><Relationship Id="rId15" Type="http://schemas.openxmlformats.org/officeDocument/2006/relationships/image" Target="../media/image49.png"/><Relationship Id="rId10" Type="http://schemas.microsoft.com/office/2007/relationships/hdphoto" Target="../media/hdphoto11.wdp"/><Relationship Id="rId4" Type="http://schemas.openxmlformats.org/officeDocument/2006/relationships/audio" Target="../media/media8.mp3"/><Relationship Id="rId9" Type="http://schemas.openxmlformats.org/officeDocument/2006/relationships/image" Target="../media/image46.png"/><Relationship Id="rId14" Type="http://schemas.microsoft.com/office/2007/relationships/hdphoto" Target="../media/hdphoto12.wdp"/></Relationships>
</file>

<file path=ppt/slides/_rels/slide33.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slide" Target="slide31.xml"/><Relationship Id="rId3" Type="http://schemas.microsoft.com/office/2007/relationships/media" Target="../media/media8.mp3"/><Relationship Id="rId7" Type="http://schemas.openxmlformats.org/officeDocument/2006/relationships/audio" Target="../media/audio3.wav"/><Relationship Id="rId12" Type="http://schemas.microsoft.com/office/2007/relationships/hdphoto" Target="../media/hdphoto12.wdp"/><Relationship Id="rId17" Type="http://schemas.openxmlformats.org/officeDocument/2006/relationships/image" Target="../media/image52.jpeg"/><Relationship Id="rId2" Type="http://schemas.openxmlformats.org/officeDocument/2006/relationships/audio" Target="../media/media7.mp3"/><Relationship Id="rId16" Type="http://schemas.openxmlformats.org/officeDocument/2006/relationships/image" Target="../media/image49.png"/><Relationship Id="rId1" Type="http://schemas.microsoft.com/office/2007/relationships/media" Target="../media/media7.mp3"/><Relationship Id="rId6" Type="http://schemas.openxmlformats.org/officeDocument/2006/relationships/notesSlide" Target="../notesSlides/notesSlide20.xml"/><Relationship Id="rId11" Type="http://schemas.openxmlformats.org/officeDocument/2006/relationships/image" Target="../media/image48.png"/><Relationship Id="rId5" Type="http://schemas.openxmlformats.org/officeDocument/2006/relationships/slideLayout" Target="../slideLayouts/slideLayout7.xml"/><Relationship Id="rId15" Type="http://schemas.microsoft.com/office/2007/relationships/hdphoto" Target="../media/hdphoto13.wdp"/><Relationship Id="rId10" Type="http://schemas.openxmlformats.org/officeDocument/2006/relationships/image" Target="../media/image37.png"/><Relationship Id="rId4" Type="http://schemas.openxmlformats.org/officeDocument/2006/relationships/audio" Target="../media/media8.mp3"/><Relationship Id="rId9" Type="http://schemas.openxmlformats.org/officeDocument/2006/relationships/image" Target="../media/image47.png"/><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slide" Target="slide31.xml"/><Relationship Id="rId3" Type="http://schemas.microsoft.com/office/2007/relationships/media" Target="../media/media8.mp3"/><Relationship Id="rId7" Type="http://schemas.openxmlformats.org/officeDocument/2006/relationships/audio" Target="../media/audio3.wav"/><Relationship Id="rId12" Type="http://schemas.microsoft.com/office/2007/relationships/hdphoto" Target="../media/hdphoto12.wdp"/><Relationship Id="rId2" Type="http://schemas.openxmlformats.org/officeDocument/2006/relationships/audio" Target="../media/media7.mp3"/><Relationship Id="rId16" Type="http://schemas.openxmlformats.org/officeDocument/2006/relationships/image" Target="../media/image55.jpeg"/><Relationship Id="rId1" Type="http://schemas.microsoft.com/office/2007/relationships/media" Target="../media/media7.mp3"/><Relationship Id="rId6" Type="http://schemas.openxmlformats.org/officeDocument/2006/relationships/notesSlide" Target="../notesSlides/notesSlide21.xml"/><Relationship Id="rId11" Type="http://schemas.openxmlformats.org/officeDocument/2006/relationships/image" Target="../media/image48.png"/><Relationship Id="rId5" Type="http://schemas.openxmlformats.org/officeDocument/2006/relationships/slideLayout" Target="../slideLayouts/slideLayout7.xml"/><Relationship Id="rId15" Type="http://schemas.openxmlformats.org/officeDocument/2006/relationships/image" Target="../media/image49.png"/><Relationship Id="rId10" Type="http://schemas.openxmlformats.org/officeDocument/2006/relationships/image" Target="../media/image37.png"/><Relationship Id="rId4" Type="http://schemas.openxmlformats.org/officeDocument/2006/relationships/audio" Target="../media/media8.mp3"/><Relationship Id="rId9" Type="http://schemas.openxmlformats.org/officeDocument/2006/relationships/image" Target="../media/image47.png"/><Relationship Id="rId14" Type="http://schemas.openxmlformats.org/officeDocument/2006/relationships/image" Target="../media/image54.jpe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7.png"/><Relationship Id="rId3" Type="http://schemas.microsoft.com/office/2007/relationships/media" Target="../media/media8.mp3"/><Relationship Id="rId7" Type="http://schemas.openxmlformats.org/officeDocument/2006/relationships/image" Target="../media/image56.jpg"/><Relationship Id="rId12" Type="http://schemas.openxmlformats.org/officeDocument/2006/relationships/slide" Target="slide31.xml"/><Relationship Id="rId2" Type="http://schemas.openxmlformats.org/officeDocument/2006/relationships/audio" Target="../media/media7.mp3"/><Relationship Id="rId16" Type="http://schemas.openxmlformats.org/officeDocument/2006/relationships/image" Target="../media/image58.png"/><Relationship Id="rId1" Type="http://schemas.microsoft.com/office/2007/relationships/media" Target="../media/media7.mp3"/><Relationship Id="rId6" Type="http://schemas.openxmlformats.org/officeDocument/2006/relationships/audio" Target="../media/audio3.wav"/><Relationship Id="rId11" Type="http://schemas.microsoft.com/office/2007/relationships/hdphoto" Target="../media/hdphoto12.wdp"/><Relationship Id="rId5" Type="http://schemas.openxmlformats.org/officeDocument/2006/relationships/slideLayout" Target="../slideLayouts/slideLayout7.xml"/><Relationship Id="rId1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audio" Target="../media/media8.mp3"/><Relationship Id="rId9" Type="http://schemas.openxmlformats.org/officeDocument/2006/relationships/image" Target="../media/image37.png"/><Relationship Id="rId14" Type="http://schemas.microsoft.com/office/2007/relationships/hdphoto" Target="../media/hdphoto14.wdp"/></Relationships>
</file>

<file path=ppt/slides/_rels/slide36.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slide" Target="slide31.xml"/><Relationship Id="rId3" Type="http://schemas.microsoft.com/office/2007/relationships/media" Target="../media/media8.mp3"/><Relationship Id="rId7" Type="http://schemas.openxmlformats.org/officeDocument/2006/relationships/audio" Target="../media/audio3.wav"/><Relationship Id="rId12" Type="http://schemas.microsoft.com/office/2007/relationships/hdphoto" Target="../media/hdphoto12.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22.xml"/><Relationship Id="rId11" Type="http://schemas.openxmlformats.org/officeDocument/2006/relationships/image" Target="../media/image48.png"/><Relationship Id="rId5" Type="http://schemas.openxmlformats.org/officeDocument/2006/relationships/slideLayout" Target="../slideLayouts/slideLayout7.xml"/><Relationship Id="rId15" Type="http://schemas.openxmlformats.org/officeDocument/2006/relationships/image" Target="../media/image49.png"/><Relationship Id="rId10" Type="http://schemas.openxmlformats.org/officeDocument/2006/relationships/image" Target="../media/image37.png"/><Relationship Id="rId4" Type="http://schemas.openxmlformats.org/officeDocument/2006/relationships/audio" Target="../media/media8.mp3"/><Relationship Id="rId9" Type="http://schemas.openxmlformats.org/officeDocument/2006/relationships/image" Target="../media/image47.png"/><Relationship Id="rId14" Type="http://schemas.openxmlformats.org/officeDocument/2006/relationships/image" Target="../media/image43.jpg"/></Relationships>
</file>

<file path=ppt/slides/_rels/slide37.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slide" Target="slide31.xml"/><Relationship Id="rId3" Type="http://schemas.microsoft.com/office/2007/relationships/media" Target="../media/media8.mp3"/><Relationship Id="rId7" Type="http://schemas.openxmlformats.org/officeDocument/2006/relationships/audio" Target="../media/audio3.wav"/><Relationship Id="rId12" Type="http://schemas.microsoft.com/office/2007/relationships/hdphoto" Target="../media/hdphoto12.wdp"/><Relationship Id="rId2" Type="http://schemas.openxmlformats.org/officeDocument/2006/relationships/audio" Target="../media/media7.mp3"/><Relationship Id="rId16" Type="http://schemas.openxmlformats.org/officeDocument/2006/relationships/image" Target="../media/image49.png"/><Relationship Id="rId1" Type="http://schemas.microsoft.com/office/2007/relationships/media" Target="../media/media7.mp3"/><Relationship Id="rId6" Type="http://schemas.openxmlformats.org/officeDocument/2006/relationships/notesSlide" Target="../notesSlides/notesSlide23.xml"/><Relationship Id="rId11" Type="http://schemas.openxmlformats.org/officeDocument/2006/relationships/image" Target="../media/image48.png"/><Relationship Id="rId5" Type="http://schemas.openxmlformats.org/officeDocument/2006/relationships/slideLayout" Target="../slideLayouts/slideLayout7.xml"/><Relationship Id="rId15" Type="http://schemas.microsoft.com/office/2007/relationships/hdphoto" Target="../media/hdphoto15.wdp"/><Relationship Id="rId10" Type="http://schemas.openxmlformats.org/officeDocument/2006/relationships/image" Target="../media/image37.png"/><Relationship Id="rId4" Type="http://schemas.openxmlformats.org/officeDocument/2006/relationships/audio" Target="../media/media8.mp3"/><Relationship Id="rId9" Type="http://schemas.openxmlformats.org/officeDocument/2006/relationships/image" Target="../media/image47.png"/><Relationship Id="rId1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35.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34.png"/><Relationship Id="rId2" Type="http://schemas.openxmlformats.org/officeDocument/2006/relationships/tags" Target="../tags/tag17.xml"/><Relationship Id="rId16"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19" Type="http://schemas.openxmlformats.org/officeDocument/2006/relationships/image" Target="../media/image62.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media" Target="../media/media3.mp3"/><Relationship Id="rId7" Type="http://schemas.openxmlformats.org/officeDocument/2006/relationships/image" Target="../media/image1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5.xml"/><Relationship Id="rId4" Type="http://schemas.openxmlformats.org/officeDocument/2006/relationships/audio" Target="../media/media3.mp3"/></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16.wdp"/><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svg"/><Relationship Id="rId5" Type="http://schemas.openxmlformats.org/officeDocument/2006/relationships/slideLayout" Target="../slideLayouts/slideLayout25.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media" Target="../media/media3.mp3"/><Relationship Id="rId7" Type="http://schemas.openxmlformats.org/officeDocument/2006/relationships/image" Target="../media/image1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5.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5" Type="http://schemas.openxmlformats.org/officeDocument/2006/relationships/slideLayout" Target="../slideLayouts/slideLayout25.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media" Target="../media/media3.mp3"/><Relationship Id="rId7" Type="http://schemas.openxmlformats.org/officeDocument/2006/relationships/image" Target="../media/image1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8.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khung_nen_dep">
            <a:extLst>
              <a:ext uri="{FF2B5EF4-FFF2-40B4-BE49-F238E27FC236}">
                <a16:creationId xmlns:a16="http://schemas.microsoft.com/office/drawing/2014/main" id="{DBAB1AFD-B0BC-7851-F587-6C91429AF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a:extLst>
              <a:ext uri="{FF2B5EF4-FFF2-40B4-BE49-F238E27FC236}">
                <a16:creationId xmlns:a16="http://schemas.microsoft.com/office/drawing/2014/main" id="{A8B9832C-7F4E-748B-15A8-4E29FC934379}"/>
              </a:ext>
            </a:extLst>
          </p:cNvPr>
          <p:cNvSpPr txBox="1">
            <a:spLocks noChangeArrowheads="1"/>
          </p:cNvSpPr>
          <p:nvPr/>
        </p:nvSpPr>
        <p:spPr bwMode="auto">
          <a:xfrm>
            <a:off x="3167064" y="1214438"/>
            <a:ext cx="66436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CHÀO MỪNG QUÝ THẦY CÔ VÀ</a:t>
            </a:r>
          </a:p>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CÁC EM HỌC SINH</a:t>
            </a:r>
          </a:p>
        </p:txBody>
      </p:sp>
      <p:pic>
        <p:nvPicPr>
          <p:cNvPr id="4" name="Picture 23" descr="DUNG-CU-THUY-TINH-ISOLAB(2481442)">
            <a:extLst>
              <a:ext uri="{FF2B5EF4-FFF2-40B4-BE49-F238E27FC236}">
                <a16:creationId xmlns:a16="http://schemas.microsoft.com/office/drawing/2014/main" id="{70909B91-21DF-1692-3FB9-C95A3EA7A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026" y="2500313"/>
            <a:ext cx="367347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anh minh hoa 3">
            <a:extLst>
              <a:ext uri="{FF2B5EF4-FFF2-40B4-BE49-F238E27FC236}">
                <a16:creationId xmlns:a16="http://schemas.microsoft.com/office/drawing/2014/main" id="{0E8DB620-1675-BF3C-A559-9F3F039341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6875" y="5572126"/>
            <a:ext cx="1428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0" tmFilter="0, 0; .2, .5; .8, .5; 1, 0"/>
                                        <p:tgtEl>
                                          <p:spTgt spid="4"/>
                                        </p:tgtEl>
                                      </p:cBhvr>
                                    </p:animEffect>
                                    <p:animScale>
                                      <p:cBhvr>
                                        <p:cTn id="7" dur="2500" autoRev="1" fill="hold"/>
                                        <p:tgtEl>
                                          <p:spTgt spid="4"/>
                                        </p:tgtEl>
                                      </p:cBhvr>
                                      <p:by x="105000" y="105000"/>
                                    </p:animScale>
                                  </p:childTnLst>
                                </p:cTn>
                              </p:par>
                              <p:par>
                                <p:cTn id="8" presetID="8" presetClass="emph" presetSubtype="0" fill="hold" nodeType="withEffect">
                                  <p:stCondLst>
                                    <p:cond delay="0"/>
                                  </p:stCondLst>
                                  <p:childTnLst>
                                    <p:animRot by="92400000">
                                      <p:cBhvr>
                                        <p:cTn id="9"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37718" flipH="1">
            <a:off x="10211350" y="1090699"/>
            <a:ext cx="1312361" cy="2276967"/>
          </a:xfrm>
          <a:custGeom>
            <a:avLst/>
            <a:gdLst/>
            <a:ahLst/>
            <a:cxnLst/>
            <a:rect l="l" t="t" r="r" b="b"/>
            <a:pathLst>
              <a:path w="1968542" h="3415451">
                <a:moveTo>
                  <a:pt x="1968542" y="0"/>
                </a:moveTo>
                <a:lnTo>
                  <a:pt x="0" y="0"/>
                </a:lnTo>
                <a:lnTo>
                  <a:pt x="0" y="3415452"/>
                </a:lnTo>
                <a:lnTo>
                  <a:pt x="1968542" y="3415452"/>
                </a:lnTo>
                <a:lnTo>
                  <a:pt x="1968542"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257827" y="5724889"/>
            <a:ext cx="1887255" cy="1259314"/>
          </a:xfrm>
          <a:custGeom>
            <a:avLst/>
            <a:gdLst/>
            <a:ahLst/>
            <a:cxnLst/>
            <a:rect l="l" t="t" r="r" b="b"/>
            <a:pathLst>
              <a:path w="2830883" h="1888971">
                <a:moveTo>
                  <a:pt x="0" y="0"/>
                </a:moveTo>
                <a:lnTo>
                  <a:pt x="2830882" y="0"/>
                </a:lnTo>
                <a:lnTo>
                  <a:pt x="2830882" y="1888971"/>
                </a:lnTo>
                <a:lnTo>
                  <a:pt x="0" y="1888971"/>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456654" y="3099821"/>
            <a:ext cx="1818041" cy="2940948"/>
          </a:xfrm>
          <a:custGeom>
            <a:avLst/>
            <a:gdLst/>
            <a:ahLst/>
            <a:cxnLst/>
            <a:rect l="l" t="t" r="r" b="b"/>
            <a:pathLst>
              <a:path w="2727061" h="4411422">
                <a:moveTo>
                  <a:pt x="0" y="0"/>
                </a:moveTo>
                <a:lnTo>
                  <a:pt x="2727061" y="0"/>
                </a:lnTo>
                <a:lnTo>
                  <a:pt x="2727061" y="4411422"/>
                </a:lnTo>
                <a:lnTo>
                  <a:pt x="0" y="4411422"/>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624591" y="1837521"/>
            <a:ext cx="1004837" cy="984740"/>
          </a:xfrm>
          <a:custGeom>
            <a:avLst/>
            <a:gdLst/>
            <a:ahLst/>
            <a:cxnLst/>
            <a:rect l="l" t="t" r="r" b="b"/>
            <a:pathLst>
              <a:path w="1507255" h="1477110">
                <a:moveTo>
                  <a:pt x="0" y="0"/>
                </a:moveTo>
                <a:lnTo>
                  <a:pt x="1507255" y="0"/>
                </a:lnTo>
                <a:lnTo>
                  <a:pt x="1507255" y="1477109"/>
                </a:lnTo>
                <a:lnTo>
                  <a:pt x="0" y="1477109"/>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Freeform 6"/>
          <p:cNvSpPr/>
          <p:nvPr/>
        </p:nvSpPr>
        <p:spPr>
          <a:xfrm>
            <a:off x="1629428" y="2681042"/>
            <a:ext cx="633437" cy="555121"/>
          </a:xfrm>
          <a:custGeom>
            <a:avLst/>
            <a:gdLst/>
            <a:ahLst/>
            <a:cxnLst/>
            <a:rect l="l" t="t" r="r" b="b"/>
            <a:pathLst>
              <a:path w="950155" h="832682">
                <a:moveTo>
                  <a:pt x="0" y="0"/>
                </a:moveTo>
                <a:lnTo>
                  <a:pt x="950156" y="0"/>
                </a:lnTo>
                <a:lnTo>
                  <a:pt x="950156" y="832682"/>
                </a:lnTo>
                <a:lnTo>
                  <a:pt x="0" y="832682"/>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 name="Freeform 7"/>
          <p:cNvSpPr/>
          <p:nvPr/>
        </p:nvSpPr>
        <p:spPr>
          <a:xfrm rot="1632934">
            <a:off x="-849819" y="-1026899"/>
            <a:ext cx="2612945" cy="2920975"/>
          </a:xfrm>
          <a:custGeom>
            <a:avLst/>
            <a:gdLst/>
            <a:ahLst/>
            <a:cxnLst/>
            <a:rect l="l" t="t" r="r" b="b"/>
            <a:pathLst>
              <a:path w="3919418" h="4381463">
                <a:moveTo>
                  <a:pt x="0" y="0"/>
                </a:moveTo>
                <a:lnTo>
                  <a:pt x="3919418" y="0"/>
                </a:lnTo>
                <a:lnTo>
                  <a:pt x="3919418" y="4381463"/>
                </a:lnTo>
                <a:lnTo>
                  <a:pt x="0" y="4381463"/>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8" name="Freeform 8"/>
          <p:cNvSpPr/>
          <p:nvPr/>
        </p:nvSpPr>
        <p:spPr>
          <a:xfrm rot="1632934">
            <a:off x="10425853" y="4711713"/>
            <a:ext cx="2612945" cy="2920975"/>
          </a:xfrm>
          <a:custGeom>
            <a:avLst/>
            <a:gdLst/>
            <a:ahLst/>
            <a:cxnLst/>
            <a:rect l="l" t="t" r="r" b="b"/>
            <a:pathLst>
              <a:path w="3919418" h="4381463">
                <a:moveTo>
                  <a:pt x="0" y="0"/>
                </a:moveTo>
                <a:lnTo>
                  <a:pt x="3919418" y="0"/>
                </a:lnTo>
                <a:lnTo>
                  <a:pt x="3919418" y="4381462"/>
                </a:lnTo>
                <a:lnTo>
                  <a:pt x="0" y="4381462"/>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1246760" y="308968"/>
            <a:ext cx="769045" cy="753664"/>
          </a:xfrm>
          <a:custGeom>
            <a:avLst/>
            <a:gdLst/>
            <a:ahLst/>
            <a:cxnLst/>
            <a:rect l="l" t="t" r="r" b="b"/>
            <a:pathLst>
              <a:path w="1153568" h="1130496">
                <a:moveTo>
                  <a:pt x="1153568" y="0"/>
                </a:moveTo>
                <a:lnTo>
                  <a:pt x="0" y="0"/>
                </a:lnTo>
                <a:lnTo>
                  <a:pt x="0" y="1130496"/>
                </a:lnTo>
                <a:lnTo>
                  <a:pt x="1153568" y="1130496"/>
                </a:lnTo>
                <a:lnTo>
                  <a:pt x="1153568" y="0"/>
                </a:lnTo>
                <a:close/>
              </a:path>
            </a:pathLst>
          </a:custGeom>
          <a:blipFill>
            <a:blip>
              <a:extLst>
                <a:ext uri="{96DAC541-7B7A-43D3-8B79-37D633B846F1}">
                  <asvg:svgBlip xmlns:asvg="http://schemas.microsoft.com/office/drawing/2016/SVG/main" r:embed="rId5"/>
                </a:ext>
              </a:extLst>
            </a:blip>
            <a:stretch>
              <a:fillRect/>
            </a:stretch>
          </a:blipFill>
        </p:spPr>
      </p:sp>
      <p:sp>
        <p:nvSpPr>
          <p:cNvPr id="10" name="Freeform 10"/>
          <p:cNvSpPr/>
          <p:nvPr/>
        </p:nvSpPr>
        <p:spPr>
          <a:xfrm rot="4701968">
            <a:off x="10351048" y="31408"/>
            <a:ext cx="633437" cy="555121"/>
          </a:xfrm>
          <a:custGeom>
            <a:avLst/>
            <a:gdLst/>
            <a:ahLst/>
            <a:cxnLst/>
            <a:rect l="l" t="t" r="r" b="b"/>
            <a:pathLst>
              <a:path w="950155" h="832682">
                <a:moveTo>
                  <a:pt x="0" y="0"/>
                </a:moveTo>
                <a:lnTo>
                  <a:pt x="950156" y="0"/>
                </a:lnTo>
                <a:lnTo>
                  <a:pt x="950156" y="832682"/>
                </a:lnTo>
                <a:lnTo>
                  <a:pt x="0" y="832682"/>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2634264" y="1480571"/>
            <a:ext cx="7697775" cy="3631763"/>
          </a:xfrm>
          <a:prstGeom prst="rect">
            <a:avLst/>
          </a:prstGeom>
        </p:spPr>
        <p:txBody>
          <a:bodyPr wrap="square" lIns="0" tIns="0" rIns="0" bIns="0" rtlCol="0" anchor="t">
            <a:spAutoFit/>
          </a:bodyPr>
          <a:lstStyle/>
          <a:p>
            <a:pPr algn="ctr"/>
            <a:r>
              <a:rPr lang="vi-VN" sz="4800" b="1" kern="0" dirty="0">
                <a:solidFill>
                  <a:prstClr val="black"/>
                </a:solidFill>
                <a:latin typeface="times" panose="02020603050405020304" pitchFamily="18" charset="0"/>
                <a:cs typeface="times" panose="02020603050405020304" pitchFamily="18" charset="0"/>
              </a:rPr>
              <a:t>CHỦ ĐỀ </a:t>
            </a:r>
            <a:r>
              <a:rPr lang="en-US" sz="4800" b="1" kern="0" dirty="0">
                <a:solidFill>
                  <a:prstClr val="black"/>
                </a:solidFill>
                <a:latin typeface="times" panose="02020603050405020304" pitchFamily="18" charset="0"/>
                <a:cs typeface="times" panose="02020603050405020304" pitchFamily="18" charset="0"/>
              </a:rPr>
              <a:t>2: PHÂN TỬ</a:t>
            </a:r>
            <a:br>
              <a:rPr lang="vi-VN" sz="4800" b="1" kern="0" dirty="0">
                <a:solidFill>
                  <a:prstClr val="black"/>
                </a:solidFill>
                <a:cs typeface="Calibri" panose="020F0502020204030204" pitchFamily="34" charset="0"/>
              </a:rPr>
            </a:br>
            <a:r>
              <a:rPr lang="en-US" sz="4400" b="1" kern="0" dirty="0">
                <a:solidFill>
                  <a:srgbClr val="C00000"/>
                </a:solidFill>
                <a:latin typeface="Times New Roman" panose="02020603050405020304" pitchFamily="18" charset="0"/>
                <a:cs typeface="Times New Roman" panose="02020603050405020304" pitchFamily="18" charset="0"/>
              </a:rPr>
              <a:t>BÀI 7. HOÁ TRỊ VÀ CÔNG THỨC HOÁ HỌC</a:t>
            </a:r>
          </a:p>
          <a:p>
            <a:pPr algn="ctr">
              <a:lnSpc>
                <a:spcPts val="12001"/>
              </a:lnSpc>
            </a:pPr>
            <a:endParaRPr lang="en-US" sz="10001" dirty="0">
              <a:solidFill>
                <a:srgbClr val="2D8BBA"/>
              </a:solidFill>
              <a:latin typeface="Brasika"/>
              <a:ea typeface="Brasika"/>
              <a:cs typeface="Brasika"/>
              <a:sym typeface="Brasika"/>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p:cNvGrpSpPr/>
          <p:nvPr/>
        </p:nvGrpSpPr>
        <p:grpSpPr>
          <a:xfrm rot="-1466728">
            <a:off x="-1163114" y="401698"/>
            <a:ext cx="2851787" cy="996569"/>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0783C47B-4A0E-42A6-8D64-E44BC881C0F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32" name="Picture 8" descr="Download People Reading PNG | Free People Reading PNG">
            <a:extLst>
              <a:ext uri="{FF2B5EF4-FFF2-40B4-BE49-F238E27FC236}">
                <a16:creationId xmlns:a16="http://schemas.microsoft.com/office/drawing/2014/main" id="{88C31EB2-92D2-4555-AED5-000672CF76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25" b="94727" l="109" r="96848">
                        <a14:foregroundMark x1="22935" y1="57227" x2="37174" y2="56445"/>
                        <a14:foregroundMark x1="27826" y1="39160" x2="33696" y2="52051"/>
                        <a14:foregroundMark x1="28152" y1="60156" x2="26739" y2="71777"/>
                        <a14:foregroundMark x1="26739" y1="71777" x2="25870" y2="72168"/>
                        <a14:foregroundMark x1="22283" y1="87305" x2="30109" y2="96191"/>
                        <a14:foregroundMark x1="30109" y1="96191" x2="43696" y2="98535"/>
                        <a14:foregroundMark x1="43696" y1="98535" x2="68587" y2="94824"/>
                        <a14:foregroundMark x1="68587" y1="94824" x2="77935" y2="91211"/>
                        <a14:foregroundMark x1="25870" y1="69238" x2="32826" y2="64844"/>
                        <a14:foregroundMark x1="26087" y1="68457" x2="24348" y2="72949"/>
                        <a14:foregroundMark x1="23804" y1="72656" x2="31087" y2="72363"/>
                        <a14:foregroundMark x1="21196" y1="71875" x2="21196" y2="71875"/>
                        <a14:foregroundMark x1="37174" y1="44434" x2="49348" y2="50684"/>
                        <a14:foregroundMark x1="64783" y1="41016" x2="54891" y2="48242"/>
                        <a14:foregroundMark x1="54891" y1="48242" x2="52826" y2="51758"/>
                        <a14:foregroundMark x1="63913" y1="41602" x2="64239" y2="59082"/>
                        <a14:foregroundMark x1="68587" y1="45215" x2="73478" y2="50195"/>
                        <a14:foregroundMark x1="63370" y1="43359" x2="85109" y2="32422"/>
                        <a14:foregroundMark x1="77935" y1="58789" x2="95326" y2="61426"/>
                        <a14:foregroundMark x1="79348" y1="60156" x2="79348" y2="63477"/>
                        <a14:foregroundMark x1="79891" y1="63770" x2="88370" y2="64258"/>
                        <a14:foregroundMark x1="86630" y1="65625" x2="89783" y2="62988"/>
                        <a14:foregroundMark x1="87500" y1="65332" x2="89565" y2="64258"/>
                        <a14:foregroundMark x1="89239" y1="60645" x2="94457" y2="61426"/>
                        <a14:foregroundMark x1="88370" y1="59570" x2="95000" y2="61719"/>
                        <a14:foregroundMark x1="56087" y1="19629" x2="58152" y2="31348"/>
                        <a14:foregroundMark x1="61848" y1="21973" x2="61304" y2="29785"/>
                        <a14:foregroundMark x1="70000" y1="21680" x2="71739" y2="26172"/>
                        <a14:foregroundMark x1="71739" y1="9961" x2="59022" y2="9668"/>
                        <a14:foregroundMark x1="59022" y1="9668" x2="46630" y2="15430"/>
                        <a14:foregroundMark x1="46630" y1="15430" x2="38043" y2="24609"/>
                        <a14:foregroundMark x1="38043" y1="24609" x2="28696" y2="17285"/>
                        <a14:foregroundMark x1="28696" y1="17285" x2="16522" y2="20313"/>
                        <a14:foregroundMark x1="16522" y1="20313" x2="23043" y2="30078"/>
                        <a14:foregroundMark x1="23043" y1="30078" x2="37065" y2="32129"/>
                        <a14:foregroundMark x1="37065" y1="32129" x2="38913" y2="19727"/>
                        <a14:foregroundMark x1="38913" y1="19727" x2="26413" y2="15723"/>
                        <a14:foregroundMark x1="26413" y1="15723" x2="16630" y2="8594"/>
                        <a14:foregroundMark x1="16630" y1="8594" x2="10652" y2="15918"/>
                        <a14:foregroundMark x1="54022" y1="7813" x2="65978" y2="5273"/>
                        <a14:foregroundMark x1="65978" y1="5273" x2="69457" y2="3125"/>
                        <a14:foregroundMark x1="63913" y1="7324" x2="74674" y2="11719"/>
                        <a14:foregroundMark x1="64783" y1="37109" x2="54891" y2="47266"/>
                        <a14:foregroundMark x1="27283" y1="37598" x2="37500" y2="53809"/>
                        <a14:foregroundMark x1="31087" y1="36621" x2="40109" y2="42578"/>
                        <a14:foregroundMark x1="27609" y1="37109" x2="35870" y2="45703"/>
                        <a14:foregroundMark x1="35870" y1="45703" x2="36304" y2="46777"/>
                        <a14:foregroundMark x1="30435" y1="42090" x2="28152" y2="50195"/>
                        <a14:foregroundMark x1="25870" y1="37598" x2="28478" y2="56445"/>
                        <a14:foregroundMark x1="5761" y1="64844" x2="13913" y2="65332"/>
                        <a14:foregroundMark x1="14130" y1="67188" x2="20978" y2="57129"/>
                        <a14:foregroundMark x1="20978" y1="57129" x2="26087" y2="55371"/>
                        <a14:foregroundMark x1="5761" y1="37891" x2="217" y2="38184"/>
                        <a14:foregroundMark x1="10652" y1="22754" x2="12174" y2="31934"/>
                        <a14:foregroundMark x1="8696" y1="24316" x2="13913" y2="34570"/>
                        <a14:foregroundMark x1="13913" y1="34570" x2="13913" y2="38965"/>
                        <a14:foregroundMark x1="6304" y1="36328" x2="1413" y2="37109"/>
                        <a14:foregroundMark x1="9565" y1="64844" x2="5435" y2="64551"/>
                        <a14:foregroundMark x1="94457" y1="59570" x2="95000" y2="60645"/>
                        <a14:foregroundMark x1="90109" y1="59570" x2="96848" y2="60938"/>
                        <a14:foregroundMark x1="19457" y1="39160" x2="24891" y2="49902"/>
                        <a14:foregroundMark x1="24891" y1="49902" x2="24891" y2="50488"/>
                      </a14:backgroundRemoval>
                    </a14:imgEffect>
                  </a14:imgLayer>
                </a14:imgProps>
              </a:ext>
              <a:ext uri="{28A0092B-C50C-407E-A947-70E740481C1C}">
                <a14:useLocalDpi xmlns:a14="http://schemas.microsoft.com/office/drawing/2010/main" val="0"/>
              </a:ext>
            </a:extLst>
          </a:blip>
          <a:srcRect/>
          <a:stretch>
            <a:fillRect/>
          </a:stretch>
        </p:blipFill>
        <p:spPr bwMode="auto">
          <a:xfrm>
            <a:off x="4733926" y="1359320"/>
            <a:ext cx="2674352" cy="3488917"/>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518618" y="1"/>
            <a:ext cx="8944037" cy="135931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6400" dirty="0">
                <a:solidFill>
                  <a:srgbClr val="002060"/>
                </a:solidFill>
                <a:latin typeface="Times New Roman" panose="02020603050405020304" pitchFamily="18" charset="0"/>
                <a:cs typeface="Times New Roman" panose="02020603050405020304" pitchFamily="18" charset="0"/>
              </a:rPr>
              <a:t>NỘI DUNG BÀI HỌC</a:t>
            </a:r>
          </a:p>
        </p:txBody>
      </p:sp>
      <p:sp>
        <p:nvSpPr>
          <p:cNvPr id="60" name="Google Shape;1927;p30">
            <a:extLst>
              <a:ext uri="{FF2B5EF4-FFF2-40B4-BE49-F238E27FC236}">
                <a16:creationId xmlns:a16="http://schemas.microsoft.com/office/drawing/2014/main" id="{EF380619-BF0A-4502-A710-D203F2C5CE51}"/>
              </a:ext>
            </a:extLst>
          </p:cNvPr>
          <p:cNvSpPr/>
          <p:nvPr/>
        </p:nvSpPr>
        <p:spPr>
          <a:xfrm>
            <a:off x="147753" y="1432350"/>
            <a:ext cx="4176597" cy="1156569"/>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1.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trị</a:t>
            </a:r>
            <a:r>
              <a:rPr lang="en-US" sz="3733" dirty="0">
                <a:solidFill>
                  <a:srgbClr val="002060"/>
                </a:solidFill>
                <a:latin typeface="Times New Roman" panose="02020603050405020304" pitchFamily="18" charset="0"/>
                <a:cs typeface="Times New Roman" panose="02020603050405020304" pitchFamily="18" charset="0"/>
              </a:rPr>
              <a:t> </a:t>
            </a:r>
            <a:endParaRPr sz="3733" dirty="0">
              <a:solidFill>
                <a:srgbClr val="002060"/>
              </a:solidFill>
              <a:latin typeface="Times New Roman" panose="02020603050405020304" pitchFamily="18" charset="0"/>
              <a:cs typeface="Times New Roman" panose="02020603050405020304" pitchFamily="18" charset="0"/>
            </a:endParaRPr>
          </a:p>
        </p:txBody>
      </p:sp>
      <p:sp>
        <p:nvSpPr>
          <p:cNvPr id="62" name="Google Shape;1927;p30">
            <a:extLst>
              <a:ext uri="{FF2B5EF4-FFF2-40B4-BE49-F238E27FC236}">
                <a16:creationId xmlns:a16="http://schemas.microsoft.com/office/drawing/2014/main" id="{78EADD01-18CC-45E8-B120-1E5512CE08F8}"/>
              </a:ext>
            </a:extLst>
          </p:cNvPr>
          <p:cNvSpPr/>
          <p:nvPr/>
        </p:nvSpPr>
        <p:spPr>
          <a:xfrm>
            <a:off x="7458075" y="1364617"/>
            <a:ext cx="4380207" cy="1156569"/>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2. Quy </a:t>
            </a:r>
            <a:r>
              <a:rPr lang="en-US" sz="3733" dirty="0" err="1">
                <a:solidFill>
                  <a:srgbClr val="002060"/>
                </a:solidFill>
                <a:latin typeface="Times New Roman" panose="02020603050405020304" pitchFamily="18" charset="0"/>
                <a:cs typeface="Times New Roman" panose="02020603050405020304" pitchFamily="18" charset="0"/>
              </a:rPr>
              <a:t>tắc</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trị</a:t>
            </a:r>
            <a:endParaRPr sz="3733" dirty="0">
              <a:solidFill>
                <a:srgbClr val="002060"/>
              </a:solidFill>
              <a:latin typeface="Times New Roman" panose="02020603050405020304" pitchFamily="18" charset="0"/>
              <a:cs typeface="Times New Roman" panose="02020603050405020304" pitchFamily="18" charset="0"/>
            </a:endParaRPr>
          </a:p>
        </p:txBody>
      </p:sp>
      <p:sp>
        <p:nvSpPr>
          <p:cNvPr id="2" name="Google Shape;1927;p30">
            <a:extLst>
              <a:ext uri="{FF2B5EF4-FFF2-40B4-BE49-F238E27FC236}">
                <a16:creationId xmlns:a16="http://schemas.microsoft.com/office/drawing/2014/main" id="{2FD96077-C39C-E038-B753-234E478C7335}"/>
              </a:ext>
            </a:extLst>
          </p:cNvPr>
          <p:cNvSpPr/>
          <p:nvPr/>
        </p:nvSpPr>
        <p:spPr>
          <a:xfrm>
            <a:off x="147753" y="3957110"/>
            <a:ext cx="4290897" cy="1156569"/>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3. Công </a:t>
            </a:r>
            <a:r>
              <a:rPr lang="en-US" sz="3733" dirty="0" err="1">
                <a:solidFill>
                  <a:srgbClr val="002060"/>
                </a:solidFill>
                <a:latin typeface="Times New Roman" panose="02020603050405020304" pitchFamily="18" charset="0"/>
                <a:cs typeface="Times New Roman" panose="02020603050405020304" pitchFamily="18" charset="0"/>
              </a:rPr>
              <a:t>thức</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học</a:t>
            </a:r>
            <a:endParaRPr sz="3733" dirty="0">
              <a:solidFill>
                <a:srgbClr val="002060"/>
              </a:solidFill>
              <a:latin typeface="Times New Roman" panose="02020603050405020304" pitchFamily="18" charset="0"/>
              <a:cs typeface="Times New Roman" panose="02020603050405020304" pitchFamily="18" charset="0"/>
            </a:endParaRPr>
          </a:p>
        </p:txBody>
      </p:sp>
      <p:sp>
        <p:nvSpPr>
          <p:cNvPr id="3" name="Google Shape;1927;p30">
            <a:extLst>
              <a:ext uri="{FF2B5EF4-FFF2-40B4-BE49-F238E27FC236}">
                <a16:creationId xmlns:a16="http://schemas.microsoft.com/office/drawing/2014/main" id="{C3CDDE5E-9C69-1982-221D-30D3892ACFE4}"/>
              </a:ext>
            </a:extLst>
          </p:cNvPr>
          <p:cNvSpPr/>
          <p:nvPr/>
        </p:nvSpPr>
        <p:spPr>
          <a:xfrm>
            <a:off x="7605713" y="3577168"/>
            <a:ext cx="4290896" cy="1162289"/>
          </a:xfrm>
          <a:prstGeom prst="roundRect">
            <a:avLst>
              <a:gd name="adj" fmla="val 50000"/>
            </a:avLst>
          </a:prstGeom>
          <a:solidFill>
            <a:schemeClr val="accent1">
              <a:lumMod val="20000"/>
              <a:lumOff val="80000"/>
            </a:schemeClr>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4. </a:t>
            </a:r>
            <a:r>
              <a:rPr lang="en-US" sz="3733" dirty="0" err="1">
                <a:solidFill>
                  <a:srgbClr val="002060"/>
                </a:solidFill>
                <a:latin typeface="Times New Roman" panose="02020603050405020304" pitchFamily="18" charset="0"/>
                <a:cs typeface="Times New Roman" panose="02020603050405020304" pitchFamily="18" charset="0"/>
              </a:rPr>
              <a:t>Tính</a:t>
            </a:r>
            <a:r>
              <a:rPr lang="en-US" sz="3733" dirty="0">
                <a:solidFill>
                  <a:srgbClr val="002060"/>
                </a:solidFill>
                <a:latin typeface="Times New Roman" panose="02020603050405020304" pitchFamily="18" charset="0"/>
                <a:cs typeface="Times New Roman" panose="02020603050405020304" pitchFamily="18" charset="0"/>
              </a:rPr>
              <a:t> % </a:t>
            </a:r>
            <a:r>
              <a:rPr lang="en-US" sz="3733" dirty="0" err="1">
                <a:solidFill>
                  <a:srgbClr val="002060"/>
                </a:solidFill>
                <a:latin typeface="Times New Roman" panose="02020603050405020304" pitchFamily="18" charset="0"/>
                <a:cs typeface="Times New Roman" panose="02020603050405020304" pitchFamily="18" charset="0"/>
              </a:rPr>
              <a:t>nguyên</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tố</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trong</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hợp</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chất</a:t>
            </a:r>
            <a:r>
              <a:rPr lang="en-US" sz="3733" dirty="0">
                <a:solidFill>
                  <a:srgbClr val="002060"/>
                </a:solidFill>
                <a:latin typeface="Times New Roman" panose="02020603050405020304" pitchFamily="18" charset="0"/>
                <a:cs typeface="Times New Roman" panose="02020603050405020304" pitchFamily="18" charset="0"/>
              </a:rPr>
              <a:t> </a:t>
            </a:r>
            <a:endParaRPr sz="3733" dirty="0">
              <a:solidFill>
                <a:srgbClr val="002060"/>
              </a:solidFill>
              <a:latin typeface="Times New Roman" panose="02020603050405020304" pitchFamily="18" charset="0"/>
              <a:cs typeface="Times New Roman" panose="02020603050405020304" pitchFamily="18" charset="0"/>
            </a:endParaRPr>
          </a:p>
        </p:txBody>
      </p:sp>
      <p:sp>
        <p:nvSpPr>
          <p:cNvPr id="4" name="Google Shape;1927;p30">
            <a:extLst>
              <a:ext uri="{FF2B5EF4-FFF2-40B4-BE49-F238E27FC236}">
                <a16:creationId xmlns:a16="http://schemas.microsoft.com/office/drawing/2014/main" id="{02843805-E9FF-9CD8-3B28-0A2F37915B0F}"/>
              </a:ext>
            </a:extLst>
          </p:cNvPr>
          <p:cNvSpPr/>
          <p:nvPr/>
        </p:nvSpPr>
        <p:spPr>
          <a:xfrm>
            <a:off x="4220426" y="5320179"/>
            <a:ext cx="4290897" cy="1156569"/>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5. </a:t>
            </a:r>
            <a:r>
              <a:rPr lang="en-US" sz="3733" dirty="0" err="1">
                <a:solidFill>
                  <a:srgbClr val="002060"/>
                </a:solidFill>
                <a:latin typeface="Times New Roman" panose="02020603050405020304" pitchFamily="18" charset="0"/>
                <a:cs typeface="Times New Roman" panose="02020603050405020304" pitchFamily="18" charset="0"/>
              </a:rPr>
              <a:t>Xác</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định</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công</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thức</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học</a:t>
            </a:r>
            <a:endParaRPr sz="37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8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C6F3C37E-D00D-B6CE-91C6-0326900FDB19}"/>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EA1C146D-CAD9-C5B1-54E3-30BCD6A1F618}"/>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CC1878D4-DB54-C0D3-E5AC-48B1361F571C}"/>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04A94C84-761B-3672-BA49-2D0DF4134971}"/>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3669794D-196E-30AD-7147-B3C698F64D2C}"/>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D86AF8C2-44F5-2D87-A95D-24CEA746938D}"/>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FF3032AC-BDC1-291E-B100-D21E2580BCC6}"/>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A625B414-0436-A412-51F8-3D40B8590750}"/>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28AF1CCA-8913-A195-2EC8-97293F316436}"/>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CAEBEDB4-EF52-E77D-2987-0FBF74BDCA2D}"/>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32" name="Picture 8" descr="Download People Reading PNG | Free People Reading PNG">
            <a:extLst>
              <a:ext uri="{FF2B5EF4-FFF2-40B4-BE49-F238E27FC236}">
                <a16:creationId xmlns:a16="http://schemas.microsoft.com/office/drawing/2014/main" id="{A7DE328F-4AED-3026-06FC-612C37BBD59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25" b="94727" l="109" r="96848">
                        <a14:foregroundMark x1="22935" y1="57227" x2="37174" y2="56445"/>
                        <a14:foregroundMark x1="27826" y1="39160" x2="33696" y2="52051"/>
                        <a14:foregroundMark x1="28152" y1="60156" x2="26739" y2="71777"/>
                        <a14:foregroundMark x1="26739" y1="71777" x2="25870" y2="72168"/>
                        <a14:foregroundMark x1="22283" y1="87305" x2="30109" y2="96191"/>
                        <a14:foregroundMark x1="30109" y1="96191" x2="43696" y2="98535"/>
                        <a14:foregroundMark x1="43696" y1="98535" x2="68587" y2="94824"/>
                        <a14:foregroundMark x1="68587" y1="94824" x2="77935" y2="91211"/>
                        <a14:foregroundMark x1="25870" y1="69238" x2="32826" y2="64844"/>
                        <a14:foregroundMark x1="26087" y1="68457" x2="24348" y2="72949"/>
                        <a14:foregroundMark x1="23804" y1="72656" x2="31087" y2="72363"/>
                        <a14:foregroundMark x1="21196" y1="71875" x2="21196" y2="71875"/>
                        <a14:foregroundMark x1="37174" y1="44434" x2="49348" y2="50684"/>
                        <a14:foregroundMark x1="64783" y1="41016" x2="54891" y2="48242"/>
                        <a14:foregroundMark x1="54891" y1="48242" x2="52826" y2="51758"/>
                        <a14:foregroundMark x1="63913" y1="41602" x2="64239" y2="59082"/>
                        <a14:foregroundMark x1="68587" y1="45215" x2="73478" y2="50195"/>
                        <a14:foregroundMark x1="63370" y1="43359" x2="85109" y2="32422"/>
                        <a14:foregroundMark x1="77935" y1="58789" x2="95326" y2="61426"/>
                        <a14:foregroundMark x1="79348" y1="60156" x2="79348" y2="63477"/>
                        <a14:foregroundMark x1="79891" y1="63770" x2="88370" y2="64258"/>
                        <a14:foregroundMark x1="86630" y1="65625" x2="89783" y2="62988"/>
                        <a14:foregroundMark x1="87500" y1="65332" x2="89565" y2="64258"/>
                        <a14:foregroundMark x1="89239" y1="60645" x2="94457" y2="61426"/>
                        <a14:foregroundMark x1="88370" y1="59570" x2="95000" y2="61719"/>
                        <a14:foregroundMark x1="56087" y1="19629" x2="58152" y2="31348"/>
                        <a14:foregroundMark x1="61848" y1="21973" x2="61304" y2="29785"/>
                        <a14:foregroundMark x1="70000" y1="21680" x2="71739" y2="26172"/>
                        <a14:foregroundMark x1="71739" y1="9961" x2="59022" y2="9668"/>
                        <a14:foregroundMark x1="59022" y1="9668" x2="46630" y2="15430"/>
                        <a14:foregroundMark x1="46630" y1="15430" x2="38043" y2="24609"/>
                        <a14:foregroundMark x1="38043" y1="24609" x2="28696" y2="17285"/>
                        <a14:foregroundMark x1="28696" y1="17285" x2="16522" y2="20313"/>
                        <a14:foregroundMark x1="16522" y1="20313" x2="23043" y2="30078"/>
                        <a14:foregroundMark x1="23043" y1="30078" x2="37065" y2="32129"/>
                        <a14:foregroundMark x1="37065" y1="32129" x2="38913" y2="19727"/>
                        <a14:foregroundMark x1="38913" y1="19727" x2="26413" y2="15723"/>
                        <a14:foregroundMark x1="26413" y1="15723" x2="16630" y2="8594"/>
                        <a14:foregroundMark x1="16630" y1="8594" x2="10652" y2="15918"/>
                        <a14:foregroundMark x1="54022" y1="7813" x2="65978" y2="5273"/>
                        <a14:foregroundMark x1="65978" y1="5273" x2="69457" y2="3125"/>
                        <a14:foregroundMark x1="63913" y1="7324" x2="74674" y2="11719"/>
                        <a14:foregroundMark x1="64783" y1="37109" x2="54891" y2="47266"/>
                        <a14:foregroundMark x1="27283" y1="37598" x2="37500" y2="53809"/>
                        <a14:foregroundMark x1="31087" y1="36621" x2="40109" y2="42578"/>
                        <a14:foregroundMark x1="27609" y1="37109" x2="35870" y2="45703"/>
                        <a14:foregroundMark x1="35870" y1="45703" x2="36304" y2="46777"/>
                        <a14:foregroundMark x1="30435" y1="42090" x2="28152" y2="50195"/>
                        <a14:foregroundMark x1="25870" y1="37598" x2="28478" y2="56445"/>
                        <a14:foregroundMark x1="5761" y1="64844" x2="13913" y2="65332"/>
                        <a14:foregroundMark x1="14130" y1="67188" x2="20978" y2="57129"/>
                        <a14:foregroundMark x1="20978" y1="57129" x2="26087" y2="55371"/>
                        <a14:foregroundMark x1="5761" y1="37891" x2="217" y2="38184"/>
                        <a14:foregroundMark x1="10652" y1="22754" x2="12174" y2="31934"/>
                        <a14:foregroundMark x1="8696" y1="24316" x2="13913" y2="34570"/>
                        <a14:foregroundMark x1="13913" y1="34570" x2="13913" y2="38965"/>
                        <a14:foregroundMark x1="6304" y1="36328" x2="1413" y2="37109"/>
                        <a14:foregroundMark x1="9565" y1="64844" x2="5435" y2="64551"/>
                        <a14:foregroundMark x1="94457" y1="59570" x2="95000" y2="60645"/>
                        <a14:foregroundMark x1="90109" y1="59570" x2="96848" y2="60938"/>
                        <a14:foregroundMark x1="19457" y1="39160" x2="24891" y2="49902"/>
                        <a14:foregroundMark x1="24891" y1="49902" x2="24891" y2="50488"/>
                      </a14:backgroundRemoval>
                    </a14:imgEffect>
                  </a14:imgLayer>
                </a14:imgProps>
              </a:ext>
              <a:ext uri="{28A0092B-C50C-407E-A947-70E740481C1C}">
                <a14:useLocalDpi xmlns:a14="http://schemas.microsoft.com/office/drawing/2010/main" val="0"/>
              </a:ext>
            </a:extLst>
          </a:blip>
          <a:srcRect/>
          <a:stretch>
            <a:fillRect/>
          </a:stretch>
        </p:blipFill>
        <p:spPr bwMode="auto">
          <a:xfrm>
            <a:off x="4733926" y="1684541"/>
            <a:ext cx="2674352" cy="3488917"/>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299;p36">
            <a:extLst>
              <a:ext uri="{FF2B5EF4-FFF2-40B4-BE49-F238E27FC236}">
                <a16:creationId xmlns:a16="http://schemas.microsoft.com/office/drawing/2014/main" id="{3F4FD699-8C3D-A51E-C6C6-2AE49447C99E}"/>
              </a:ext>
            </a:extLst>
          </p:cNvPr>
          <p:cNvSpPr txBox="1">
            <a:spLocks/>
          </p:cNvSpPr>
          <p:nvPr/>
        </p:nvSpPr>
        <p:spPr>
          <a:xfrm>
            <a:off x="1599083" y="233419"/>
            <a:ext cx="8944037" cy="135931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6400" dirty="0">
                <a:solidFill>
                  <a:srgbClr val="002060"/>
                </a:solidFill>
                <a:latin typeface="Times New Roman" panose="02020603050405020304" pitchFamily="18" charset="0"/>
                <a:cs typeface="Times New Roman" panose="02020603050405020304" pitchFamily="18" charset="0"/>
              </a:rPr>
              <a:t>BÀI HỌC HÔM NAY</a:t>
            </a:r>
          </a:p>
        </p:txBody>
      </p:sp>
      <p:sp>
        <p:nvSpPr>
          <p:cNvPr id="60" name="Google Shape;1927;p30">
            <a:extLst>
              <a:ext uri="{FF2B5EF4-FFF2-40B4-BE49-F238E27FC236}">
                <a16:creationId xmlns:a16="http://schemas.microsoft.com/office/drawing/2014/main" id="{EF3A21A9-6404-D1FB-9555-F895A63C85EE}"/>
              </a:ext>
            </a:extLst>
          </p:cNvPr>
          <p:cNvSpPr/>
          <p:nvPr/>
        </p:nvSpPr>
        <p:spPr>
          <a:xfrm>
            <a:off x="353718" y="2272431"/>
            <a:ext cx="4176597" cy="1156569"/>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1.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trị</a:t>
            </a:r>
            <a:r>
              <a:rPr lang="en-US" sz="3733" dirty="0">
                <a:solidFill>
                  <a:srgbClr val="002060"/>
                </a:solidFill>
                <a:latin typeface="Times New Roman" panose="02020603050405020304" pitchFamily="18" charset="0"/>
                <a:cs typeface="Times New Roman" panose="02020603050405020304" pitchFamily="18" charset="0"/>
              </a:rPr>
              <a:t> </a:t>
            </a:r>
            <a:endParaRPr sz="3733" dirty="0">
              <a:solidFill>
                <a:srgbClr val="002060"/>
              </a:solidFill>
              <a:latin typeface="Times New Roman" panose="02020603050405020304" pitchFamily="18" charset="0"/>
              <a:cs typeface="Times New Roman" panose="02020603050405020304" pitchFamily="18" charset="0"/>
            </a:endParaRPr>
          </a:p>
        </p:txBody>
      </p:sp>
      <p:sp>
        <p:nvSpPr>
          <p:cNvPr id="62" name="Google Shape;1927;p30">
            <a:extLst>
              <a:ext uri="{FF2B5EF4-FFF2-40B4-BE49-F238E27FC236}">
                <a16:creationId xmlns:a16="http://schemas.microsoft.com/office/drawing/2014/main" id="{CB46781B-9614-5976-F3C5-1A65BD891CE3}"/>
              </a:ext>
            </a:extLst>
          </p:cNvPr>
          <p:cNvSpPr/>
          <p:nvPr/>
        </p:nvSpPr>
        <p:spPr>
          <a:xfrm>
            <a:off x="7611889" y="2183180"/>
            <a:ext cx="4380207" cy="1156569"/>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algn="ctr"/>
            <a:r>
              <a:rPr lang="en-US" sz="3733" dirty="0">
                <a:solidFill>
                  <a:srgbClr val="002060"/>
                </a:solidFill>
                <a:latin typeface="Times New Roman" panose="02020603050405020304" pitchFamily="18" charset="0"/>
                <a:cs typeface="Times New Roman" panose="02020603050405020304" pitchFamily="18" charset="0"/>
              </a:rPr>
              <a:t>2. Quy </a:t>
            </a:r>
            <a:r>
              <a:rPr lang="en-US" sz="3733" dirty="0" err="1">
                <a:solidFill>
                  <a:srgbClr val="002060"/>
                </a:solidFill>
                <a:latin typeface="Times New Roman" panose="02020603050405020304" pitchFamily="18" charset="0"/>
                <a:cs typeface="Times New Roman" panose="02020603050405020304" pitchFamily="18" charset="0"/>
              </a:rPr>
              <a:t>tắc</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hóa</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err="1">
                <a:solidFill>
                  <a:srgbClr val="002060"/>
                </a:solidFill>
                <a:latin typeface="Times New Roman" panose="02020603050405020304" pitchFamily="18" charset="0"/>
                <a:cs typeface="Times New Roman" panose="02020603050405020304" pitchFamily="18" charset="0"/>
              </a:rPr>
              <a:t>trị</a:t>
            </a:r>
            <a:endParaRPr sz="37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2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ppt_x"/>
                                          </p:val>
                                        </p:tav>
                                        <p:tav tm="100000">
                                          <p:val>
                                            <p:strVal val="#ppt_x"/>
                                          </p:val>
                                        </p:tav>
                                      </p:tavLst>
                                    </p:anim>
                                    <p:anim calcmode="lin" valueType="num">
                                      <p:cBhvr additive="base">
                                        <p:cTn id="1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05150EF4-5A2B-41AA-A7FF-822BF41A181E}"/>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3594051C-0562-1D36-8EB9-F08C65BD91B4}"/>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7BA0C340-7825-5EEC-EC09-7AC5A5F0A642}"/>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7613B8B2-BAD7-9C31-AFE5-6D48E314A7DA}"/>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AA9278E8-6013-6747-3C09-B051ABEE1143}"/>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4C6FDF5F-DDF4-4B20-AF3F-7E0159E7EF06}"/>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610FDC1F-7DF0-4CD8-695C-B9C3493397A2}"/>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629596D5-41B0-97FB-A1B1-EEEC201E688A}"/>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81ACA9E2-29E8-B917-33AC-DE07AEBF96D1}"/>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338C444E-B4A1-3773-BFAE-025E6BDB2CFD}"/>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138F2971-ED85-E81C-1C06-652A7062786E}"/>
              </a:ext>
            </a:extLst>
          </p:cNvPr>
          <p:cNvSpPr txBox="1">
            <a:spLocks/>
          </p:cNvSpPr>
          <p:nvPr/>
        </p:nvSpPr>
        <p:spPr>
          <a:xfrm>
            <a:off x="1623981" y="207342"/>
            <a:ext cx="4086155" cy="135931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6000" dirty="0">
                <a:solidFill>
                  <a:srgbClr val="002060"/>
                </a:solidFill>
                <a:latin typeface="Times New Roman" panose="02020603050405020304" pitchFamily="18" charset="0"/>
                <a:cs typeface="Times New Roman" panose="02020603050405020304" pitchFamily="18" charset="0"/>
              </a:rPr>
              <a:t>1</a:t>
            </a:r>
            <a:r>
              <a:rPr lang="en-US" sz="4400" b="1" dirty="0">
                <a:solidFill>
                  <a:srgbClr val="002060"/>
                </a:solidFill>
                <a:latin typeface="Times New Roman" panose="02020603050405020304" pitchFamily="18" charset="0"/>
                <a:cs typeface="Times New Roman" panose="02020603050405020304" pitchFamily="18" charset="0"/>
              </a:rPr>
              <a:t>. HÓA TRỊ</a:t>
            </a:r>
          </a:p>
        </p:txBody>
      </p:sp>
      <p:sp>
        <p:nvSpPr>
          <p:cNvPr id="4" name="Rectangle 3">
            <a:extLst>
              <a:ext uri="{FF2B5EF4-FFF2-40B4-BE49-F238E27FC236}">
                <a16:creationId xmlns:a16="http://schemas.microsoft.com/office/drawing/2014/main" id="{7C86175F-998C-0670-5B2D-E5885392A5DF}"/>
              </a:ext>
            </a:extLst>
          </p:cNvPr>
          <p:cNvSpPr/>
          <p:nvPr/>
        </p:nvSpPr>
        <p:spPr>
          <a:xfrm>
            <a:off x="1767053" y="1501778"/>
            <a:ext cx="6017502" cy="808619"/>
          </a:xfrm>
          <a:prstGeom prst="rect">
            <a:avLst/>
          </a:prstGeom>
        </p:spPr>
        <p:txBody>
          <a:bodyPr wrap="square">
            <a:spAutoFit/>
          </a:bodyPr>
          <a:lstStyle/>
          <a:p>
            <a:pPr algn="just">
              <a:lnSpc>
                <a:spcPct val="115000"/>
              </a:lnSpc>
              <a:spcBef>
                <a:spcPts val="600"/>
              </a:spcBef>
              <a:spcAft>
                <a:spcPts val="6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1.1.Tìm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3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E11FDC86-33C6-306F-71A0-2D45F1CBAA08}"/>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3308F91D-A4FE-48AB-3304-02DE3CC0B584}"/>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2CD7AB52-F87E-A69D-B316-ED6A83B92A97}"/>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D12910E3-F5D7-BE7C-2073-6B1F45D1C596}"/>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40815865-7DDF-F4E3-747D-32406343E275}"/>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88C29D0C-DD3E-F83A-4396-EFDE12295B58}"/>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B109840A-BB9F-ADE5-47D6-1B2C49626A38}"/>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DA473FA1-E2BB-C601-5489-4D954218BD3A}"/>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7C4ED6A1-F0E2-16F9-6922-AC60CA2DFF49}"/>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14848F60-1337-5A42-D4FD-3A53709168BD}"/>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87D7B805-0C4A-2F70-C630-AB25B4454AA9}"/>
              </a:ext>
            </a:extLst>
          </p:cNvPr>
          <p:cNvSpPr txBox="1">
            <a:spLocks/>
          </p:cNvSpPr>
          <p:nvPr/>
        </p:nvSpPr>
        <p:spPr>
          <a:xfrm>
            <a:off x="1793162" y="35398"/>
            <a:ext cx="7690633" cy="947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b="1" dirty="0">
                <a:latin typeface="Times New Roman" panose="02020603050405020304" pitchFamily="18" charset="0"/>
                <a:cs typeface="Times New Roman" panose="02020603050405020304" pitchFamily="18" charset="0"/>
              </a:rPr>
              <a:t>🌟 PHIẾU HỌC TẬP SỐ 1 🌟</a:t>
            </a:r>
            <a:br>
              <a:rPr lang="en-US" sz="4000" b="1" dirty="0">
                <a:latin typeface="Times New Roman" panose="02020603050405020304" pitchFamily="18" charset="0"/>
                <a:cs typeface="Times New Roman" panose="02020603050405020304" pitchFamily="18" charset="0"/>
              </a:rPr>
            </a:br>
            <a:endParaRPr lang="vi-VN" sz="4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B239DB7-48E0-FE0E-25B2-AED3C6CBC896}"/>
              </a:ext>
            </a:extLst>
          </p:cNvPr>
          <p:cNvSpPr txBox="1"/>
          <p:nvPr/>
        </p:nvSpPr>
        <p:spPr>
          <a:xfrm>
            <a:off x="706169" y="889364"/>
            <a:ext cx="10779648" cy="1477328"/>
          </a:xfrm>
          <a:prstGeom prst="rect">
            <a:avLst/>
          </a:prstGeom>
          <a:noFill/>
        </p:spPr>
        <p:txBody>
          <a:bodyPr wrap="square" rtlCol="0">
            <a:spAutoFit/>
          </a:bodyPr>
          <a:lstStyle/>
          <a:p>
            <a:r>
              <a:rPr lang="vi-VN" sz="3000" dirty="0">
                <a:latin typeface="Times New Roman" panose="02020603050405020304" pitchFamily="18" charset="0"/>
                <a:cs typeface="Times New Roman" panose="02020603050405020304" pitchFamily="18" charset="0"/>
              </a:rPr>
              <a:t>👩‍🎓   Nhóm: .............</a:t>
            </a:r>
            <a:br>
              <a:rPr lang="vi-VN" sz="3000"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 Đọc nội dung SGK trang 45, quan sát Hình 7.1 và trả lời các câu hỏi sau: </a:t>
            </a:r>
            <a:endParaRPr lang="vi-VN" sz="3000" dirty="0">
              <a:latin typeface="Times New Roman" panose="02020603050405020304" pitchFamily="18" charset="0"/>
              <a:cs typeface="Times New Roman" panose="02020603050405020304" pitchFamily="18" charset="0"/>
            </a:endParaRPr>
          </a:p>
        </p:txBody>
      </p:sp>
      <p:pic>
        <p:nvPicPr>
          <p:cNvPr id="3" name="Picture 2" descr="Hãy cho biết mỗi nguyên tử của nguyên tố Cl, S, P, C trong các phân tử ở Hình 7.1">
            <a:extLst>
              <a:ext uri="{FF2B5EF4-FFF2-40B4-BE49-F238E27FC236}">
                <a16:creationId xmlns:a16="http://schemas.microsoft.com/office/drawing/2014/main" id="{E93AA9C7-649F-CFC9-70C0-2F925EAD94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420" y="2590436"/>
            <a:ext cx="3423570" cy="3378200"/>
          </a:xfrm>
          <a:prstGeom prst="rect">
            <a:avLst/>
          </a:prstGeom>
          <a:noFill/>
          <a:ln>
            <a:noFill/>
          </a:ln>
        </p:spPr>
      </p:pic>
      <p:sp>
        <p:nvSpPr>
          <p:cNvPr id="4" name="TextBox 3">
            <a:extLst>
              <a:ext uri="{FF2B5EF4-FFF2-40B4-BE49-F238E27FC236}">
                <a16:creationId xmlns:a16="http://schemas.microsoft.com/office/drawing/2014/main" id="{B3E72D80-0CDD-B892-C18E-978B77C28855}"/>
              </a:ext>
            </a:extLst>
          </p:cNvPr>
          <p:cNvSpPr txBox="1"/>
          <p:nvPr/>
        </p:nvSpPr>
        <p:spPr>
          <a:xfrm>
            <a:off x="4194403" y="2028400"/>
            <a:ext cx="7655281" cy="5509200"/>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1. Hãy cho biết mỗi nguyên tử của các nguyên tố sau liên kết với bao nhiêu nguyên tử H?</a:t>
            </a:r>
            <a:br>
              <a:rPr lang="vi-VN" sz="2400" b="1"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Cl liên kết với: ......nguyên tử 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S liên kết với: ....... nguyên tử 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P liên kết với: ........nguyên tử 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C liên kết với: ........nguyên tử H</a:t>
            </a:r>
            <a:br>
              <a:rPr lang="vi-VN" sz="2400" dirty="0">
                <a:latin typeface="Times New Roman" panose="02020603050405020304" pitchFamily="18" charset="0"/>
                <a:cs typeface="Times New Roman" panose="02020603050405020304" pitchFamily="18" charset="0"/>
              </a:rPr>
            </a:br>
            <a:r>
              <a:rPr lang="vi-VN" sz="2400" b="1" dirty="0">
                <a:latin typeface="Times New Roman" panose="02020603050405020304" pitchFamily="18" charset="0"/>
                <a:cs typeface="Times New Roman" panose="02020603050405020304" pitchFamily="18" charset="0"/>
              </a:rPr>
              <a:t>Câu 2. Trong hợp chất cộng hoá trị, các nguyên tử liên kết với nhau bằng gì?</a:t>
            </a:r>
            <a:br>
              <a:rPr lang="vi-VN" sz="2400" b="1"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t>
            </a:r>
          </a:p>
          <a:p>
            <a:r>
              <a:rPr lang="vi-VN" sz="2400" b="1" dirty="0">
                <a:latin typeface="Times New Roman" panose="02020603050405020304" pitchFamily="18" charset="0"/>
                <a:cs typeface="Times New Roman" panose="02020603050405020304" pitchFamily="18" charset="0"/>
              </a:rPr>
              <a:t>Câu 3. Từ kết quả trên, hãy hoàn thành:</a:t>
            </a:r>
            <a:br>
              <a:rPr lang="vi-VN" sz="2400" b="1"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Đại lượng biểu thị khả năng liên kết của nguyên tử gọi là:</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Đại lượng này được biểu thị bằng:</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t>
            </a:r>
            <a:br>
              <a:rPr lang="vi-VN" sz="1600" dirty="0">
                <a:latin typeface="Times New Roman" panose="02020603050405020304" pitchFamily="18" charset="0"/>
                <a:cs typeface="Times New Roman" panose="02020603050405020304" pitchFamily="18" charset="0"/>
              </a:rPr>
            </a:br>
            <a:endParaRPr lang="vi-VN" sz="1600" dirty="0">
              <a:latin typeface="Times New Roman" panose="02020603050405020304" pitchFamily="18" charset="0"/>
              <a:cs typeface="Times New Roman" panose="02020603050405020304" pitchFamily="18" charset="0"/>
            </a:endParaRPr>
          </a:p>
        </p:txBody>
      </p:sp>
      <p:pic>
        <p:nvPicPr>
          <p:cNvPr id="6" name="dong ho 3">
            <a:hlinkClick r:id="" action="ppaction://media"/>
            <a:extLst>
              <a:ext uri="{FF2B5EF4-FFF2-40B4-BE49-F238E27FC236}">
                <a16:creationId xmlns:a16="http://schemas.microsoft.com/office/drawing/2014/main" id="{7C0412A7-9D6F-997C-FD21-DB1EB99701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96354" y="184803"/>
            <a:ext cx="1928485" cy="989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74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FA277F3A-AE70-8421-FDC0-D6517A6ECDC4}"/>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21AD1E70-DF42-418D-0DEE-D7DDAD35029B}"/>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A757CBF9-3F8D-AF67-1F1F-FB56F2F88BE5}"/>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52C87312-1A4E-BF77-E0D2-A3B92166A84F}"/>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A4D28B80-FAC5-3C18-3147-A957DD4256F0}"/>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E7CDF236-2B37-327F-9F5C-F854DE819263}"/>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B2341349-A826-1183-48F7-6F46826C80D3}"/>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322E522E-96DD-8F49-B112-F27147AA6E52}"/>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A6887FA8-1B8F-7AA6-B05F-B48CA5239CAA}"/>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198BA1F3-765F-0572-E9C3-5017D48E339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140B84D8-9BC6-FD39-5C80-4C1C08997A16}"/>
              </a:ext>
            </a:extLst>
          </p:cNvPr>
          <p:cNvSpPr txBox="1">
            <a:spLocks/>
          </p:cNvSpPr>
          <p:nvPr/>
        </p:nvSpPr>
        <p:spPr>
          <a:xfrm>
            <a:off x="1657418" y="350046"/>
            <a:ext cx="9393647" cy="947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b="1" dirty="0">
                <a:latin typeface="Times New Roman" panose="02020603050405020304" pitchFamily="18" charset="0"/>
                <a:cs typeface="Times New Roman" panose="02020603050405020304" pitchFamily="18" charset="0"/>
              </a:rPr>
              <a:t>🌟 ĐÁP ÁN PHIẾU HỌC TẬP SỐ 1 🌟</a:t>
            </a:r>
            <a:br>
              <a:rPr lang="en-US" sz="4000" b="1" dirty="0">
                <a:latin typeface="Times New Roman" panose="02020603050405020304" pitchFamily="18" charset="0"/>
                <a:cs typeface="Times New Roman" panose="02020603050405020304" pitchFamily="18" charset="0"/>
              </a:rPr>
            </a:br>
            <a:endParaRPr lang="vi-VN" sz="4000" dirty="0">
              <a:latin typeface="Times New Roman" panose="02020603050405020304" pitchFamily="18" charset="0"/>
              <a:cs typeface="Times New Roman" panose="02020603050405020304" pitchFamily="18" charset="0"/>
            </a:endParaRPr>
          </a:p>
        </p:txBody>
      </p:sp>
      <p:pic>
        <p:nvPicPr>
          <p:cNvPr id="3" name="Picture 2" descr="Hãy cho biết mỗi nguyên tử của nguyên tố Cl, S, P, C trong các phân tử ở Hình 7.1">
            <a:extLst>
              <a:ext uri="{FF2B5EF4-FFF2-40B4-BE49-F238E27FC236}">
                <a16:creationId xmlns:a16="http://schemas.microsoft.com/office/drawing/2014/main" id="{3C3ABDB5-EE9A-5AA8-1A7F-A7319EBEC4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508" y="1429800"/>
            <a:ext cx="4380182" cy="4885503"/>
          </a:xfrm>
          <a:prstGeom prst="rect">
            <a:avLst/>
          </a:prstGeom>
          <a:noFill/>
          <a:ln>
            <a:noFill/>
          </a:ln>
        </p:spPr>
      </p:pic>
      <p:sp>
        <p:nvSpPr>
          <p:cNvPr id="4" name="TextBox 3">
            <a:extLst>
              <a:ext uri="{FF2B5EF4-FFF2-40B4-BE49-F238E27FC236}">
                <a16:creationId xmlns:a16="http://schemas.microsoft.com/office/drawing/2014/main" id="{1589E7F5-082F-AD56-AF20-3F7D0F1E483F}"/>
              </a:ext>
            </a:extLst>
          </p:cNvPr>
          <p:cNvSpPr txBox="1"/>
          <p:nvPr/>
        </p:nvSpPr>
        <p:spPr>
          <a:xfrm>
            <a:off x="4872942" y="1538793"/>
            <a:ext cx="6921661" cy="5047536"/>
          </a:xfrm>
          <a:prstGeom prst="rect">
            <a:avLst/>
          </a:prstGeom>
          <a:noFill/>
        </p:spPr>
        <p:txBody>
          <a:bodyPr wrap="square" rtlCol="0">
            <a:spAutoFit/>
          </a:bodyPr>
          <a:lstStyle/>
          <a:p>
            <a:pPr>
              <a:lnSpc>
                <a:spcPct val="150000"/>
              </a:lnSpc>
            </a:pPr>
            <a:r>
              <a:rPr lang="vi-VN" sz="2800" b="1" dirty="0">
                <a:latin typeface="Times New Roman" panose="02020603050405020304" pitchFamily="18" charset="0"/>
                <a:cs typeface="Times New Roman" panose="02020603050405020304" pitchFamily="18" charset="0"/>
              </a:rPr>
              <a:t>Câu 1. </a:t>
            </a:r>
          </a:p>
          <a:p>
            <a:r>
              <a:rPr lang="vi-VN" sz="2800" dirty="0">
                <a:solidFill>
                  <a:srgbClr val="FF0000"/>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Cl liên kết với: 1 nguyên tử H</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S liên kết với: 2 nguyên tử H</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P liên kết với: 3 nguyên tử H</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C liên kết với: 4 nguyên tử H</a:t>
            </a:r>
            <a:br>
              <a:rPr lang="vi-VN" sz="2800" dirty="0">
                <a:solidFill>
                  <a:srgbClr val="FF0000"/>
                </a:solidFill>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Câu 2. Trong hợp chất cộng hoá trị, các nguyên tử liên kết với nhau bằng </a:t>
            </a:r>
            <a:r>
              <a:rPr lang="vi-VN" sz="2800" dirty="0">
                <a:solidFill>
                  <a:srgbClr val="FF0000"/>
                </a:solidFill>
                <a:latin typeface="Times New Roman" panose="02020603050405020304" pitchFamily="18" charset="0"/>
                <a:cs typeface="Times New Roman" panose="02020603050405020304" pitchFamily="18" charset="0"/>
              </a:rPr>
              <a:t>liên kết cộng hóa trị.</a:t>
            </a:r>
          </a:p>
          <a:p>
            <a:r>
              <a:rPr lang="vi-VN" sz="2800" b="1" dirty="0">
                <a:latin typeface="Times New Roman" panose="02020603050405020304" pitchFamily="18" charset="0"/>
                <a:cs typeface="Times New Roman" panose="02020603050405020304" pitchFamily="18" charset="0"/>
              </a:rPr>
              <a:t>Câu 3. </a:t>
            </a:r>
            <a:r>
              <a:rPr lang="vi-VN" sz="2800" dirty="0">
                <a:latin typeface="Times New Roman" panose="02020603050405020304" pitchFamily="18" charset="0"/>
                <a:cs typeface="Times New Roman" panose="02020603050405020304" pitchFamily="18" charset="0"/>
              </a:rPr>
              <a:t>- Đại lượng biểu thị cho khả năng liên kết của nguyên tử gọi là </a:t>
            </a:r>
            <a:r>
              <a:rPr lang="vi-VN" sz="2800" dirty="0">
                <a:solidFill>
                  <a:srgbClr val="FF0000"/>
                </a:solidFill>
                <a:latin typeface="Times New Roman" panose="02020603050405020304" pitchFamily="18" charset="0"/>
                <a:cs typeface="Times New Roman" panose="02020603050405020304" pitchFamily="18" charset="0"/>
              </a:rPr>
              <a:t>hóa trị.</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 Đại lượng này được biểu thị bằng </a:t>
            </a:r>
            <a:r>
              <a:rPr lang="vi-VN" sz="2800" dirty="0">
                <a:solidFill>
                  <a:srgbClr val="FF0000"/>
                </a:solidFill>
                <a:latin typeface="Times New Roman" panose="02020603050405020304" pitchFamily="18" charset="0"/>
                <a:cs typeface="Times New Roman" panose="02020603050405020304" pitchFamily="18" charset="0"/>
              </a:rPr>
              <a:t>số La Mã.</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6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0C5BD24D-CD2F-6090-E6CC-BBC30071459A}"/>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31937E1A-4487-6BC0-A6E1-10882363D193}"/>
              </a:ext>
            </a:extLst>
          </p:cNvPr>
          <p:cNvSpPr/>
          <p:nvPr/>
        </p:nvSpPr>
        <p:spPr>
          <a:xfrm rot="10800000" flipH="1">
            <a:off x="0" y="0"/>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F5D172E2-373F-BF3A-1BB4-EC4550A75F36}"/>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0F3747F5-3D95-3863-843E-7F0CA67F4D49}"/>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4B4ABFD0-E402-6F7D-1EFB-F8C082F1EB4F}"/>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D966F935-0289-CD97-AA4A-E2B781AA4B48}"/>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B7435B6F-1320-82DC-0582-E6246D5C7C31}"/>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01B2D90B-3B73-E39C-8FB2-7620A9FEF836}"/>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9EAD8BCE-3D3B-DACE-66BA-B0A415F80AB3}"/>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8E5813FE-9DFE-170E-6D9A-1F60FF9A1C73}"/>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C17716EF-94C8-071E-BF76-88E989A1D510}"/>
              </a:ext>
            </a:extLst>
          </p:cNvPr>
          <p:cNvSpPr txBox="1">
            <a:spLocks/>
          </p:cNvSpPr>
          <p:nvPr/>
        </p:nvSpPr>
        <p:spPr>
          <a:xfrm>
            <a:off x="1599083" y="233419"/>
            <a:ext cx="3653853" cy="9124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4400" dirty="0">
                <a:solidFill>
                  <a:srgbClr val="002060"/>
                </a:solidFill>
                <a:latin typeface="Times New Roman" panose="02020603050405020304" pitchFamily="18" charset="0"/>
                <a:cs typeface="Times New Roman" panose="02020603050405020304" pitchFamily="18" charset="0"/>
              </a:rPr>
              <a:t>1. HÓA TRỊ</a:t>
            </a:r>
          </a:p>
        </p:txBody>
      </p:sp>
      <p:sp>
        <p:nvSpPr>
          <p:cNvPr id="4" name="Rectangle 3">
            <a:extLst>
              <a:ext uri="{FF2B5EF4-FFF2-40B4-BE49-F238E27FC236}">
                <a16:creationId xmlns:a16="http://schemas.microsoft.com/office/drawing/2014/main" id="{4CEF252D-BF05-B1DB-EE2A-6748A35E109B}"/>
              </a:ext>
            </a:extLst>
          </p:cNvPr>
          <p:cNvSpPr/>
          <p:nvPr/>
        </p:nvSpPr>
        <p:spPr>
          <a:xfrm>
            <a:off x="1190293" y="2330491"/>
            <a:ext cx="10645029" cy="3938450"/>
          </a:xfrm>
          <a:prstGeom prst="rect">
            <a:avLst/>
          </a:prstGeom>
        </p:spPr>
        <p:txBody>
          <a:bodyPr wrap="square">
            <a:spAutoFit/>
          </a:bodyPr>
          <a:lstStyle/>
          <a:p>
            <a:pPr algn="just">
              <a:lnSpc>
                <a:spcPct val="115000"/>
              </a:lnSpc>
              <a:spcBef>
                <a:spcPts val="600"/>
              </a:spcBef>
              <a:spcAft>
                <a:spcPts val="60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Bef>
                <a:spcPts val="600"/>
              </a:spcBef>
              <a:spcAft>
                <a:spcPts val="600"/>
              </a:spcAft>
            </a:pP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4200" dirty="0">
                <a:latin typeface="Times New Roman" panose="02020603050405020304" pitchFamily="18" charset="0"/>
                <a:ea typeface="Calibri" panose="020F0502020204030204" pitchFamily="34" charset="0"/>
                <a:cs typeface="Times New Roman" panose="02020603050405020304" pitchFamily="18" charset="0"/>
              </a:rPr>
              <a:t> la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mã</a:t>
            </a:r>
            <a:r>
              <a:rPr lang="en-US" sz="4200" dirty="0">
                <a:latin typeface="Times New Roman" panose="02020603050405020304" pitchFamily="18" charset="0"/>
                <a:ea typeface="Calibri" panose="020F0502020204030204" pitchFamily="34" charset="0"/>
                <a:cs typeface="Times New Roman" panose="02020603050405020304" pitchFamily="18" charset="0"/>
              </a:rPr>
              <a:t>: I, II, III,…</a:t>
            </a: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63FB77E-2D32-4DA2-BF8F-6B9C09F3A4F8}"/>
              </a:ext>
            </a:extLst>
          </p:cNvPr>
          <p:cNvSpPr txBox="1"/>
          <p:nvPr/>
        </p:nvSpPr>
        <p:spPr>
          <a:xfrm>
            <a:off x="1687038" y="1284051"/>
            <a:ext cx="5949912" cy="1046440"/>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1.1.Tìm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pic>
        <p:nvPicPr>
          <p:cNvPr id="7" name="Đồng hồ đếm ngược 2 phút có tiếng">
            <a:hlinkClick r:id="" action="ppaction://media"/>
            <a:extLst>
              <a:ext uri="{FF2B5EF4-FFF2-40B4-BE49-F238E27FC236}">
                <a16:creationId xmlns:a16="http://schemas.microsoft.com/office/drawing/2014/main" id="{6D778F77-9F55-A407-B65D-121DD28E0A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61236" y="271967"/>
            <a:ext cx="2022764" cy="1237393"/>
          </a:xfrm>
          <a:prstGeom prst="rect">
            <a:avLst/>
          </a:prstGeom>
        </p:spPr>
      </p:pic>
      <p:pic>
        <p:nvPicPr>
          <p:cNvPr id="2" name="Picture 2" descr="Thói Quen Cầm Bút Nói Lên Điều Gì Về Tính Cách Của Bạn?">
            <a:extLst>
              <a:ext uri="{FF2B5EF4-FFF2-40B4-BE49-F238E27FC236}">
                <a16:creationId xmlns:a16="http://schemas.microsoft.com/office/drawing/2014/main" id="{C1573238-4BB5-6AC4-F42C-E1BBCA619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293" y="2405486"/>
            <a:ext cx="766762" cy="76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7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91C06D58-B7D7-CC8D-6AA0-D5A72791DCE7}"/>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6C9B4CB4-DA8C-0793-21CB-87123D4DBF91}"/>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C798F681-592C-33DD-2340-1C2208A1E207}"/>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F6E4F424-743C-925F-0024-58D292C55457}"/>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DD1E437C-5948-282B-9B22-4F1545C5CA90}"/>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8018F8EE-C3ED-9F50-28EE-B23876758ACA}"/>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A57EC01C-5921-3FA5-E719-4334FBA6B47C}"/>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56FC470A-E391-F371-1817-045D81A14013}"/>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32DA51BA-8FFC-5A5C-2261-1C92BDC2BB8D}"/>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C980122F-23A2-FAE2-A00A-7A59C042CEE7}"/>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B568443C-64FA-2B2F-972E-0498E78B1BF5}"/>
              </a:ext>
            </a:extLst>
          </p:cNvPr>
          <p:cNvSpPr txBox="1">
            <a:spLocks/>
          </p:cNvSpPr>
          <p:nvPr/>
        </p:nvSpPr>
        <p:spPr>
          <a:xfrm>
            <a:off x="2010067" y="473113"/>
            <a:ext cx="4782666" cy="960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4400" b="1" dirty="0">
                <a:solidFill>
                  <a:srgbClr val="002060"/>
                </a:solidFill>
                <a:latin typeface="Times New Roman" panose="02020603050405020304" pitchFamily="18" charset="0"/>
                <a:cs typeface="Times New Roman" panose="02020603050405020304" pitchFamily="18" charset="0"/>
              </a:rPr>
              <a:t>1. HÓA TRỊ</a:t>
            </a:r>
          </a:p>
        </p:txBody>
      </p:sp>
      <p:sp>
        <p:nvSpPr>
          <p:cNvPr id="4" name="Rectangle 3">
            <a:extLst>
              <a:ext uri="{FF2B5EF4-FFF2-40B4-BE49-F238E27FC236}">
                <a16:creationId xmlns:a16="http://schemas.microsoft.com/office/drawing/2014/main" id="{72CE727C-982B-09DF-BEB8-AF26B8B6368D}"/>
              </a:ext>
            </a:extLst>
          </p:cNvPr>
          <p:cNvSpPr/>
          <p:nvPr/>
        </p:nvSpPr>
        <p:spPr>
          <a:xfrm>
            <a:off x="2010067" y="1485141"/>
            <a:ext cx="6295733" cy="808619"/>
          </a:xfrm>
          <a:prstGeom prst="rect">
            <a:avLst/>
          </a:prstGeom>
        </p:spPr>
        <p:txBody>
          <a:bodyPr wrap="square">
            <a:spAutoFit/>
          </a:bodyPr>
          <a:lstStyle/>
          <a:p>
            <a:pPr algn="just">
              <a:lnSpc>
                <a:spcPct val="115000"/>
              </a:lnSpc>
              <a:spcBef>
                <a:spcPts val="600"/>
              </a:spcBef>
              <a:spcAft>
                <a:spcPts val="6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1.1.Tìm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273989A-AEFC-4306-DCD5-7049A8826D06}"/>
              </a:ext>
            </a:extLst>
          </p:cNvPr>
          <p:cNvSpPr/>
          <p:nvPr/>
        </p:nvSpPr>
        <p:spPr>
          <a:xfrm>
            <a:off x="1767053" y="2440599"/>
            <a:ext cx="9011524" cy="807722"/>
          </a:xfrm>
          <a:prstGeom prst="rect">
            <a:avLst/>
          </a:prstGeom>
        </p:spPr>
        <p:txBody>
          <a:bodyPr wrap="square">
            <a:spAutoFit/>
          </a:bodyPr>
          <a:lstStyle/>
          <a:p>
            <a:pPr indent="254000" algn="just">
              <a:lnSpc>
                <a:spcPct val="115000"/>
              </a:lnSpc>
              <a:spcAft>
                <a:spcPts val="0"/>
              </a:spcAft>
            </a:pPr>
            <a:r>
              <a:rPr lang="en-US" sz="4400" b="1" dirty="0">
                <a:solidFill>
                  <a:srgbClr val="FF0000"/>
                </a:solidFill>
                <a:latin typeface="Times New Roman" panose="02020603050405020304" pitchFamily="18" charset="0"/>
                <a:ea typeface="Calibri" panose="020F0502020204030204" pitchFamily="34" charset="0"/>
              </a:rPr>
              <a:t>1.2.</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Xác</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định</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hoá</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trị</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của</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nguyên</a:t>
            </a:r>
            <a:r>
              <a:rPr lang="en-US" sz="4400" b="1" dirty="0">
                <a:solidFill>
                  <a:srgbClr val="FF0000"/>
                </a:solidFill>
                <a:effectLst/>
                <a:latin typeface="Times New Roman" panose="02020603050405020304" pitchFamily="18" charset="0"/>
                <a:ea typeface="Segoe UI" panose="020B0502040204020203" pitchFamily="34" charset="0"/>
              </a:rPr>
              <a:t> </a:t>
            </a:r>
            <a:r>
              <a:rPr lang="en-US" sz="4400" b="1" dirty="0" err="1">
                <a:solidFill>
                  <a:srgbClr val="FF0000"/>
                </a:solidFill>
                <a:effectLst/>
                <a:latin typeface="Times New Roman" panose="02020603050405020304" pitchFamily="18" charset="0"/>
                <a:ea typeface="Segoe UI" panose="020B0502040204020203" pitchFamily="34" charset="0"/>
              </a:rPr>
              <a:t>tố</a:t>
            </a:r>
            <a:r>
              <a:rPr lang="en-US" sz="4400" b="1" dirty="0">
                <a:solidFill>
                  <a:srgbClr val="FF0000"/>
                </a:solidFill>
                <a:effectLst/>
                <a:latin typeface="Times New Roman" panose="02020603050405020304" pitchFamily="18" charset="0"/>
                <a:ea typeface="Segoe UI" panose="020B0502040204020203" pitchFamily="34" charset="0"/>
              </a:rPr>
              <a:t>.</a:t>
            </a:r>
            <a:endParaRPr lang="en-US" sz="44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9954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5D28D20A-8D4A-015C-3F13-A33879C1E371}"/>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3D98E0EB-94F7-5AC5-1F78-F70860D2FEDD}"/>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3E8D3CA8-7277-70DA-C75C-74BB49E25F7A}"/>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004294C0-7CC4-A74F-49EB-0109A37B15C3}"/>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630C5F0A-C679-0899-888D-0C7631C05397}"/>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9846CCB4-0CA9-6C94-3494-07B248F43EA8}"/>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D3A0E3A6-E5D3-62D6-ECD4-8571F26A6440}"/>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1AFC8074-5BD2-D069-9552-6F88C95F294C}"/>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75433A41-8322-F69E-A545-5CD7A4781945}"/>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7BE995C7-ADDA-42EC-719B-31DEEB74D67E}"/>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4677E13E-2AB5-E445-6A44-C766C56D4CCF}"/>
              </a:ext>
            </a:extLst>
          </p:cNvPr>
          <p:cNvSpPr txBox="1">
            <a:spLocks/>
          </p:cNvSpPr>
          <p:nvPr/>
        </p:nvSpPr>
        <p:spPr>
          <a:xfrm>
            <a:off x="1793162" y="35398"/>
            <a:ext cx="7690633" cy="947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b="1" dirty="0">
                <a:latin typeface="Times New Roman" panose="02020603050405020304" pitchFamily="18" charset="0"/>
                <a:cs typeface="Times New Roman" panose="02020603050405020304" pitchFamily="18" charset="0"/>
              </a:rPr>
              <a:t>🌟 PHIẾU HỌC TẬP SỐ 2 🌟</a:t>
            </a:r>
            <a:br>
              <a:rPr lang="en-US" sz="4000" b="1" dirty="0">
                <a:latin typeface="Times New Roman" panose="02020603050405020304" pitchFamily="18" charset="0"/>
                <a:cs typeface="Times New Roman" panose="02020603050405020304" pitchFamily="18" charset="0"/>
              </a:rPr>
            </a:br>
            <a:endParaRPr lang="vi-VN" sz="4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8C73ABA-9233-4549-2119-F6E9CA5A4F1A}"/>
              </a:ext>
            </a:extLst>
          </p:cNvPr>
          <p:cNvSpPr txBox="1"/>
          <p:nvPr/>
        </p:nvSpPr>
        <p:spPr>
          <a:xfrm>
            <a:off x="706169" y="889364"/>
            <a:ext cx="10779648"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Nhóm: .............</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Đọc mục “xác định hóa trị của nguyên tố” SGK trang 46, quan sát Hình 7.1 và trả lời các câu hỏi sau:</a:t>
            </a:r>
            <a:endParaRPr lang="vi-VN" sz="2800" dirty="0">
              <a:latin typeface="Times New Roman" panose="02020603050405020304" pitchFamily="18" charset="0"/>
              <a:cs typeface="Times New Roman" panose="02020603050405020304" pitchFamily="18" charset="0"/>
            </a:endParaRPr>
          </a:p>
        </p:txBody>
      </p:sp>
      <p:pic>
        <p:nvPicPr>
          <p:cNvPr id="3" name="Picture 2" descr="Hãy cho biết mỗi nguyên tử của nguyên tố Cl, S, P, C trong các phân tử ở Hình 7.1">
            <a:extLst>
              <a:ext uri="{FF2B5EF4-FFF2-40B4-BE49-F238E27FC236}">
                <a16:creationId xmlns:a16="http://schemas.microsoft.com/office/drawing/2014/main" id="{B977454C-FA4F-8F98-46B4-E6E2DE27AC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754" y="2590435"/>
            <a:ext cx="4799311" cy="3655051"/>
          </a:xfrm>
          <a:prstGeom prst="rect">
            <a:avLst/>
          </a:prstGeom>
          <a:noFill/>
          <a:ln>
            <a:noFill/>
          </a:ln>
        </p:spPr>
      </p:pic>
      <p:sp>
        <p:nvSpPr>
          <p:cNvPr id="4" name="TextBox 3">
            <a:extLst>
              <a:ext uri="{FF2B5EF4-FFF2-40B4-BE49-F238E27FC236}">
                <a16:creationId xmlns:a16="http://schemas.microsoft.com/office/drawing/2014/main" id="{A4ECEC74-C955-98B3-83F8-0D9C8C9798D9}"/>
              </a:ext>
            </a:extLst>
          </p:cNvPr>
          <p:cNvSpPr txBox="1"/>
          <p:nvPr/>
        </p:nvSpPr>
        <p:spPr>
          <a:xfrm>
            <a:off x="5403257" y="2168927"/>
            <a:ext cx="6266319" cy="4708981"/>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Câu 1. Để xác định hóa trị của nguyên tố trong hợp chất cộng hóa trị, người ta dựa vào đâu?</a:t>
            </a:r>
            <a:endParaRPr lang="vi-VN"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a:t>
            </a:r>
            <a:br>
              <a:rPr lang="vi-VN" sz="2000" b="1" dirty="0">
                <a:latin typeface="Times New Roman" panose="02020603050405020304" pitchFamily="18" charset="0"/>
                <a:cs typeface="Times New Roman" panose="02020603050405020304" pitchFamily="18" charset="0"/>
              </a:rPr>
            </a:br>
            <a:r>
              <a:rPr lang="vi-VN" sz="2000" b="1" dirty="0">
                <a:latin typeface="Times New Roman" panose="02020603050405020304" pitchFamily="18" charset="0"/>
                <a:cs typeface="Times New Roman" panose="02020603050405020304" pitchFamily="18" charset="0"/>
              </a:rPr>
              <a:t>Câu 2. Dựa vào hình 7.1, hãy xác định hóa trị của các nguyên tố trong các phân tử:</a:t>
            </a:r>
            <a:endParaRPr lang="vi-VN"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Cl có hóa trị là: ..................................................</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S có hóa trị là: ...................................................</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P có hóa trị là: ...................................................</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C có hóa trị là: ...................................................</a:t>
            </a:r>
          </a:p>
          <a:p>
            <a:r>
              <a:rPr lang="vi-VN" sz="2000"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Câu 3. Trong một hợp chất cộng hóa trị, nguyên tố X có hóa trị IV.</a:t>
            </a:r>
          </a:p>
          <a:p>
            <a:r>
              <a:rPr lang="vi-VN" sz="2000" dirty="0">
                <a:latin typeface="Times New Roman" panose="02020603050405020304" pitchFamily="18" charset="0"/>
                <a:cs typeface="Times New Roman" panose="02020603050405020304" pitchFamily="18" charset="0"/>
              </a:rPr>
              <a:t>👉 Vậy theo em:</a:t>
            </a:r>
          </a:p>
          <a:p>
            <a:r>
              <a:rPr lang="vi-VN" sz="2000" dirty="0">
                <a:latin typeface="Times New Roman" panose="02020603050405020304" pitchFamily="18" charset="0"/>
                <a:cs typeface="Times New Roman" panose="02020603050405020304" pitchFamily="18" charset="0"/>
              </a:rPr>
              <a:t>🔹 1 nguyên tử X liên kết được với: .........nguyên tử O</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1 nguyên tử X liên kết được với: .........nguyên tử H</a:t>
            </a:r>
          </a:p>
        </p:txBody>
      </p:sp>
      <p:pic>
        <p:nvPicPr>
          <p:cNvPr id="6" name="dong ho 3">
            <a:hlinkClick r:id="" action="ppaction://media"/>
            <a:extLst>
              <a:ext uri="{FF2B5EF4-FFF2-40B4-BE49-F238E27FC236}">
                <a16:creationId xmlns:a16="http://schemas.microsoft.com/office/drawing/2014/main" id="{E98DB799-C107-A136-8CF2-6A5FB91149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78094" y="14505"/>
            <a:ext cx="1928485" cy="989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59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3286974C-80A5-18F1-D926-A09ECD03E0AA}"/>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5E1403C4-3B1F-ABEE-75FE-8E4E6AF5C18D}"/>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E2F5C58C-9643-8CAB-58BA-493647E93003}"/>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CA19FBE9-9F70-9D46-1E47-7F3B0A071B3D}"/>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A1E22045-3515-0736-AB63-824DEC8CE98C}"/>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186C5DB6-71A6-2419-ECF8-D1DBD6C27B84}"/>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5E43DBA2-67CC-9127-78B7-32BCD5686707}"/>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FFA4C46C-6B33-CFAC-4A15-504DAD44FF09}"/>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2009585C-C944-9C7A-A6E0-B10A6C03233A}"/>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711FC4F0-442B-D365-0E35-158D75EABF4E}"/>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7E2D4F5C-FF28-A3E3-F04C-49913594ADE1}"/>
              </a:ext>
            </a:extLst>
          </p:cNvPr>
          <p:cNvSpPr txBox="1">
            <a:spLocks/>
          </p:cNvSpPr>
          <p:nvPr/>
        </p:nvSpPr>
        <p:spPr>
          <a:xfrm>
            <a:off x="2220074" y="277716"/>
            <a:ext cx="8131631" cy="947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600" b="1" dirty="0">
                <a:latin typeface="Times New Roman" panose="02020603050405020304" pitchFamily="18" charset="0"/>
                <a:cs typeface="Times New Roman" panose="02020603050405020304" pitchFamily="18" charset="0"/>
              </a:rPr>
              <a:t>🌟ĐÁP ÁN PHIẾU HỌC TẬP SỐ 2 🌟</a:t>
            </a:r>
            <a:br>
              <a:rPr lang="en-US" sz="3600" b="1" dirty="0">
                <a:latin typeface="Times New Roman" panose="02020603050405020304" pitchFamily="18" charset="0"/>
                <a:cs typeface="Times New Roman" panose="02020603050405020304" pitchFamily="18" charset="0"/>
              </a:rPr>
            </a:br>
            <a:endParaRPr lang="vi-VN"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4FB2C95-5C5C-FAE9-E289-2994A1DAE931}"/>
              </a:ext>
            </a:extLst>
          </p:cNvPr>
          <p:cNvSpPr txBox="1"/>
          <p:nvPr/>
        </p:nvSpPr>
        <p:spPr>
          <a:xfrm>
            <a:off x="706169" y="889364"/>
            <a:ext cx="10779648"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Nhóm: .............</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Đọc mục “xác định hóa trị của nguyên tố” SGK trang 46, quan sát Hình 7.1 và trả lời các câu hỏi sau:</a:t>
            </a:r>
            <a:endParaRPr lang="vi-VN" sz="2800" dirty="0">
              <a:latin typeface="Times New Roman" panose="02020603050405020304" pitchFamily="18" charset="0"/>
              <a:cs typeface="Times New Roman" panose="02020603050405020304" pitchFamily="18" charset="0"/>
            </a:endParaRPr>
          </a:p>
        </p:txBody>
      </p:sp>
      <p:pic>
        <p:nvPicPr>
          <p:cNvPr id="3" name="Picture 2" descr="Hãy cho biết mỗi nguyên tử của nguyên tố Cl, S, P, C trong các phân tử ở Hình 7.1">
            <a:extLst>
              <a:ext uri="{FF2B5EF4-FFF2-40B4-BE49-F238E27FC236}">
                <a16:creationId xmlns:a16="http://schemas.microsoft.com/office/drawing/2014/main" id="{D3042777-1C91-B3DD-D6C0-46FCB37255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420" y="2369894"/>
            <a:ext cx="4002304" cy="3475321"/>
          </a:xfrm>
          <a:prstGeom prst="rect">
            <a:avLst/>
          </a:prstGeom>
          <a:noFill/>
          <a:ln>
            <a:noFill/>
          </a:ln>
        </p:spPr>
      </p:pic>
      <p:sp>
        <p:nvSpPr>
          <p:cNvPr id="4" name="TextBox 3">
            <a:extLst>
              <a:ext uri="{FF2B5EF4-FFF2-40B4-BE49-F238E27FC236}">
                <a16:creationId xmlns:a16="http://schemas.microsoft.com/office/drawing/2014/main" id="{388540A9-DB06-590B-6AD3-2700C49659DD}"/>
              </a:ext>
            </a:extLst>
          </p:cNvPr>
          <p:cNvSpPr txBox="1"/>
          <p:nvPr/>
        </p:nvSpPr>
        <p:spPr>
          <a:xfrm>
            <a:off x="4815068" y="2274359"/>
            <a:ext cx="6884171" cy="4093428"/>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Câu 1. Để xác định hóa trị của nguyên tố trong hợp chất cộng hóa trị, người ta dựa vào:</a:t>
            </a:r>
            <a:r>
              <a:rPr lang="vi-VN" sz="2000" b="1" dirty="0">
                <a:solidFill>
                  <a:srgbClr val="FF0000"/>
                </a:solidFill>
                <a:latin typeface="Times New Roman" panose="02020603050405020304" pitchFamily="18" charset="0"/>
                <a:cs typeface="Times New Roman" panose="02020603050405020304" pitchFamily="18" charset="0"/>
              </a:rPr>
              <a:t> hóa trị của nguyên tố đã biết làm đơn vị, chẳng hạn hóa trị của H là I, của O là II.</a:t>
            </a:r>
            <a:br>
              <a:rPr lang="vi-VN" sz="2000" b="1" dirty="0">
                <a:solidFill>
                  <a:srgbClr val="FF0000"/>
                </a:solidFill>
                <a:latin typeface="Times New Roman" panose="02020603050405020304" pitchFamily="18" charset="0"/>
                <a:cs typeface="Times New Roman" panose="02020603050405020304" pitchFamily="18" charset="0"/>
              </a:rPr>
            </a:br>
            <a:r>
              <a:rPr lang="vi-VN" sz="2000" b="1" dirty="0">
                <a:latin typeface="Times New Roman" panose="02020603050405020304" pitchFamily="18" charset="0"/>
                <a:cs typeface="Times New Roman" panose="02020603050405020304" pitchFamily="18" charset="0"/>
              </a:rPr>
              <a:t>Câu 2. </a:t>
            </a:r>
          </a:p>
          <a:p>
            <a:r>
              <a:rPr lang="vi-VN" sz="2000" dirty="0">
                <a:latin typeface="Times New Roman" panose="02020603050405020304" pitchFamily="18" charset="0"/>
                <a:cs typeface="Times New Roman" panose="02020603050405020304" pitchFamily="18" charset="0"/>
              </a:rPr>
              <a:t>🌿 Cl có hóa trị là: I</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S có hóa trị là: II</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P có hóa trị là: III</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C có hóa trị là: IV</a:t>
            </a:r>
          </a:p>
          <a:p>
            <a:r>
              <a:rPr lang="vi-VN" sz="2000"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Câu 3. Trong một hợp chất cộng hóa trị, nguyên tố X có hóa trị IV.</a:t>
            </a:r>
          </a:p>
          <a:p>
            <a:r>
              <a:rPr lang="vi-VN" sz="2000" dirty="0">
                <a:latin typeface="Times New Roman" panose="02020603050405020304" pitchFamily="18" charset="0"/>
                <a:cs typeface="Times New Roman" panose="02020603050405020304" pitchFamily="18" charset="0"/>
              </a:rPr>
              <a:t>👉 Vậy theo em:</a:t>
            </a:r>
          </a:p>
          <a:p>
            <a:r>
              <a:rPr lang="vi-VN" sz="2000" dirty="0">
                <a:latin typeface="Times New Roman" panose="02020603050405020304" pitchFamily="18" charset="0"/>
                <a:cs typeface="Times New Roman" panose="02020603050405020304" pitchFamily="18" charset="0"/>
              </a:rPr>
              <a:t>🔹 1 nguyên tử X liên kết được với</a:t>
            </a:r>
            <a:r>
              <a:rPr lang="vi-VN" sz="2000" b="1" dirty="0">
                <a:latin typeface="Times New Roman" panose="02020603050405020304" pitchFamily="18" charset="0"/>
                <a:cs typeface="Times New Roman" panose="02020603050405020304" pitchFamily="18" charset="0"/>
              </a:rPr>
              <a:t>:</a:t>
            </a:r>
            <a:r>
              <a:rPr lang="vi-VN" sz="2000" b="1" dirty="0">
                <a:solidFill>
                  <a:srgbClr val="FF0000"/>
                </a:solidFill>
                <a:latin typeface="Times New Roman" panose="02020603050405020304" pitchFamily="18" charset="0"/>
                <a:cs typeface="Times New Roman" panose="02020603050405020304" pitchFamily="18" charset="0"/>
              </a:rPr>
              <a:t> 2</a:t>
            </a:r>
            <a:r>
              <a:rPr lang="vi-VN" sz="2000" dirty="0">
                <a:latin typeface="Times New Roman" panose="02020603050405020304" pitchFamily="18" charset="0"/>
                <a:cs typeface="Times New Roman" panose="02020603050405020304" pitchFamily="18" charset="0"/>
              </a:rPr>
              <a:t> nguyên tử O</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1 nguyên tử X liên kết được với: </a:t>
            </a:r>
            <a:r>
              <a:rPr lang="vi-VN" sz="2000" b="1" dirty="0">
                <a:solidFill>
                  <a:srgbClr val="FF0000"/>
                </a:solidFill>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nguyên tử H</a:t>
            </a:r>
          </a:p>
        </p:txBody>
      </p:sp>
    </p:spTree>
    <p:extLst>
      <p:ext uri="{BB962C8B-B14F-4D97-AF65-F5344CB8AC3E}">
        <p14:creationId xmlns:p14="http://schemas.microsoft.com/office/powerpoint/2010/main" val="415050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nền powerpoint mầm non đáng yêu dễ thương sinh động nhất - GES - Tiếng  Anh Công Nghệ Mỹ">
            <a:extLst>
              <a:ext uri="{FF2B5EF4-FFF2-40B4-BE49-F238E27FC236}">
                <a16:creationId xmlns:a16="http://schemas.microsoft.com/office/drawing/2014/main" id="{E0E56960-B4BE-5091-19BD-9FF31FCDC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860"/>
            <a:ext cx="12192001" cy="6840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EAB2F9-6B59-8185-DD02-2B4F96B05DF6}"/>
              </a:ext>
            </a:extLst>
          </p:cNvPr>
          <p:cNvSpPr txBox="1"/>
          <p:nvPr/>
        </p:nvSpPr>
        <p:spPr>
          <a:xfrm>
            <a:off x="2901821" y="578499"/>
            <a:ext cx="8378890" cy="923330"/>
          </a:xfrm>
          <a:prstGeom prst="rect">
            <a:avLst/>
          </a:prstGeom>
          <a:noFill/>
        </p:spPr>
        <p:txBody>
          <a:bodyPr wrap="square" rtlCol="0">
            <a:spAutoFit/>
          </a:bodyPr>
          <a:lstStyle/>
          <a:p>
            <a:r>
              <a:rPr lang="vi-VN" sz="5400" b="1" dirty="0">
                <a:solidFill>
                  <a:srgbClr val="FF0000"/>
                </a:solidFill>
                <a:latin typeface="Times New Roman" panose="02020603050405020304" pitchFamily="18" charset="0"/>
                <a:cs typeface="Times New Roman" panose="02020603050405020304" pitchFamily="18" charset="0"/>
              </a:rPr>
              <a:t>KHỞI ĐỘNG CÙNG </a:t>
            </a:r>
            <a:r>
              <a:rPr lang="en-US" sz="5400" b="1" dirty="0">
                <a:solidFill>
                  <a:srgbClr val="FF0000"/>
                </a:solidFill>
                <a:latin typeface="Times New Roman" panose="02020603050405020304" pitchFamily="18" charset="0"/>
                <a:cs typeface="Times New Roman" panose="02020603050405020304" pitchFamily="18" charset="0"/>
              </a:rPr>
              <a:t>7A3</a:t>
            </a:r>
            <a:endParaRPr lang="vi-VN" sz="5400" b="1" dirty="0">
              <a:solidFill>
                <a:srgbClr val="FF0000"/>
              </a:solidFill>
              <a:latin typeface="Times New Roman" panose="02020603050405020304" pitchFamily="18" charset="0"/>
              <a:cs typeface="Times New Roman" panose="02020603050405020304" pitchFamily="18" charset="0"/>
            </a:endParaRPr>
          </a:p>
        </p:txBody>
      </p:sp>
      <p:pic>
        <p:nvPicPr>
          <p:cNvPr id="3" name="rpoint-vui-nhon-www-tiengdong-com-2">
            <a:hlinkClick r:id="" action="ppaction://media"/>
            <a:extLst>
              <a:ext uri="{FF2B5EF4-FFF2-40B4-BE49-F238E27FC236}">
                <a16:creationId xmlns:a16="http://schemas.microsoft.com/office/drawing/2014/main" id="{D95B4F84-ADD7-A3E2-2751-1F28D7B8C8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615122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E98AD288-FB10-4057-863B-C7982D755D34}"/>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04D8B00A-CD1E-1759-1D8A-4D67BC39FB96}"/>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C661E691-C127-B8C4-F2C2-B264D863BB50}"/>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46FB12A4-6AFB-24E1-A644-A1965C02E054}"/>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869D4EB9-2DDF-C875-D0BA-81214704BD74}"/>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057A146B-2C34-2F2B-0F36-296A6C2B51DB}"/>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32BE2045-8970-86F8-7697-E2FCE5AA87FC}"/>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0355D47A-FBE4-C64D-7740-EE44138BE6D4}"/>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CBE76368-2EC2-0443-7BB2-130D0D139E8C}"/>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AC91296E-D88E-F01A-8FB1-F07ACBFB1B5A}"/>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3FF6881F-9E3A-9317-F6FF-5F376D83B8DC}"/>
              </a:ext>
            </a:extLst>
          </p:cNvPr>
          <p:cNvSpPr txBox="1">
            <a:spLocks/>
          </p:cNvSpPr>
          <p:nvPr/>
        </p:nvSpPr>
        <p:spPr>
          <a:xfrm>
            <a:off x="3704667" y="105012"/>
            <a:ext cx="4782666" cy="8086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4400" b="1" dirty="0">
                <a:solidFill>
                  <a:srgbClr val="002060"/>
                </a:solidFill>
                <a:latin typeface="Times New Roman" panose="02020603050405020304" pitchFamily="18" charset="0"/>
                <a:cs typeface="Times New Roman" panose="02020603050405020304" pitchFamily="18" charset="0"/>
              </a:rPr>
              <a:t>1. HÓA TRỊ</a:t>
            </a:r>
          </a:p>
        </p:txBody>
      </p:sp>
      <p:sp>
        <p:nvSpPr>
          <p:cNvPr id="4" name="Rectangle 3">
            <a:extLst>
              <a:ext uri="{FF2B5EF4-FFF2-40B4-BE49-F238E27FC236}">
                <a16:creationId xmlns:a16="http://schemas.microsoft.com/office/drawing/2014/main" id="{9DF37846-1F4A-9E1A-0A76-7CB705D1CF52}"/>
              </a:ext>
            </a:extLst>
          </p:cNvPr>
          <p:cNvSpPr/>
          <p:nvPr/>
        </p:nvSpPr>
        <p:spPr>
          <a:xfrm>
            <a:off x="2075494" y="874124"/>
            <a:ext cx="6295733" cy="743473"/>
          </a:xfrm>
          <a:prstGeom prst="rect">
            <a:avLst/>
          </a:prstGeom>
        </p:spPr>
        <p:txBody>
          <a:bodyPr wrap="square">
            <a:spAutoFit/>
          </a:bodyPr>
          <a:lstStyle/>
          <a:p>
            <a:pPr algn="just">
              <a:lnSpc>
                <a:spcPct val="115000"/>
              </a:lnSpc>
              <a:spcBef>
                <a:spcPts val="600"/>
              </a:spcBef>
              <a:spcAft>
                <a:spcPts val="600"/>
              </a:spcAft>
            </a:pP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1.1.Tìm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2830193-F4D0-0E6E-5D23-78D03A2C0BA5}"/>
              </a:ext>
            </a:extLst>
          </p:cNvPr>
          <p:cNvSpPr/>
          <p:nvPr/>
        </p:nvSpPr>
        <p:spPr>
          <a:xfrm>
            <a:off x="1793438" y="1533527"/>
            <a:ext cx="9011524" cy="743473"/>
          </a:xfrm>
          <a:prstGeom prst="rect">
            <a:avLst/>
          </a:prstGeom>
        </p:spPr>
        <p:txBody>
          <a:bodyPr wrap="square">
            <a:spAutoFit/>
          </a:bodyPr>
          <a:lstStyle/>
          <a:p>
            <a:pPr indent="254000" algn="just">
              <a:lnSpc>
                <a:spcPct val="115000"/>
              </a:lnSpc>
              <a:spcAft>
                <a:spcPts val="0"/>
              </a:spcAft>
            </a:pPr>
            <a:r>
              <a:rPr lang="en-US" sz="4000" b="1" dirty="0">
                <a:solidFill>
                  <a:srgbClr val="FF0000"/>
                </a:solidFill>
                <a:latin typeface="Times New Roman" panose="02020603050405020304" pitchFamily="18" charset="0"/>
                <a:ea typeface="Calibri" panose="020F0502020204030204" pitchFamily="34" charset="0"/>
              </a:rPr>
              <a:t>1.2.</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Xác</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định</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hoá</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trị</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của</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nguyên</a:t>
            </a:r>
            <a:r>
              <a:rPr lang="en-US" sz="4000" b="1" dirty="0">
                <a:solidFill>
                  <a:srgbClr val="FF0000"/>
                </a:solidFill>
                <a:effectLst/>
                <a:latin typeface="Times New Roman" panose="02020603050405020304" pitchFamily="18" charset="0"/>
                <a:ea typeface="Segoe UI" panose="020B0502040204020203" pitchFamily="34" charset="0"/>
              </a:rPr>
              <a:t> </a:t>
            </a:r>
            <a:r>
              <a:rPr lang="en-US" sz="4000" b="1" dirty="0" err="1">
                <a:solidFill>
                  <a:srgbClr val="FF0000"/>
                </a:solidFill>
                <a:effectLst/>
                <a:latin typeface="Times New Roman" panose="02020603050405020304" pitchFamily="18" charset="0"/>
                <a:ea typeface="Segoe UI" panose="020B0502040204020203" pitchFamily="34" charset="0"/>
              </a:rPr>
              <a:t>tố</a:t>
            </a:r>
            <a:r>
              <a:rPr lang="en-US" sz="4000" b="1" dirty="0">
                <a:solidFill>
                  <a:srgbClr val="FF0000"/>
                </a:solidFill>
                <a:effectLst/>
                <a:latin typeface="Times New Roman" panose="02020603050405020304" pitchFamily="18" charset="0"/>
                <a:ea typeface="Segoe UI" panose="020B0502040204020203" pitchFamily="34" charset="0"/>
              </a:rPr>
              <a:t>.</a:t>
            </a:r>
          </a:p>
        </p:txBody>
      </p:sp>
      <p:sp>
        <p:nvSpPr>
          <p:cNvPr id="6" name="TextBox 5">
            <a:extLst>
              <a:ext uri="{FF2B5EF4-FFF2-40B4-BE49-F238E27FC236}">
                <a16:creationId xmlns:a16="http://schemas.microsoft.com/office/drawing/2014/main" id="{7882A0F4-2252-7BFB-5B34-B996FF5E87CA}"/>
              </a:ext>
            </a:extLst>
          </p:cNvPr>
          <p:cNvSpPr txBox="1"/>
          <p:nvPr/>
        </p:nvSpPr>
        <p:spPr>
          <a:xfrm>
            <a:off x="2085257" y="2499392"/>
            <a:ext cx="8928686" cy="1938992"/>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	Để xác định hóa trị của nguyên tố trong hợp chất cộng hóa trị, người ta dựa vào hóa trị của nguyên tố đã biết làm đơn vị. Quy ước hóa trị của H là I, của O là II.</a:t>
            </a:r>
            <a:endParaRPr lang="en-US" sz="3000" b="1" dirty="0">
              <a:solidFill>
                <a:srgbClr val="FF0000"/>
              </a:solidFill>
              <a:latin typeface="Times New Roman" panose="02020603050405020304" pitchFamily="18" charset="0"/>
              <a:ea typeface="Segoe UI" panose="020B0502040204020203" pitchFamily="34" charset="0"/>
            </a:endParaRPr>
          </a:p>
        </p:txBody>
      </p:sp>
      <p:pic>
        <p:nvPicPr>
          <p:cNvPr id="7" name="Đồng hồ đếm ngược 2 phút có tiếng">
            <a:hlinkClick r:id="" action="ppaction://media"/>
            <a:extLst>
              <a:ext uri="{FF2B5EF4-FFF2-40B4-BE49-F238E27FC236}">
                <a16:creationId xmlns:a16="http://schemas.microsoft.com/office/drawing/2014/main" id="{E4F390E9-9DFC-8D17-5C4C-E4CF3AFA99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16506" y="56378"/>
            <a:ext cx="2022764" cy="1237393"/>
          </a:xfrm>
          <a:prstGeom prst="rect">
            <a:avLst/>
          </a:prstGeom>
        </p:spPr>
      </p:pic>
      <p:pic>
        <p:nvPicPr>
          <p:cNvPr id="5" name="Picture 2" descr="Thói Quen Cầm Bút Nói Lên Điều Gì Về Tính Cách Của Bạn?">
            <a:extLst>
              <a:ext uri="{FF2B5EF4-FFF2-40B4-BE49-F238E27FC236}">
                <a16:creationId xmlns:a16="http://schemas.microsoft.com/office/drawing/2014/main" id="{05C52AA4-3E95-10B2-D287-6A05397BC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438" y="2282991"/>
            <a:ext cx="766762" cy="76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5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D8630305-F01E-83EB-0F06-DD3E8E909E81}"/>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4CAAFE7F-1439-05BF-D81B-54B3DF8F9662}"/>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306436C1-70B9-85C7-3FA2-1C690F95F433}"/>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0BE6220D-4283-7A1C-FE3E-0750F3BFAC2E}"/>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35C4ADB6-1A49-77E5-5510-89929783CF80}"/>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FE47DBBE-FDAC-F9DE-F035-1E4D439E3163}"/>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3A3BFB47-866B-F55B-321F-3C120C302861}"/>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CA216516-C22C-1D46-5B96-FA3C58EA21DD}"/>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A6E52FA5-D730-D7D8-8FAE-8B337A1DB4FB}"/>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3D744CD1-8859-6482-ABE4-814FA95DECA8}"/>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B925C801-205D-C05D-1675-49D6167AAC94}"/>
              </a:ext>
            </a:extLst>
          </p:cNvPr>
          <p:cNvSpPr txBox="1">
            <a:spLocks/>
          </p:cNvSpPr>
          <p:nvPr/>
        </p:nvSpPr>
        <p:spPr>
          <a:xfrm>
            <a:off x="2010067" y="702345"/>
            <a:ext cx="6295732" cy="8829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4400" b="1" dirty="0">
                <a:solidFill>
                  <a:srgbClr val="002060"/>
                </a:solidFill>
                <a:latin typeface="Times New Roman" panose="02020603050405020304" pitchFamily="18" charset="0"/>
                <a:cs typeface="Times New Roman" panose="02020603050405020304" pitchFamily="18" charset="0"/>
              </a:rPr>
              <a:t>2. QUY TẮC HÓA TRỊ</a:t>
            </a:r>
          </a:p>
        </p:txBody>
      </p:sp>
      <p:sp>
        <p:nvSpPr>
          <p:cNvPr id="4" name="Rectangle 3">
            <a:extLst>
              <a:ext uri="{FF2B5EF4-FFF2-40B4-BE49-F238E27FC236}">
                <a16:creationId xmlns:a16="http://schemas.microsoft.com/office/drawing/2014/main" id="{E42EDCBB-9761-F4CA-CCFA-2DD28B8ED2D2}"/>
              </a:ext>
            </a:extLst>
          </p:cNvPr>
          <p:cNvSpPr/>
          <p:nvPr/>
        </p:nvSpPr>
        <p:spPr>
          <a:xfrm>
            <a:off x="2010067" y="1485141"/>
            <a:ext cx="8219014" cy="808619"/>
          </a:xfrm>
          <a:prstGeom prst="rect">
            <a:avLst/>
          </a:prstGeom>
        </p:spPr>
        <p:txBody>
          <a:bodyPr wrap="square">
            <a:spAutoFit/>
          </a:bodyPr>
          <a:lstStyle/>
          <a:p>
            <a:pPr algn="just">
              <a:lnSpc>
                <a:spcPct val="115000"/>
              </a:lnSpc>
              <a:spcBef>
                <a:spcPts val="600"/>
              </a:spcBef>
              <a:spcAft>
                <a:spcPts val="600"/>
              </a:spcAf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.1.Tìm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4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0A059D8A-7DFA-A81C-75A6-ED2E2C8F9B50}"/>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09B988B9-886C-0570-2BD3-4D27E6AC75D1}"/>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6CA8BF15-3A45-79FB-C3E7-9153305D4711}"/>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E867CBCC-B84B-7031-3E16-E294CA786B77}"/>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3A407F46-6C98-CF51-91EF-499033A5AA65}"/>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B6FFF280-27F8-2CE8-1520-82EEA96D1E70}"/>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A7544F7B-6B42-86F2-9451-15D143BF11F1}"/>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79931E9F-61B0-F3EC-3465-7C00C1BE3558}"/>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6550FCB7-54E9-2D9E-5AA1-E3B3F6951219}"/>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1C81E433-1DEE-A459-1EDF-95CC7F11D3D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7D35CE2F-380E-3190-3CA6-C2A23DA05B65}"/>
              </a:ext>
            </a:extLst>
          </p:cNvPr>
          <p:cNvSpPr txBox="1">
            <a:spLocks/>
          </p:cNvSpPr>
          <p:nvPr/>
        </p:nvSpPr>
        <p:spPr>
          <a:xfrm>
            <a:off x="905397" y="4366707"/>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nl-NL" sz="2800" dirty="0">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 </a:t>
            </a:r>
            <a:r>
              <a:rPr lang="nl-NL" sz="2800" b="1" dirty="0">
                <a:solidFill>
                  <a:schemeClr val="tx1"/>
                </a:solidFill>
                <a:latin typeface="Times New Roman" panose="02020603050405020304" pitchFamily="18" charset="0"/>
                <a:cs typeface="Times New Roman" panose="02020603050405020304" pitchFamily="18" charset="0"/>
              </a:rPr>
              <a:t>Em hãy so sánh về </a:t>
            </a:r>
            <a:r>
              <a:rPr lang="vi-VN" sz="2800" b="1" dirty="0">
                <a:solidFill>
                  <a:schemeClr val="tx1"/>
                </a:solidFill>
                <a:latin typeface="Times New Roman" panose="02020603050405020304" pitchFamily="18" charset="0"/>
                <a:cs typeface="Times New Roman" panose="02020603050405020304" pitchFamily="18" charset="0"/>
              </a:rPr>
              <a:t>“</a:t>
            </a:r>
            <a:r>
              <a:rPr lang="nl-NL" sz="2800" b="1" dirty="0">
                <a:solidFill>
                  <a:schemeClr val="tx1"/>
                </a:solidFill>
                <a:latin typeface="Times New Roman" panose="02020603050405020304" pitchFamily="18" charset="0"/>
                <a:cs typeface="Times New Roman" panose="02020603050405020304" pitchFamily="18" charset="0"/>
              </a:rPr>
              <a:t>tích hóa trị và số nguyên </a:t>
            </a:r>
            <a:r>
              <a:rPr lang="vi-VN" sz="2800" b="1" dirty="0">
                <a:solidFill>
                  <a:schemeClr val="tx1"/>
                </a:solidFill>
                <a:latin typeface="Times New Roman" panose="02020603050405020304" pitchFamily="18" charset="0"/>
                <a:cs typeface="Times New Roman" panose="02020603050405020304" pitchFamily="18" charset="0"/>
              </a:rPr>
              <a:t>tử”</a:t>
            </a:r>
            <a:r>
              <a:rPr lang="nl-NL" sz="2800" b="1" dirty="0">
                <a:solidFill>
                  <a:schemeClr val="tx1"/>
                </a:solidFill>
                <a:latin typeface="Times New Roman" panose="02020603050405020304" pitchFamily="18" charset="0"/>
                <a:cs typeface="Times New Roman" panose="02020603050405020304" pitchFamily="18" charset="0"/>
              </a:rPr>
              <a:t> của 2 nguyên tố trong phân tử mỗi hợp chất ở bảng 7.1</a:t>
            </a:r>
            <a:endParaRPr lang="vi-VN"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0B7360F-671E-A5E9-9796-2F76048F9560}"/>
              </a:ext>
            </a:extLst>
          </p:cNvPr>
          <p:cNvPicPr>
            <a:picLocks noChangeAspect="1"/>
          </p:cNvPicPr>
          <p:nvPr/>
        </p:nvPicPr>
        <p:blipFill>
          <a:blip r:embed="rId3"/>
          <a:stretch>
            <a:fillRect/>
          </a:stretch>
        </p:blipFill>
        <p:spPr>
          <a:xfrm>
            <a:off x="758506" y="592105"/>
            <a:ext cx="11081388" cy="3773030"/>
          </a:xfrm>
          <a:prstGeom prst="rect">
            <a:avLst/>
          </a:prstGeom>
        </p:spPr>
      </p:pic>
      <p:sp>
        <p:nvSpPr>
          <p:cNvPr id="3" name="TextBox 2">
            <a:extLst>
              <a:ext uri="{FF2B5EF4-FFF2-40B4-BE49-F238E27FC236}">
                <a16:creationId xmlns:a16="http://schemas.microsoft.com/office/drawing/2014/main" id="{D92CD45A-96EE-D8B3-B008-EA9799143118}"/>
              </a:ext>
            </a:extLst>
          </p:cNvPr>
          <p:cNvSpPr txBox="1"/>
          <p:nvPr/>
        </p:nvSpPr>
        <p:spPr>
          <a:xfrm>
            <a:off x="1479275" y="191994"/>
            <a:ext cx="10118558" cy="400110"/>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Bảng 7.1. Mối liên hệ giữa số nguyên tử và hóa trị của các nguyên tố trong một số hợp chất</a:t>
            </a:r>
          </a:p>
        </p:txBody>
      </p:sp>
      <p:sp>
        <p:nvSpPr>
          <p:cNvPr id="5" name="Google Shape;299;p36">
            <a:extLst>
              <a:ext uri="{FF2B5EF4-FFF2-40B4-BE49-F238E27FC236}">
                <a16:creationId xmlns:a16="http://schemas.microsoft.com/office/drawing/2014/main" id="{9FAD7CC9-27BF-29C3-7B31-B318085D6692}"/>
              </a:ext>
            </a:extLst>
          </p:cNvPr>
          <p:cNvSpPr txBox="1">
            <a:spLocks/>
          </p:cNvSpPr>
          <p:nvPr/>
        </p:nvSpPr>
        <p:spPr>
          <a:xfrm>
            <a:off x="978843" y="5549084"/>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vi-VN" sz="2800" b="1" dirty="0">
                <a:solidFill>
                  <a:srgbClr val="FF0000"/>
                </a:solidFill>
                <a:latin typeface="Times New Roman" panose="02020603050405020304" pitchFamily="18" charset="0"/>
                <a:cs typeface="Times New Roman" panose="02020603050405020304" pitchFamily="18" charset="0"/>
              </a:rPr>
              <a:t>“T</a:t>
            </a:r>
            <a:r>
              <a:rPr lang="nl-NL" sz="2800" b="1" dirty="0">
                <a:solidFill>
                  <a:srgbClr val="FF0000"/>
                </a:solidFill>
                <a:latin typeface="Times New Roman" panose="02020603050405020304" pitchFamily="18" charset="0"/>
                <a:cs typeface="Times New Roman" panose="02020603050405020304" pitchFamily="18" charset="0"/>
              </a:rPr>
              <a:t>ích hóa trị và số nguyên </a:t>
            </a:r>
            <a:r>
              <a:rPr lang="vi-VN" sz="2800" b="1" dirty="0">
                <a:solidFill>
                  <a:srgbClr val="FF0000"/>
                </a:solidFill>
                <a:latin typeface="Times New Roman" panose="02020603050405020304" pitchFamily="18" charset="0"/>
                <a:cs typeface="Times New Roman" panose="02020603050405020304" pitchFamily="18" charset="0"/>
              </a:rPr>
              <a:t>tử”</a:t>
            </a:r>
            <a:r>
              <a:rPr lang="nl-NL" sz="2800" b="1" dirty="0">
                <a:solidFill>
                  <a:srgbClr val="FF0000"/>
                </a:solidFill>
                <a:latin typeface="Times New Roman" panose="02020603050405020304" pitchFamily="18" charset="0"/>
                <a:cs typeface="Times New Roman" panose="02020603050405020304" pitchFamily="18" charset="0"/>
              </a:rPr>
              <a:t> của 2 nguyên tố trong phân tử mỗi hợp chất </a:t>
            </a:r>
            <a:r>
              <a:rPr lang="vi-VN" sz="2800" b="1" dirty="0">
                <a:solidFill>
                  <a:srgbClr val="FF0000"/>
                </a:solidFill>
                <a:latin typeface="Times New Roman" panose="02020603050405020304" pitchFamily="18" charset="0"/>
                <a:cs typeface="Times New Roman" panose="02020603050405020304" pitchFamily="18" charset="0"/>
              </a:rPr>
              <a:t>luôn bằng nhau</a:t>
            </a:r>
          </a:p>
        </p:txBody>
      </p:sp>
    </p:spTree>
    <p:extLst>
      <p:ext uri="{BB962C8B-B14F-4D97-AF65-F5344CB8AC3E}">
        <p14:creationId xmlns:p14="http://schemas.microsoft.com/office/powerpoint/2010/main" val="32214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3E48BB48-8B88-E82A-D37E-8AD2868B6974}"/>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7B0B1375-2E26-358A-6894-CF9DE0F3E09D}"/>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43D59879-F598-1B1A-A955-F2D9BE25633F}"/>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8EEA44FF-D343-7B8E-4F67-7873ED10F602}"/>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EBC96FE4-2404-0737-1D6E-E1E228580B9B}"/>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E6569137-669A-88BF-73F9-EE5E6A3F4ADA}"/>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47621194-7469-6FD0-830E-26D94510AC9A}"/>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FE166A7B-1177-490C-C4D4-85DAF06EC3D7}"/>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3760D12C-001E-2B98-3DE2-812F586713F9}"/>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3DB908EF-628E-95CA-5B21-8BE2937D3AC7}"/>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A291A81F-FAD3-EA71-248D-D068249BA340}"/>
              </a:ext>
            </a:extLst>
          </p:cNvPr>
          <p:cNvSpPr txBox="1">
            <a:spLocks/>
          </p:cNvSpPr>
          <p:nvPr/>
        </p:nvSpPr>
        <p:spPr>
          <a:xfrm>
            <a:off x="905397" y="4563627"/>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nl-NL" sz="2800" dirty="0">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Đọc nội dung mục 2 trong SGK trang 46, cho biết “Trong phân tử hợp chất, số nguyên tử của mỗi nguyên tố” phụ thuộc vào cái gì?</a:t>
            </a:r>
          </a:p>
          <a:p>
            <a:pPr algn="just"/>
            <a:r>
              <a:rPr lang="vi-VN" sz="2800" b="1" dirty="0">
                <a:solidFill>
                  <a:schemeClr val="tx1"/>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0C8D801F-C79D-BF79-B1DA-D596E557C809}"/>
              </a:ext>
            </a:extLst>
          </p:cNvPr>
          <p:cNvPicPr>
            <a:picLocks noChangeAspect="1"/>
          </p:cNvPicPr>
          <p:nvPr/>
        </p:nvPicPr>
        <p:blipFill>
          <a:blip r:embed="rId3"/>
          <a:stretch>
            <a:fillRect/>
          </a:stretch>
        </p:blipFill>
        <p:spPr>
          <a:xfrm>
            <a:off x="758506" y="592105"/>
            <a:ext cx="11081388" cy="4055172"/>
          </a:xfrm>
          <a:prstGeom prst="rect">
            <a:avLst/>
          </a:prstGeom>
        </p:spPr>
      </p:pic>
      <p:sp>
        <p:nvSpPr>
          <p:cNvPr id="3" name="TextBox 2">
            <a:extLst>
              <a:ext uri="{FF2B5EF4-FFF2-40B4-BE49-F238E27FC236}">
                <a16:creationId xmlns:a16="http://schemas.microsoft.com/office/drawing/2014/main" id="{4B992D5C-A3EE-A1B6-7E20-11A46CD0F683}"/>
              </a:ext>
            </a:extLst>
          </p:cNvPr>
          <p:cNvSpPr txBox="1"/>
          <p:nvPr/>
        </p:nvSpPr>
        <p:spPr>
          <a:xfrm>
            <a:off x="1479275" y="191994"/>
            <a:ext cx="10118558" cy="400110"/>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Bảng 7.1. Mối liên hệ giữa số nguyên tử và hóa trị của các nguyên tố trong một số hợp chất</a:t>
            </a:r>
          </a:p>
        </p:txBody>
      </p:sp>
      <p:sp>
        <p:nvSpPr>
          <p:cNvPr id="5" name="Google Shape;299;p36">
            <a:extLst>
              <a:ext uri="{FF2B5EF4-FFF2-40B4-BE49-F238E27FC236}">
                <a16:creationId xmlns:a16="http://schemas.microsoft.com/office/drawing/2014/main" id="{78EE72CE-1E09-2A7F-0283-F509D5D58F99}"/>
              </a:ext>
            </a:extLst>
          </p:cNvPr>
          <p:cNvSpPr txBox="1">
            <a:spLocks/>
          </p:cNvSpPr>
          <p:nvPr/>
        </p:nvSpPr>
        <p:spPr>
          <a:xfrm>
            <a:off x="978843" y="5549084"/>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vi-VN" sz="2800" b="1" dirty="0">
                <a:solidFill>
                  <a:srgbClr val="FF0000"/>
                </a:solidFill>
                <a:latin typeface="Times New Roman" panose="02020603050405020304" pitchFamily="18" charset="0"/>
                <a:cs typeface="Times New Roman" panose="02020603050405020304" pitchFamily="18" charset="0"/>
              </a:rPr>
              <a:t>Trong phân tử hợp chất, số nguyên tử của mỗi nguyên tố phụ thuộc vào hóa trị của chúng.</a:t>
            </a:r>
          </a:p>
        </p:txBody>
      </p:sp>
    </p:spTree>
    <p:extLst>
      <p:ext uri="{BB962C8B-B14F-4D97-AF65-F5344CB8AC3E}">
        <p14:creationId xmlns:p14="http://schemas.microsoft.com/office/powerpoint/2010/main" val="10728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9B0AB481-5DCF-207D-FF94-51ECB7E76E19}"/>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FF3FA2A3-76FD-BBCD-05B9-05BBD41147D3}"/>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A8292C26-C36D-B254-0D94-5A565CCCED3D}"/>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66FAD000-1ADB-C72B-A493-779D90C3679A}"/>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278A896C-8704-E49F-A378-BBFB2463CE4E}"/>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2C54495B-B165-AE3A-7404-12EB8189727F}"/>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B67E36D7-AAB2-D707-980A-F26B22735C81}"/>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0ECA9195-F546-FA81-F073-DCF3C3B2E50A}"/>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9B19A4A5-FD2D-4A3D-C975-C53830EE291C}"/>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DC72CE63-BEE4-7916-C9ED-F4FAE686A8EA}"/>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98D4C2AE-4329-7932-5357-D4FFF2F341B7}"/>
              </a:ext>
            </a:extLst>
          </p:cNvPr>
          <p:cNvSpPr txBox="1">
            <a:spLocks/>
          </p:cNvSpPr>
          <p:nvPr/>
        </p:nvSpPr>
        <p:spPr>
          <a:xfrm>
            <a:off x="905397" y="4563627"/>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nl-NL" sz="2800" dirty="0">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 Hóa trị và số nguyên tử của các nguyên tố trong 1 số hợp chất tuân theo 1 quy tắc nhất định, gọi là quy tắc gì?</a:t>
            </a:r>
          </a:p>
          <a:p>
            <a:pPr algn="just"/>
            <a:r>
              <a:rPr lang="vi-VN" sz="2800" b="1" dirty="0">
                <a:solidFill>
                  <a:schemeClr val="tx1"/>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B624A675-EF72-E22E-7221-23D01577835B}"/>
              </a:ext>
            </a:extLst>
          </p:cNvPr>
          <p:cNvPicPr>
            <a:picLocks noChangeAspect="1"/>
          </p:cNvPicPr>
          <p:nvPr/>
        </p:nvPicPr>
        <p:blipFill>
          <a:blip r:embed="rId3"/>
          <a:stretch>
            <a:fillRect/>
          </a:stretch>
        </p:blipFill>
        <p:spPr>
          <a:xfrm>
            <a:off x="758506" y="592105"/>
            <a:ext cx="11081388" cy="4055172"/>
          </a:xfrm>
          <a:prstGeom prst="rect">
            <a:avLst/>
          </a:prstGeom>
        </p:spPr>
      </p:pic>
      <p:sp>
        <p:nvSpPr>
          <p:cNvPr id="3" name="TextBox 2">
            <a:extLst>
              <a:ext uri="{FF2B5EF4-FFF2-40B4-BE49-F238E27FC236}">
                <a16:creationId xmlns:a16="http://schemas.microsoft.com/office/drawing/2014/main" id="{8AF7309C-AEA5-B05C-6C1C-953A3C89C9F1}"/>
              </a:ext>
            </a:extLst>
          </p:cNvPr>
          <p:cNvSpPr txBox="1"/>
          <p:nvPr/>
        </p:nvSpPr>
        <p:spPr>
          <a:xfrm>
            <a:off x="1479275" y="191994"/>
            <a:ext cx="10118558" cy="400110"/>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Bảng 7.1. Mối liên hệ giữa số nguyên tử và hóa trị của các nguyên tố trong một số hợp chất</a:t>
            </a:r>
          </a:p>
        </p:txBody>
      </p:sp>
      <p:sp>
        <p:nvSpPr>
          <p:cNvPr id="5" name="Google Shape;299;p36">
            <a:extLst>
              <a:ext uri="{FF2B5EF4-FFF2-40B4-BE49-F238E27FC236}">
                <a16:creationId xmlns:a16="http://schemas.microsoft.com/office/drawing/2014/main" id="{C969D344-6BFD-CE9A-DA6E-9FA6C2B37D46}"/>
              </a:ext>
            </a:extLst>
          </p:cNvPr>
          <p:cNvSpPr txBox="1">
            <a:spLocks/>
          </p:cNvSpPr>
          <p:nvPr/>
        </p:nvSpPr>
        <p:spPr>
          <a:xfrm>
            <a:off x="978843" y="5549084"/>
            <a:ext cx="10787605" cy="11823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vi-VN" sz="2800" b="1" dirty="0">
                <a:solidFill>
                  <a:srgbClr val="FF0000"/>
                </a:solidFill>
                <a:latin typeface="Times New Roman" panose="02020603050405020304" pitchFamily="18" charset="0"/>
                <a:cs typeface="Times New Roman" panose="02020603050405020304" pitchFamily="18" charset="0"/>
              </a:rPr>
              <a:t>	Quy tắc hóa trị.</a:t>
            </a:r>
          </a:p>
        </p:txBody>
      </p:sp>
    </p:spTree>
    <p:extLst>
      <p:ext uri="{BB962C8B-B14F-4D97-AF65-F5344CB8AC3E}">
        <p14:creationId xmlns:p14="http://schemas.microsoft.com/office/powerpoint/2010/main" val="20124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C0D1AF85-DA60-CE5E-1010-836B23E366DD}"/>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59F96923-53CB-C42D-CECD-C4635DA96F09}"/>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3CA1C2CE-C2AF-BD17-1200-CE4E0CB9787D}"/>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0B3794C1-BCC2-1D9A-4979-908C3DDBFBEC}"/>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A86E784D-CAB7-327D-47B6-0591F967519A}"/>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7035C56D-CD68-0178-3B57-8FCA21F0E196}"/>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E29E9398-8AC5-A456-AA46-C44C07B55546}"/>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9F7F6349-4B6D-FCF4-9CEF-6E40D33FB7F6}"/>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45D0ED7B-0646-2F9F-5885-D4D88CE32AD3}"/>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BD575BC4-2E61-8187-20A6-DC969B22303A}"/>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8B86304C-60CC-6124-DF3D-960ECAE93624}"/>
              </a:ext>
            </a:extLst>
          </p:cNvPr>
          <p:cNvSpPr txBox="1">
            <a:spLocks/>
          </p:cNvSpPr>
          <p:nvPr/>
        </p:nvSpPr>
        <p:spPr>
          <a:xfrm>
            <a:off x="2010067" y="702345"/>
            <a:ext cx="6295732" cy="8829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r>
              <a:rPr lang="en-US" sz="4400" b="1" dirty="0">
                <a:solidFill>
                  <a:srgbClr val="002060"/>
                </a:solidFill>
                <a:latin typeface="Times New Roman" panose="02020603050405020304" pitchFamily="18" charset="0"/>
                <a:cs typeface="Times New Roman" panose="02020603050405020304" pitchFamily="18" charset="0"/>
              </a:rPr>
              <a:t>2. QUY TẮC HÓA TRỊ</a:t>
            </a:r>
          </a:p>
        </p:txBody>
      </p:sp>
      <p:sp>
        <p:nvSpPr>
          <p:cNvPr id="4" name="Rectangle 3">
            <a:extLst>
              <a:ext uri="{FF2B5EF4-FFF2-40B4-BE49-F238E27FC236}">
                <a16:creationId xmlns:a16="http://schemas.microsoft.com/office/drawing/2014/main" id="{AB2FE6A6-5106-D1F0-29B2-2A293E7DF457}"/>
              </a:ext>
            </a:extLst>
          </p:cNvPr>
          <p:cNvSpPr/>
          <p:nvPr/>
        </p:nvSpPr>
        <p:spPr>
          <a:xfrm>
            <a:off x="2010067" y="1485141"/>
            <a:ext cx="8219014" cy="808619"/>
          </a:xfrm>
          <a:prstGeom prst="rect">
            <a:avLst/>
          </a:prstGeom>
        </p:spPr>
        <p:txBody>
          <a:bodyPr wrap="square">
            <a:spAutoFit/>
          </a:bodyPr>
          <a:lstStyle/>
          <a:p>
            <a:pPr algn="just">
              <a:lnSpc>
                <a:spcPct val="115000"/>
              </a:lnSpc>
              <a:spcBef>
                <a:spcPts val="600"/>
              </a:spcBef>
              <a:spcAft>
                <a:spcPts val="600"/>
              </a:spcAf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.1.Tìm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F310619-C8FE-46DB-63B3-CFADB850EF61}"/>
              </a:ext>
            </a:extLst>
          </p:cNvPr>
          <p:cNvSpPr txBox="1"/>
          <p:nvPr/>
        </p:nvSpPr>
        <p:spPr>
          <a:xfrm>
            <a:off x="2010067" y="2720051"/>
            <a:ext cx="9228951" cy="2308324"/>
          </a:xfrm>
          <a:prstGeom prst="rect">
            <a:avLst/>
          </a:prstGeom>
          <a:noFill/>
        </p:spPr>
        <p:txBody>
          <a:bodyPr wrap="square" rtlCol="0">
            <a:spAutoFit/>
          </a:bodyPr>
          <a:lstStyle/>
          <a:p>
            <a:pPr algn="just"/>
            <a:r>
              <a:rPr lang="vi-VN" sz="3600" b="1" dirty="0">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Quy tắc hóa trị: </a:t>
            </a:r>
            <a:r>
              <a:rPr lang="vi-VN" sz="3600" b="1" dirty="0">
                <a:latin typeface="Times New Roman" panose="02020603050405020304" pitchFamily="18" charset="0"/>
                <a:cs typeface="Times New Roman" panose="02020603050405020304" pitchFamily="18" charset="0"/>
              </a:rPr>
              <a:t>Trong phân tử hợp chất 2 nguyên tố, tích hóa trị và số nguyên tử của nguyên tố này bằng tích hóa trị và số nguyên tử của nguyên tố kia.</a:t>
            </a:r>
          </a:p>
        </p:txBody>
      </p:sp>
      <p:pic>
        <p:nvPicPr>
          <p:cNvPr id="3" name="Đồng hồ đếm ngược 2 phút có tiếng">
            <a:hlinkClick r:id="" action="ppaction://media"/>
            <a:extLst>
              <a:ext uri="{FF2B5EF4-FFF2-40B4-BE49-F238E27FC236}">
                <a16:creationId xmlns:a16="http://schemas.microsoft.com/office/drawing/2014/main" id="{84D97DA6-3093-2665-1BCB-2ECEE18309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64216" y="147715"/>
            <a:ext cx="2022764" cy="1237393"/>
          </a:xfrm>
          <a:prstGeom prst="rect">
            <a:avLst/>
          </a:prstGeom>
        </p:spPr>
      </p:pic>
      <p:pic>
        <p:nvPicPr>
          <p:cNvPr id="6" name="Picture 2" descr="Thói Quen Cầm Bút Nói Lên Điều Gì Về Tính Cách Của Bạn?">
            <a:extLst>
              <a:ext uri="{FF2B5EF4-FFF2-40B4-BE49-F238E27FC236}">
                <a16:creationId xmlns:a16="http://schemas.microsoft.com/office/drawing/2014/main" id="{4C519E4C-DE85-7CC8-70BE-0F79C99CC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6026" y="2536815"/>
            <a:ext cx="766762" cy="76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145F1D-EB25-F0AF-A9C2-D714E5619CD9}"/>
              </a:ext>
            </a:extLst>
          </p:cNvPr>
          <p:cNvSpPr>
            <a:spLocks noGrp="1"/>
          </p:cNvSpPr>
          <p:nvPr>
            <p:ph type="sldNum" sz="quarter" idx="12"/>
          </p:nvPr>
        </p:nvSpPr>
        <p:spPr/>
        <p:txBody>
          <a:bodyPr/>
          <a:lstStyle/>
          <a:p>
            <a:fld id="{B6F15528-21DE-4FAA-801E-634DDDAF4B2B}" type="slidenum">
              <a:rPr lang="en-US" smtClean="0"/>
              <a:pPr/>
              <a:t>26</a:t>
            </a:fld>
            <a:endParaRPr lang="en-US"/>
          </a:p>
        </p:txBody>
      </p:sp>
      <p:pic>
        <p:nvPicPr>
          <p:cNvPr id="3" name="Picture 2" descr="Dựa vào hóa trị các nguyên tố ở bảng Phụ lục 1 trang 187">
            <a:extLst>
              <a:ext uri="{FF2B5EF4-FFF2-40B4-BE49-F238E27FC236}">
                <a16:creationId xmlns:a16="http://schemas.microsoft.com/office/drawing/2014/main" id="{711387C8-05E5-F887-B553-3693D0B8E8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0381" y="108154"/>
            <a:ext cx="8231237" cy="4630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9AAA77-97E2-F169-3F5A-D56E9735AF75}"/>
              </a:ext>
            </a:extLst>
          </p:cNvPr>
          <p:cNvSpPr txBox="1"/>
          <p:nvPr/>
        </p:nvSpPr>
        <p:spPr>
          <a:xfrm>
            <a:off x="1632154" y="4957563"/>
            <a:ext cx="10412361" cy="1714508"/>
          </a:xfrm>
          <a:prstGeom prst="rect">
            <a:avLst/>
          </a:prstGeom>
          <a:solidFill>
            <a:schemeClr val="accent1">
              <a:lumMod val="20000"/>
              <a:lumOff val="80000"/>
            </a:schemeClr>
          </a:solidFill>
        </p:spPr>
        <p:txBody>
          <a:bodyPr wrap="square">
            <a:spAutoFit/>
          </a:bodyPr>
          <a:lstStyle/>
          <a:p>
            <a:pPr indent="254000" algn="just">
              <a:lnSpc>
                <a:spcPct val="130000"/>
              </a:lnSpc>
              <a:spcAft>
                <a:spcPts val="600"/>
              </a:spcAf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Dựa</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hoá</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trị</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các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tố</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ở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bảng</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Phụ</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lục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1 SGK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trang</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187,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em</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hãy</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cho</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biết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Ca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thể</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kết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hợp</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với</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bao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nhiêu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Cl,</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bao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nhiêu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O</a:t>
            </a:r>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endParaRPr lang="en-US" b="1" dirty="0">
              <a:effectLst/>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5CE6D9B-7172-71C7-0DB4-9F63DCA532CF}"/>
              </a:ext>
            </a:extLst>
          </p:cNvPr>
          <p:cNvPicPr>
            <a:picLocks noChangeAspect="1"/>
          </p:cNvPicPr>
          <p:nvPr/>
        </p:nvPicPr>
        <p:blipFill>
          <a:blip r:embed="rId5"/>
          <a:stretch>
            <a:fillRect/>
          </a:stretch>
        </p:blipFill>
        <p:spPr>
          <a:xfrm>
            <a:off x="302641" y="4817806"/>
            <a:ext cx="1142699" cy="1946738"/>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A3895247-B8F6-6C0C-73B4-320AE4520B34}"/>
              </a:ext>
            </a:extLst>
          </p:cNvPr>
          <p:cNvSpPr/>
          <p:nvPr/>
        </p:nvSpPr>
        <p:spPr>
          <a:xfrm>
            <a:off x="7806813" y="3293806"/>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8" name="Oval 7">
            <a:extLst>
              <a:ext uri="{FF2B5EF4-FFF2-40B4-BE49-F238E27FC236}">
                <a16:creationId xmlns:a16="http://schemas.microsoft.com/office/drawing/2014/main" id="{20DE5A26-81BC-FFFC-D643-88EE3F5BD29D}"/>
              </a:ext>
            </a:extLst>
          </p:cNvPr>
          <p:cNvSpPr/>
          <p:nvPr/>
        </p:nvSpPr>
        <p:spPr>
          <a:xfrm>
            <a:off x="7806813" y="2558845"/>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9" name="Oval 8">
            <a:extLst>
              <a:ext uri="{FF2B5EF4-FFF2-40B4-BE49-F238E27FC236}">
                <a16:creationId xmlns:a16="http://schemas.microsoft.com/office/drawing/2014/main" id="{8B0C8B8D-680A-1911-5E3D-7A336424009B}"/>
              </a:ext>
            </a:extLst>
          </p:cNvPr>
          <p:cNvSpPr/>
          <p:nvPr/>
        </p:nvSpPr>
        <p:spPr>
          <a:xfrm>
            <a:off x="3765756" y="3293805"/>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216215718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C8B92-27E9-8899-8D08-79CDE43480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0401A-AD91-DB4C-AE69-725C03A8D7AE}"/>
              </a:ext>
            </a:extLst>
          </p:cNvPr>
          <p:cNvSpPr>
            <a:spLocks noGrp="1"/>
          </p:cNvSpPr>
          <p:nvPr>
            <p:ph type="sldNum" sz="quarter" idx="12"/>
          </p:nvPr>
        </p:nvSpPr>
        <p:spPr/>
        <p:txBody>
          <a:bodyPr/>
          <a:lstStyle/>
          <a:p>
            <a:fld id="{B6F15528-21DE-4FAA-801E-634DDDAF4B2B}" type="slidenum">
              <a:rPr lang="en-US" smtClean="0"/>
              <a:pPr/>
              <a:t>27</a:t>
            </a:fld>
            <a:endParaRPr lang="en-US"/>
          </a:p>
        </p:txBody>
      </p:sp>
      <p:pic>
        <p:nvPicPr>
          <p:cNvPr id="3" name="Picture 2" descr="Dựa vào hóa trị các nguyên tố ở bảng Phụ lục 1 trang 187">
            <a:extLst>
              <a:ext uri="{FF2B5EF4-FFF2-40B4-BE49-F238E27FC236}">
                <a16:creationId xmlns:a16="http://schemas.microsoft.com/office/drawing/2014/main" id="{91D2D3F9-E672-5757-5E21-C38B173BE0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0381" y="108154"/>
            <a:ext cx="8231237" cy="4630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08FCEE-060A-8656-0BC1-BEA038CA8411}"/>
              </a:ext>
            </a:extLst>
          </p:cNvPr>
          <p:cNvSpPr txBox="1"/>
          <p:nvPr/>
        </p:nvSpPr>
        <p:spPr>
          <a:xfrm>
            <a:off x="1247144" y="4966101"/>
            <a:ext cx="10412361" cy="1714508"/>
          </a:xfrm>
          <a:prstGeom prst="rect">
            <a:avLst/>
          </a:prstGeom>
          <a:solidFill>
            <a:schemeClr val="accent1">
              <a:lumMod val="20000"/>
              <a:lumOff val="80000"/>
            </a:schemeClr>
          </a:solidFill>
          <a:ln>
            <a:solidFill>
              <a:srgbClr val="FF0000"/>
            </a:solidFill>
          </a:ln>
        </p:spPr>
        <p:txBody>
          <a:bodyPr wrap="square">
            <a:spAutoFit/>
          </a:bodyPr>
          <a:lstStyle/>
          <a:p>
            <a:pPr indent="254000" algn="just">
              <a:lnSpc>
                <a:spcPct val="130000"/>
              </a:lnSpc>
              <a:spcAft>
                <a:spcPts val="600"/>
              </a:spcAf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Dựa</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hoá</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trị</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các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tố</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ở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bảng</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Phụ</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lục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1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trang</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187,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dựa</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quy</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tắc</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hóa</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trị</a:t>
            </a:r>
            <a:r>
              <a:rPr lang="en-US" sz="2800" b="1" dirty="0">
                <a:latin typeface="Times New Roman" panose="02020603050405020304" pitchFamily="18" charset="0"/>
                <a:ea typeface="Segoe UI" panose="020B0502040204020203" pitchFamily="34" charset="0"/>
                <a:cs typeface="Times New Roman" panose="02020603050405020304" pitchFamily="18" charset="0"/>
              </a:rPr>
              <a:t> ta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có</a:t>
            </a:r>
            <a:r>
              <a:rPr lang="en-US" sz="2800" b="1" dirty="0">
                <a:latin typeface="Times New Roman" panose="02020603050405020304" pitchFamily="18" charset="0"/>
                <a:ea typeface="Segoe UI" panose="020B0502040204020203" pitchFamily="34" charset="0"/>
                <a:cs typeface="Times New Roman" panose="02020603050405020304" pitchFamily="18" charset="0"/>
              </a:rPr>
              <a: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Ca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thể</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kết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hợp</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với</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Cl</a:t>
            </a:r>
            <a:r>
              <a:rPr lang="en-US" sz="2800" b="1" dirty="0">
                <a:latin typeface="Times New Roman" panose="02020603050405020304" pitchFamily="18" charset="0"/>
                <a:ea typeface="Segoe UI" panose="020B0502040204020203" pitchFamily="34" charset="0"/>
                <a:cs typeface="Times New Roman" panose="02020603050405020304" pitchFamily="18" charset="0"/>
              </a:rPr>
              <a:t>, ……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O</a:t>
            </a:r>
            <a:endParaRPr lang="en-US"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2F2EF89F-CB7E-63E8-7372-D34A4B73AFDE}"/>
              </a:ext>
            </a:extLst>
          </p:cNvPr>
          <p:cNvSpPr/>
          <p:nvPr/>
        </p:nvSpPr>
        <p:spPr>
          <a:xfrm>
            <a:off x="7806813" y="3293806"/>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8" name="Oval 7">
            <a:extLst>
              <a:ext uri="{FF2B5EF4-FFF2-40B4-BE49-F238E27FC236}">
                <a16:creationId xmlns:a16="http://schemas.microsoft.com/office/drawing/2014/main" id="{2F73CFF8-394C-8270-DCFB-596F61E7B1E8}"/>
              </a:ext>
            </a:extLst>
          </p:cNvPr>
          <p:cNvSpPr/>
          <p:nvPr/>
        </p:nvSpPr>
        <p:spPr>
          <a:xfrm>
            <a:off x="7806813" y="2558845"/>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9" name="Oval 8">
            <a:extLst>
              <a:ext uri="{FF2B5EF4-FFF2-40B4-BE49-F238E27FC236}">
                <a16:creationId xmlns:a16="http://schemas.microsoft.com/office/drawing/2014/main" id="{0E417C0D-CA7B-3E1B-E64D-59CE91783C9E}"/>
              </a:ext>
            </a:extLst>
          </p:cNvPr>
          <p:cNvSpPr/>
          <p:nvPr/>
        </p:nvSpPr>
        <p:spPr>
          <a:xfrm>
            <a:off x="3765756" y="3293805"/>
            <a:ext cx="580103" cy="2654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0" name="TextBox 9">
            <a:extLst>
              <a:ext uri="{FF2B5EF4-FFF2-40B4-BE49-F238E27FC236}">
                <a16:creationId xmlns:a16="http://schemas.microsoft.com/office/drawing/2014/main" id="{F553E1C9-CFF0-A7D5-852E-FF542C89ABC6}"/>
              </a:ext>
            </a:extLst>
          </p:cNvPr>
          <p:cNvSpPr txBox="1"/>
          <p:nvPr/>
        </p:nvSpPr>
        <p:spPr>
          <a:xfrm>
            <a:off x="1980381" y="6157389"/>
            <a:ext cx="40400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2</a:t>
            </a:r>
            <a:endParaRPr lang="vi-VN"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AFB85D3-5BFA-02C0-8390-AE13202B31B2}"/>
              </a:ext>
            </a:extLst>
          </p:cNvPr>
          <p:cNvSpPr txBox="1"/>
          <p:nvPr/>
        </p:nvSpPr>
        <p:spPr>
          <a:xfrm>
            <a:off x="4787118" y="6094741"/>
            <a:ext cx="53815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1</a:t>
            </a:r>
            <a:r>
              <a:rPr lang="en-US" sz="2800" b="1" dirty="0">
                <a:latin typeface="Times New Roman" panose="02020603050405020304" pitchFamily="18" charset="0"/>
                <a:ea typeface="Segoe UI" panose="020B0502040204020203" pitchFamily="34"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21110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AE330E6A-CD0E-5D0B-0E3A-D0F508B805BA}"/>
            </a:ext>
          </a:extLst>
        </p:cNvPr>
        <p:cNvGrpSpPr/>
        <p:nvPr/>
      </p:nvGrpSpPr>
      <p:grpSpPr>
        <a:xfrm>
          <a:off x="0" y="0"/>
          <a:ext cx="0" cy="0"/>
          <a:chOff x="0" y="0"/>
          <a:chExt cx="0" cy="0"/>
        </a:xfrm>
      </p:grpSpPr>
      <p:sp>
        <p:nvSpPr>
          <p:cNvPr id="429" name="Google Shape;429;p38">
            <a:extLst>
              <a:ext uri="{FF2B5EF4-FFF2-40B4-BE49-F238E27FC236}">
                <a16:creationId xmlns:a16="http://schemas.microsoft.com/office/drawing/2014/main" id="{0F3BB0B1-8DB4-C359-5BD9-05DE912FDAF3}"/>
              </a:ext>
            </a:extLst>
          </p:cNvPr>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30" name="Google Shape;430;p38">
            <a:extLst>
              <a:ext uri="{FF2B5EF4-FFF2-40B4-BE49-F238E27FC236}">
                <a16:creationId xmlns:a16="http://schemas.microsoft.com/office/drawing/2014/main" id="{DA0B25F4-E6AE-661B-E22B-A998FF48981A}"/>
              </a:ext>
            </a:extLst>
          </p:cNvPr>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431" name="Google Shape;431;p38">
            <a:extLst>
              <a:ext uri="{FF2B5EF4-FFF2-40B4-BE49-F238E27FC236}">
                <a16:creationId xmlns:a16="http://schemas.microsoft.com/office/drawing/2014/main" id="{140D0105-93F4-E3A6-2E47-3A5B8517FECE}"/>
              </a:ext>
            </a:extLst>
          </p:cNvPr>
          <p:cNvGrpSpPr/>
          <p:nvPr/>
        </p:nvGrpSpPr>
        <p:grpSpPr>
          <a:xfrm rot="-1466728">
            <a:off x="-1163114" y="401698"/>
            <a:ext cx="2851787" cy="996569"/>
            <a:chOff x="8739175" y="-86375"/>
            <a:chExt cx="1704100" cy="531825"/>
          </a:xfrm>
        </p:grpSpPr>
        <p:sp>
          <p:nvSpPr>
            <p:cNvPr id="432" name="Google Shape;432;p38">
              <a:extLst>
                <a:ext uri="{FF2B5EF4-FFF2-40B4-BE49-F238E27FC236}">
                  <a16:creationId xmlns:a16="http://schemas.microsoft.com/office/drawing/2014/main" id="{4CDA0D43-49E6-8BF6-932C-23D437EB1609}"/>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endParaRPr sz="2400"/>
            </a:p>
          </p:txBody>
        </p:sp>
        <p:sp>
          <p:nvSpPr>
            <p:cNvPr id="433" name="Google Shape;433;p38">
              <a:extLst>
                <a:ext uri="{FF2B5EF4-FFF2-40B4-BE49-F238E27FC236}">
                  <a16:creationId xmlns:a16="http://schemas.microsoft.com/office/drawing/2014/main" id="{72C0A2DD-29A7-4748-EC09-6CFF622A2CB2}"/>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endParaRPr sz="2400"/>
            </a:p>
          </p:txBody>
        </p:sp>
        <p:sp>
          <p:nvSpPr>
            <p:cNvPr id="434" name="Google Shape;434;p38">
              <a:extLst>
                <a:ext uri="{FF2B5EF4-FFF2-40B4-BE49-F238E27FC236}">
                  <a16:creationId xmlns:a16="http://schemas.microsoft.com/office/drawing/2014/main" id="{12F2E0C1-0082-6B34-BBA6-C309D7E8BE4C}"/>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endParaRPr sz="2400"/>
            </a:p>
          </p:txBody>
        </p:sp>
        <p:sp>
          <p:nvSpPr>
            <p:cNvPr id="435" name="Google Shape;435;p38">
              <a:extLst>
                <a:ext uri="{FF2B5EF4-FFF2-40B4-BE49-F238E27FC236}">
                  <a16:creationId xmlns:a16="http://schemas.microsoft.com/office/drawing/2014/main" id="{9DA9B5EE-DAA0-3AC4-2BFE-29583E504B4F}"/>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endParaRPr sz="2400"/>
            </a:p>
          </p:txBody>
        </p:sp>
      </p:grpSp>
      <p:sp>
        <p:nvSpPr>
          <p:cNvPr id="436" name="Google Shape;436;p38">
            <a:extLst>
              <a:ext uri="{FF2B5EF4-FFF2-40B4-BE49-F238E27FC236}">
                <a16:creationId xmlns:a16="http://schemas.microsoft.com/office/drawing/2014/main" id="{AD97AD9C-A582-DFD7-B705-C34CF2810B92}"/>
              </a:ext>
            </a:extLst>
          </p:cNvPr>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AutoShape 2" descr="Hình ảnh minh họa chồng sách và mũ tiến sĩ - PNG">
            <a:extLst>
              <a:ext uri="{FF2B5EF4-FFF2-40B4-BE49-F238E27FC236}">
                <a16:creationId xmlns:a16="http://schemas.microsoft.com/office/drawing/2014/main" id="{E95F8BC2-2A28-F995-0A26-111EE71C172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9" name="Google Shape;299;p36">
            <a:extLst>
              <a:ext uri="{FF2B5EF4-FFF2-40B4-BE49-F238E27FC236}">
                <a16:creationId xmlns:a16="http://schemas.microsoft.com/office/drawing/2014/main" id="{7A1069CA-9A16-B411-3DE4-70195D49C8B6}"/>
              </a:ext>
            </a:extLst>
          </p:cNvPr>
          <p:cNvSpPr txBox="1">
            <a:spLocks/>
          </p:cNvSpPr>
          <p:nvPr/>
        </p:nvSpPr>
        <p:spPr>
          <a:xfrm>
            <a:off x="2010067" y="702345"/>
            <a:ext cx="1311867" cy="8829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just"/>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DA7CE4E-BBB1-3A46-5DB6-6C0CCDA26C04}"/>
              </a:ext>
            </a:extLst>
          </p:cNvPr>
          <p:cNvSpPr/>
          <p:nvPr/>
        </p:nvSpPr>
        <p:spPr>
          <a:xfrm>
            <a:off x="1722533" y="1703251"/>
            <a:ext cx="9759553" cy="3923318"/>
          </a:xfrm>
          <a:prstGeom prst="rect">
            <a:avLst/>
          </a:prstGeom>
        </p:spPr>
        <p:txBody>
          <a:bodyPr wrap="square">
            <a:spAutoFit/>
          </a:bodyPr>
          <a:lstStyle/>
          <a:p>
            <a:pPr algn="just">
              <a:lnSpc>
                <a:spcPct val="115000"/>
              </a:lnSpc>
              <a:spcBef>
                <a:spcPts val="600"/>
              </a:spcBef>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Quy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tắc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4400" dirty="0">
                <a:latin typeface="Times New Roman" panose="02020603050405020304" pitchFamily="18" charset="0"/>
                <a:ea typeface="Calibri" panose="020F0502020204030204" pitchFamily="34" charset="0"/>
                <a:cs typeface="Times New Roman" panose="02020603050405020304" pitchFamily="18" charset="0"/>
              </a:rPr>
              <a:t>. Tuy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tắc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hữu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a:t>
            </a:r>
            <a:r>
              <a:rPr lang="en-US" sz="4400" baseline="-25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H</a:t>
            </a:r>
            <a:r>
              <a:rPr lang="en-US" sz="4400" baseline="-25000" dirty="0">
                <a:latin typeface="Times New Roman" panose="02020603050405020304" pitchFamily="18" charset="0"/>
                <a:cs typeface="Times New Roman" panose="02020603050405020304" pitchFamily="18" charset="0"/>
              </a:rPr>
              <a:t>4</a:t>
            </a:r>
            <a:r>
              <a:rPr lang="en-US" sz="4400" dirty="0">
                <a:latin typeface="Times New Roman" panose="02020603050405020304" pitchFamily="18" charset="0"/>
                <a:cs typeface="Times New Roman" panose="02020603050405020304" pitchFamily="18" charset="0"/>
              </a:rPr>
              <a:t>, C</a:t>
            </a:r>
            <a:r>
              <a:rPr lang="en-US" sz="4400" baseline="-25000" dirty="0">
                <a:latin typeface="Times New Roman" panose="02020603050405020304" pitchFamily="18" charset="0"/>
                <a:cs typeface="Times New Roman" panose="02020603050405020304" pitchFamily="18" charset="0"/>
              </a:rPr>
              <a:t>6</a:t>
            </a:r>
            <a:r>
              <a:rPr lang="en-US" sz="4400" dirty="0">
                <a:latin typeface="Times New Roman" panose="02020603050405020304" pitchFamily="18" charset="0"/>
                <a:cs typeface="Times New Roman" panose="02020603050405020304" pitchFamily="18" charset="0"/>
              </a:rPr>
              <a:t>H</a:t>
            </a:r>
            <a:r>
              <a:rPr lang="en-US" sz="4400" baseline="-25000" dirty="0">
                <a:latin typeface="Times New Roman" panose="02020603050405020304" pitchFamily="18" charset="0"/>
                <a:cs typeface="Times New Roman" panose="02020603050405020304" pitchFamily="18" charset="0"/>
              </a:rPr>
              <a:t>6</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H</a:t>
            </a:r>
            <a:r>
              <a:rPr lang="en-US" sz="4400" baseline="-25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O</a:t>
            </a:r>
            <a:r>
              <a:rPr lang="en-US" sz="4400" baseline="-25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 Na</a:t>
            </a:r>
            <a:r>
              <a:rPr lang="en-US" sz="4400" baseline="-25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O</a:t>
            </a:r>
            <a:r>
              <a:rPr lang="en-US" sz="4400" baseline="-250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 KO</a:t>
            </a:r>
            <a:r>
              <a:rPr lang="en-US" sz="4400" baseline="-25000"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86A16C9-F345-0A0B-FB95-B41D9CD94E94}"/>
              </a:ext>
            </a:extLst>
          </p:cNvPr>
          <p:cNvSpPr txBox="1"/>
          <p:nvPr/>
        </p:nvSpPr>
        <p:spPr>
          <a:xfrm>
            <a:off x="1858702" y="802249"/>
            <a:ext cx="3488801" cy="769441"/>
          </a:xfrm>
          <a:prstGeom prst="rect">
            <a:avLst/>
          </a:prstGeom>
          <a:solidFill>
            <a:schemeClr val="bg1"/>
          </a:solid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 </a:t>
            </a:r>
            <a:r>
              <a:rPr lang="en-US" sz="4400" b="1" u="sng" dirty="0">
                <a:solidFill>
                  <a:srgbClr val="FF0000"/>
                </a:solidFill>
                <a:latin typeface="Times New Roman" panose="02020603050405020304" pitchFamily="18" charset="0"/>
                <a:cs typeface="Times New Roman" panose="02020603050405020304" pitchFamily="18" charset="0"/>
              </a:rPr>
              <a:t>LƯU Ý:</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38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29</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66282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 name="Câu hỏi">
            <a:extLst>
              <a:ext uri="{FF2B5EF4-FFF2-40B4-BE49-F238E27FC236}">
                <a16:creationId xmlns:a16="http://schemas.microsoft.com/office/drawing/2014/main" id="{2FBACDB7-8129-4CBF-70DB-16C754F80FFE}"/>
              </a:ext>
            </a:extLst>
          </p:cNvPr>
          <p:cNvSpPr/>
          <p:nvPr/>
        </p:nvSpPr>
        <p:spPr>
          <a:xfrm>
            <a:off x="868221" y="0"/>
            <a:ext cx="10244665" cy="1444913"/>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000" b="1" noProof="1">
                <a:solidFill>
                  <a:schemeClr val="tx1"/>
                </a:solidFill>
                <a:latin typeface="Times New Roman" panose="02020603050405020304" pitchFamily="18" charset="0"/>
                <a:cs typeface="Times New Roman" panose="02020603050405020304" pitchFamily="18" charset="0"/>
                <a:sym typeface="Arial"/>
              </a:rPr>
              <a:t>Câu </a:t>
            </a:r>
            <a:r>
              <a:rPr lang="en-US" sz="3000" b="1" noProof="1">
                <a:solidFill>
                  <a:schemeClr val="tx1"/>
                </a:solidFill>
                <a:latin typeface="Times New Roman" panose="02020603050405020304" pitchFamily="18" charset="0"/>
                <a:cs typeface="Times New Roman" panose="02020603050405020304" pitchFamily="18" charset="0"/>
                <a:sym typeface="Arial"/>
              </a:rPr>
              <a:t>1. </a:t>
            </a:r>
            <a:r>
              <a:rPr lang="vi-VN" sz="3000" b="1" noProof="1">
                <a:solidFill>
                  <a:schemeClr val="tx1"/>
                </a:solidFill>
                <a:latin typeface="Times New Roman" panose="02020603050405020304" pitchFamily="18" charset="0"/>
                <a:cs typeface="Times New Roman" panose="02020603050405020304" pitchFamily="18" charset="0"/>
                <a:sym typeface="Arial"/>
              </a:rPr>
              <a:t>Trừ Helium, v</a:t>
            </a:r>
            <a:r>
              <a:rPr lang="vi-VN" sz="3000" b="1" dirty="0">
                <a:solidFill>
                  <a:schemeClr val="tx1"/>
                </a:solidFill>
                <a:latin typeface="Times New Roman" panose="02020603050405020304" pitchFamily="18" charset="0"/>
                <a:cs typeface="Times New Roman" panose="02020603050405020304" pitchFamily="18" charset="0"/>
              </a:rPr>
              <a:t>ỏ nguyên tử của các nguyên tố khí hiếm thường chứa bao nhiêu electron ở lớp ngoài cùng?</a:t>
            </a:r>
            <a:endParaRPr lang="vi-VN" sz="3000" b="1" noProof="1">
              <a:solidFill>
                <a:schemeClr val="tx1"/>
              </a:solidFill>
              <a:latin typeface="Times New Roman" panose="02020603050405020304" pitchFamily="18" charset="0"/>
              <a:cs typeface="Times New Roman" panose="02020603050405020304" pitchFamily="18" charset="0"/>
              <a:sym typeface="Arial"/>
            </a:endParaRPr>
          </a:p>
        </p:txBody>
      </p:sp>
      <p:sp>
        <p:nvSpPr>
          <p:cNvPr id="12" name="Đáp án đúng">
            <a:extLst>
              <a:ext uri="{FF2B5EF4-FFF2-40B4-BE49-F238E27FC236}">
                <a16:creationId xmlns:a16="http://schemas.microsoft.com/office/drawing/2014/main" id="{867A127B-10CF-D462-8D95-48ED2B85F508}"/>
              </a:ext>
            </a:extLst>
          </p:cNvPr>
          <p:cNvSpPr/>
          <p:nvPr/>
        </p:nvSpPr>
        <p:spPr>
          <a:xfrm>
            <a:off x="6227511" y="4050027"/>
            <a:ext cx="5205667" cy="2008832"/>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D.</a:t>
            </a:r>
            <a:r>
              <a:rPr lang="vi-VN" sz="3000" b="1" noProof="1">
                <a:solidFill>
                  <a:srgbClr val="000000"/>
                </a:solidFill>
                <a:latin typeface="Times New Roman" panose="02020603050405020304" pitchFamily="18" charset="0"/>
                <a:cs typeface="Times New Roman" panose="02020603050405020304" pitchFamily="18" charset="0"/>
                <a:sym typeface="Arial"/>
              </a:rPr>
              <a:t> 8</a:t>
            </a:r>
            <a:r>
              <a:rPr lang="vi-VN" sz="3000" b="1" dirty="0">
                <a:solidFill>
                  <a:srgbClr val="000000"/>
                </a:solidFill>
                <a:latin typeface="Times New Roman" panose="02020603050405020304" pitchFamily="18" charset="0"/>
                <a:cs typeface="Times New Roman" panose="02020603050405020304" pitchFamily="18" charset="0"/>
              </a:rPr>
              <a:t>.	</a:t>
            </a:r>
            <a:endParaRPr lang="vi-VN" sz="3000" b="1" noProof="1">
              <a:solidFill>
                <a:srgbClr val="000000"/>
              </a:solidFill>
              <a:latin typeface="Times New Roman" panose="02020603050405020304" pitchFamily="18" charset="0"/>
              <a:cs typeface="Times New Roman" panose="02020603050405020304" pitchFamily="18" charset="0"/>
              <a:sym typeface="Arial"/>
            </a:endParaRPr>
          </a:p>
        </p:txBody>
      </p:sp>
      <p:sp>
        <p:nvSpPr>
          <p:cNvPr id="13" name="Đáp án sai 1">
            <a:extLst>
              <a:ext uri="{FF2B5EF4-FFF2-40B4-BE49-F238E27FC236}">
                <a16:creationId xmlns:a16="http://schemas.microsoft.com/office/drawing/2014/main" id="{A80CA9B6-D485-FEED-4DFF-A061562B6715}"/>
              </a:ext>
            </a:extLst>
          </p:cNvPr>
          <p:cNvSpPr/>
          <p:nvPr/>
        </p:nvSpPr>
        <p:spPr>
          <a:xfrm>
            <a:off x="420413" y="1744385"/>
            <a:ext cx="5205667" cy="2008832"/>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A. </a:t>
            </a:r>
            <a:r>
              <a:rPr lang="vi-VN" sz="3000" b="1" noProof="1">
                <a:solidFill>
                  <a:srgbClr val="000000"/>
                </a:solidFill>
                <a:latin typeface="Times New Roman" panose="02020603050405020304" pitchFamily="18" charset="0"/>
                <a:cs typeface="Times New Roman" panose="02020603050405020304" pitchFamily="18" charset="0"/>
                <a:sym typeface="Arial"/>
              </a:rPr>
              <a:t>5.</a:t>
            </a:r>
            <a:endParaRPr lang="en-US" sz="3000" b="1" dirty="0">
              <a:solidFill>
                <a:srgbClr val="000000"/>
              </a:solidFill>
              <a:latin typeface="Times New Roman" panose="02020603050405020304" pitchFamily="18" charset="0"/>
              <a:cs typeface="Times New Roman" panose="02020603050405020304" pitchFamily="18" charset="0"/>
            </a:endParaRPr>
          </a:p>
        </p:txBody>
      </p:sp>
      <p:sp>
        <p:nvSpPr>
          <p:cNvPr id="14" name="Đáp án sai 2">
            <a:extLst>
              <a:ext uri="{FF2B5EF4-FFF2-40B4-BE49-F238E27FC236}">
                <a16:creationId xmlns:a16="http://schemas.microsoft.com/office/drawing/2014/main" id="{56693F10-A6C8-804A-29D1-ED5DEFA753AD}"/>
              </a:ext>
            </a:extLst>
          </p:cNvPr>
          <p:cNvSpPr/>
          <p:nvPr/>
        </p:nvSpPr>
        <p:spPr>
          <a:xfrm>
            <a:off x="488449" y="4050027"/>
            <a:ext cx="5205667" cy="2008832"/>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B. </a:t>
            </a:r>
            <a:r>
              <a:rPr lang="vi-VN" sz="3000" b="1" noProof="1">
                <a:solidFill>
                  <a:srgbClr val="000000"/>
                </a:solidFill>
                <a:latin typeface="Times New Roman" panose="02020603050405020304" pitchFamily="18" charset="0"/>
                <a:cs typeface="Times New Roman" panose="02020603050405020304" pitchFamily="18" charset="0"/>
                <a:sym typeface="Arial"/>
              </a:rPr>
              <a:t>6.</a:t>
            </a:r>
          </a:p>
        </p:txBody>
      </p:sp>
      <p:sp>
        <p:nvSpPr>
          <p:cNvPr id="15" name="Đáp án sai 3">
            <a:extLst>
              <a:ext uri="{FF2B5EF4-FFF2-40B4-BE49-F238E27FC236}">
                <a16:creationId xmlns:a16="http://schemas.microsoft.com/office/drawing/2014/main" id="{7395379A-55BF-A1E6-4C7B-6DD7E4B4C442}"/>
              </a:ext>
            </a:extLst>
          </p:cNvPr>
          <p:cNvSpPr/>
          <p:nvPr/>
        </p:nvSpPr>
        <p:spPr>
          <a:xfrm>
            <a:off x="6159475" y="1744384"/>
            <a:ext cx="5205667" cy="2008833"/>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C. </a:t>
            </a:r>
            <a:r>
              <a:rPr lang="vi-VN" sz="3000" b="1" noProof="1">
                <a:solidFill>
                  <a:srgbClr val="000000"/>
                </a:solidFill>
                <a:latin typeface="Times New Roman" panose="02020603050405020304" pitchFamily="18" charset="0"/>
                <a:cs typeface="Times New Roman" panose="02020603050405020304" pitchFamily="18" charset="0"/>
                <a:sym typeface="Arial"/>
              </a:rPr>
              <a:t>7.</a:t>
            </a:r>
          </a:p>
        </p:txBody>
      </p:sp>
      <p:pic>
        <p:nvPicPr>
          <p:cNvPr id="16" name="Correct sound effect and wrong sound effect (mp3cut.net)">
            <a:hlinkClick r:id="" action="ppaction://media"/>
            <a:extLst>
              <a:ext uri="{FF2B5EF4-FFF2-40B4-BE49-F238E27FC236}">
                <a16:creationId xmlns:a16="http://schemas.microsoft.com/office/drawing/2014/main" id="{C503558C-0073-B8D3-8414-0F256E080F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637268"/>
            <a:ext cx="487364" cy="487364"/>
          </a:xfrm>
          <a:prstGeom prst="rect">
            <a:avLst/>
          </a:prstGeom>
        </p:spPr>
      </p:pic>
      <p:pic>
        <p:nvPicPr>
          <p:cNvPr id="17" name="Picture 5">
            <a:extLst>
              <a:ext uri="{FF2B5EF4-FFF2-40B4-BE49-F238E27FC236}">
                <a16:creationId xmlns:a16="http://schemas.microsoft.com/office/drawing/2014/main" id="{A7981D9E-B661-2CD8-800F-F835AEB5810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37619" y="4675753"/>
            <a:ext cx="885147" cy="742495"/>
          </a:xfrm>
          <a:prstGeom prst="rect">
            <a:avLst/>
          </a:prstGeom>
        </p:spPr>
      </p:pic>
      <p:pic>
        <p:nvPicPr>
          <p:cNvPr id="18" name="Picture 10">
            <a:extLst>
              <a:ext uri="{FF2B5EF4-FFF2-40B4-BE49-F238E27FC236}">
                <a16:creationId xmlns:a16="http://schemas.microsoft.com/office/drawing/2014/main" id="{AC82AEE9-FDB6-47DB-1CE3-1F6E130F92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81241" y="4675752"/>
            <a:ext cx="882112" cy="757381"/>
          </a:xfrm>
          <a:prstGeom prst="rect">
            <a:avLst/>
          </a:prstGeom>
        </p:spPr>
      </p:pic>
      <p:pic>
        <p:nvPicPr>
          <p:cNvPr id="19" name="Picture 10">
            <a:extLst>
              <a:ext uri="{FF2B5EF4-FFF2-40B4-BE49-F238E27FC236}">
                <a16:creationId xmlns:a16="http://schemas.microsoft.com/office/drawing/2014/main" id="{83BB82C6-8FA2-B6B9-0D40-FBBBCE9A18E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0589" y="2370108"/>
            <a:ext cx="882112" cy="757381"/>
          </a:xfrm>
          <a:prstGeom prst="rect">
            <a:avLst/>
          </a:prstGeom>
        </p:spPr>
      </p:pic>
      <p:pic>
        <p:nvPicPr>
          <p:cNvPr id="20" name="Picture 10">
            <a:extLst>
              <a:ext uri="{FF2B5EF4-FFF2-40B4-BE49-F238E27FC236}">
                <a16:creationId xmlns:a16="http://schemas.microsoft.com/office/drawing/2014/main" id="{6581563D-27F4-6C17-469C-7F19FABD79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71163" y="2370108"/>
            <a:ext cx="882112" cy="757381"/>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7CD08424-DD5B-04DB-8917-707F1C7BC07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637268"/>
            <a:ext cx="487364" cy="487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downLeft)">
                                      <p:cBhvr>
                                        <p:cTn id="10" dur="500"/>
                                        <p:tgtEl>
                                          <p:spTgt spid="1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trips(downLeft)">
                                      <p:cBhvr>
                                        <p:cTn id="13" dur="500"/>
                                        <p:tgtEl>
                                          <p:spTgt spid="1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2"/>
                                        </p:tgtEl>
                                        <p:attrNameLst>
                                          <p:attrName>fillcolor</p:attrName>
                                        </p:attrNameLst>
                                      </p:cBhvr>
                                      <p:to>
                                        <a:srgbClr val="92D050"/>
                                      </p:to>
                                    </p:animClr>
                                    <p:set>
                                      <p:cBhvr>
                                        <p:cTn id="22" dur="500" fill="hold"/>
                                        <p:tgtEl>
                                          <p:spTgt spid="12"/>
                                        </p:tgtEl>
                                        <p:attrNameLst>
                                          <p:attrName>fill.type</p:attrName>
                                        </p:attrNameLst>
                                      </p:cBhvr>
                                      <p:to>
                                        <p:strVal val="solid"/>
                                      </p:to>
                                    </p:set>
                                    <p:set>
                                      <p:cBhvr>
                                        <p:cTn id="23" dur="500" fill="hold"/>
                                        <p:tgtEl>
                                          <p:spTgt spid="12"/>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6"/>
                                        </p:tgtEl>
                                      </p:cBhvr>
                                    </p:cmd>
                                  </p:childTnLst>
                                </p:cTn>
                              </p:par>
                              <p:par>
                                <p:cTn id="26" presetID="1" presetClass="entr" presetSubtype="0" fill="hold" nodeType="withEffect">
                                  <p:stCondLst>
                                    <p:cond delay="0"/>
                                  </p:stCondLst>
                                  <p:childTnLst>
                                    <p:set>
                                      <p:cBhvr>
                                        <p:cTn id="27" dur="1" fill="hold">
                                          <p:stCondLst>
                                            <p:cond delay="9"/>
                                          </p:stCondLst>
                                        </p:cTn>
                                        <p:tgtEl>
                                          <p:spTgt spid="17"/>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3"/>
                                        </p:tgtEl>
                                        <p:attrNameLst>
                                          <p:attrName>fillcolor</p:attrName>
                                        </p:attrNameLst>
                                      </p:cBhvr>
                                      <p:to>
                                        <a:srgbClr val="D99694"/>
                                      </p:to>
                                    </p:animClr>
                                    <p:set>
                                      <p:cBhvr>
                                        <p:cTn id="36" dur="500" fill="hold"/>
                                        <p:tgtEl>
                                          <p:spTgt spid="13"/>
                                        </p:tgtEl>
                                        <p:attrNameLst>
                                          <p:attrName>fill.type</p:attrName>
                                        </p:attrNameLst>
                                      </p:cBhvr>
                                      <p:to>
                                        <p:strVal val="solid"/>
                                      </p:to>
                                    </p:set>
                                    <p:set>
                                      <p:cBhvr>
                                        <p:cTn id="37" dur="500" fill="hold"/>
                                        <p:tgtEl>
                                          <p:spTgt spid="13"/>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21"/>
                                        </p:tgtEl>
                                      </p:cBhvr>
                                    </p:cmd>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4"/>
                                        </p:tgtEl>
                                        <p:attrNameLst>
                                          <p:attrName>fillcolor</p:attrName>
                                        </p:attrNameLst>
                                      </p:cBhvr>
                                      <p:to>
                                        <a:srgbClr val="D99694"/>
                                      </p:to>
                                    </p:animClr>
                                    <p:set>
                                      <p:cBhvr>
                                        <p:cTn id="50" dur="500" fill="hold"/>
                                        <p:tgtEl>
                                          <p:spTgt spid="14"/>
                                        </p:tgtEl>
                                        <p:attrNameLst>
                                          <p:attrName>fill.type</p:attrName>
                                        </p:attrNameLst>
                                      </p:cBhvr>
                                      <p:to>
                                        <p:strVal val="solid"/>
                                      </p:to>
                                    </p:set>
                                    <p:set>
                                      <p:cBhvr>
                                        <p:cTn id="51" dur="500" fill="hold"/>
                                        <p:tgtEl>
                                          <p:spTgt spid="14"/>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21"/>
                                        </p:tgtEl>
                                      </p:cBhvr>
                                    </p:cmd>
                                  </p:childTnLst>
                                </p:cTn>
                              </p:par>
                              <p:par>
                                <p:cTn id="54" presetID="1" presetClass="entr" presetSubtype="0" fill="hold" nodeType="withEffect">
                                  <p:stCondLst>
                                    <p:cond delay="0"/>
                                  </p:stCondLst>
                                  <p:childTnLst>
                                    <p:set>
                                      <p:cBhvr>
                                        <p:cTn id="55" dur="1" fill="hold">
                                          <p:stCondLst>
                                            <p:cond delay="9"/>
                                          </p:stCondLst>
                                        </p:cTn>
                                        <p:tgtEl>
                                          <p:spTgt spid="18"/>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5"/>
                                        </p:tgtEl>
                                        <p:attrNameLst>
                                          <p:attrName>fillcolor</p:attrName>
                                        </p:attrNameLst>
                                      </p:cBhvr>
                                      <p:to>
                                        <a:srgbClr val="D99694"/>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21"/>
                                        </p:tgtEl>
                                      </p:cBhvr>
                                    </p:cmd>
                                  </p:childTnLst>
                                </p:cTn>
                              </p:par>
                              <p:par>
                                <p:cTn id="68" presetID="1" presetClass="entr" presetSubtype="0" fill="hold" nodeType="withEffect">
                                  <p:stCondLst>
                                    <p:cond delay="0"/>
                                  </p:stCondLst>
                                  <p:childTnLst>
                                    <p:set>
                                      <p:cBhvr>
                                        <p:cTn id="69" dur="1" fill="hold">
                                          <p:stCondLst>
                                            <p:cond delay="9"/>
                                          </p:stCondLst>
                                        </p:cTn>
                                        <p:tgtEl>
                                          <p:spTgt spid="19"/>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5"/>
                                        </p:tgtEl>
                                      </p:cBhvr>
                                    </p:animEffect>
                                    <p:animScale>
                                      <p:cBhvr>
                                        <p:cTn id="72" dur="250" autoRev="1" fill="hold"/>
                                        <p:tgtEl>
                                          <p:spTgt spid="15"/>
                                        </p:tgtEl>
                                      </p:cBhvr>
                                      <p:by x="105000" y="105000"/>
                                    </p:animScale>
                                  </p:childTnLst>
                                </p:cTn>
                              </p:par>
                            </p:childTnLst>
                          </p:cTn>
                        </p:par>
                      </p:childTnLst>
                    </p:cTn>
                  </p:par>
                </p:childTnLst>
              </p:cTn>
              <p:nextCondLst>
                <p:cond evt="onClick" delay="0">
                  <p:tgtEl>
                    <p:spTgt spid="15"/>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21"/>
                </p:tgtEl>
              </p:cMediaNode>
            </p:audio>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844798" y="620486"/>
            <a:ext cx="6988629"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6000" b="1" dirty="0">
                <a:solidFill>
                  <a:prstClr val="white"/>
                </a:solidFill>
                <a:latin typeface="Times New Roman" pitchFamily="18" charset="0"/>
                <a:cs typeface="Times New Roman" pitchFamily="18" charset="0"/>
              </a:rPr>
              <a:t>HỘP QUÀ BÍ ẨN</a:t>
            </a:r>
          </a:p>
        </p:txBody>
      </p:sp>
      <p:sp>
        <p:nvSpPr>
          <p:cNvPr id="4" name="Oval 3"/>
          <p:cNvSpPr/>
          <p:nvPr/>
        </p:nvSpPr>
        <p:spPr>
          <a:xfrm>
            <a:off x="2688771" y="2209800"/>
            <a:ext cx="6988629"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3889829" y="2721433"/>
            <a:ext cx="5196114" cy="2400657"/>
          </a:xfrm>
          <a:prstGeom prst="rect">
            <a:avLst/>
          </a:prstGeom>
          <a:noFill/>
        </p:spPr>
        <p:txBody>
          <a:bodyPr wrap="square" rtlCol="0">
            <a:spAutoFit/>
          </a:bodyPr>
          <a:lstStyle/>
          <a:p>
            <a:pPr algn="just"/>
            <a:r>
              <a:rPr lang="en-US" sz="3000" b="1" dirty="0">
                <a:solidFill>
                  <a:prstClr val="black"/>
                </a:solidFill>
                <a:latin typeface="Times New Roman" panose="02020603050405020304" pitchFamily="18" charset="0"/>
                <a:cs typeface="Times New Roman" panose="02020603050405020304" pitchFamily="18" charset="0"/>
              </a:rPr>
              <a:t>Trong </a:t>
            </a:r>
            <a:r>
              <a:rPr lang="en-US" sz="3000" b="1" dirty="0" err="1">
                <a:solidFill>
                  <a:prstClr val="black"/>
                </a:solidFill>
                <a:latin typeface="Times New Roman" panose="02020603050405020304" pitchFamily="18" charset="0"/>
                <a:cs typeface="Times New Roman" panose="02020603050405020304" pitchFamily="18" charset="0"/>
              </a:rPr>
              <a:t>mỗi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hộp</a:t>
            </a:r>
            <a:r>
              <a:rPr lang="en-US" sz="3000" b="1" dirty="0">
                <a:solidFill>
                  <a:prstClr val="black"/>
                </a:solidFill>
                <a:latin typeface="Times New Roman" panose="02020603050405020304" pitchFamily="18" charset="0"/>
                <a:cs typeface="Times New Roman" panose="02020603050405020304" pitchFamily="18" charset="0"/>
              </a:rPr>
              <a:t> quà </a:t>
            </a:r>
            <a:r>
              <a:rPr lang="en-US" sz="3000" b="1" dirty="0" err="1">
                <a:solidFill>
                  <a:prstClr val="black"/>
                </a:solidFill>
                <a:latin typeface="Times New Roman" panose="02020603050405020304" pitchFamily="18" charset="0"/>
                <a:cs typeface="Times New Roman" panose="02020603050405020304" pitchFamily="18" charset="0"/>
              </a:rPr>
              <a:t>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một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món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quà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hãy</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trả</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lời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đúng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câu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hỏi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phần</a:t>
            </a:r>
            <a:r>
              <a:rPr lang="en-US" sz="3000" b="1" dirty="0">
                <a:solidFill>
                  <a:prstClr val="black"/>
                </a:solidFill>
                <a:latin typeface="Times New Roman" panose="02020603050405020304" pitchFamily="18" charset="0"/>
                <a:cs typeface="Times New Roman" panose="02020603050405020304" pitchFamily="18" charset="0"/>
              </a:rPr>
              <a:t> quà </a:t>
            </a:r>
            <a:r>
              <a:rPr lang="en-US" sz="3000" b="1" dirty="0" err="1">
                <a:solidFill>
                  <a:prstClr val="black"/>
                </a:solidFill>
                <a:latin typeface="Times New Roman" panose="02020603050405020304" pitchFamily="18" charset="0"/>
                <a:cs typeface="Times New Roman" panose="02020603050405020304" pitchFamily="18" charset="0"/>
              </a:rPr>
              <a:t>cho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mình</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nhé</a:t>
            </a:r>
            <a:r>
              <a:rPr lang="en-US" sz="3000" b="1" dirty="0">
                <a:solidFill>
                  <a:prstClr val="black"/>
                </a:solidFill>
                <a:latin typeface="Times New Roman" panose="02020603050405020304" pitchFamily="18" charset="0"/>
                <a:cs typeface="Times New Roman" panose="02020603050405020304" pitchFamily="18" charset="0"/>
              </a:rPr>
              <a:t> !</a:t>
            </a:r>
          </a:p>
        </p:txBody>
      </p:sp>
      <p:pic>
        <p:nvPicPr>
          <p:cNvPr id="2" name="PartOfYourWorld-V.A-3565486.mp3">
            <a:hlinkClick r:id="" action="ppaction://media"/>
            <a:extLst>
              <a:ext uri="{FF2B5EF4-FFF2-40B4-BE49-F238E27FC236}">
                <a16:creationId xmlns:a16="http://schemas.microsoft.com/office/drawing/2014/main" id="{B236DD3F-1574-991B-54EE-6BB3F3935A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92848"/>
            <a:ext cx="609600" cy="609600"/>
          </a:xfrm>
          <a:prstGeom prst="rect">
            <a:avLst/>
          </a:prstGeom>
        </p:spPr>
      </p:pic>
    </p:spTree>
    <p:extLst>
      <p:ext uri="{BB962C8B-B14F-4D97-AF65-F5344CB8AC3E}">
        <p14:creationId xmlns:p14="http://schemas.microsoft.com/office/powerpoint/2010/main" val="286826557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679979"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846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8046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747461" y="3626431"/>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6909" y="3513918"/>
            <a:ext cx="2057400" cy="2057400"/>
          </a:xfrm>
          <a:prstGeom prst="rect">
            <a:avLst/>
          </a:prstGeom>
        </p:spPr>
      </p:pic>
      <p:pic>
        <p:nvPicPr>
          <p:cNvPr id="9"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8046028" y="3498392"/>
            <a:ext cx="1852778" cy="2059745"/>
          </a:xfrm>
          <a:prstGeom prst="rect">
            <a:avLst/>
          </a:prstGeom>
        </p:spPr>
      </p:pic>
      <p:sp>
        <p:nvSpPr>
          <p:cNvPr id="10" name="Oval 9"/>
          <p:cNvSpPr/>
          <p:nvPr/>
        </p:nvSpPr>
        <p:spPr>
          <a:xfrm>
            <a:off x="1747462" y="1229591"/>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Calibri"/>
            </a:endParaRPr>
          </a:p>
        </p:txBody>
      </p:sp>
      <p:sp>
        <p:nvSpPr>
          <p:cNvPr id="11" name="Oval 10"/>
          <p:cNvSpPr/>
          <p:nvPr/>
        </p:nvSpPr>
        <p:spPr>
          <a:xfrm>
            <a:off x="8146206" y="4047318"/>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latin typeface="Calibri"/>
            </a:endParaRPr>
          </a:p>
        </p:txBody>
      </p:sp>
      <p:sp>
        <p:nvSpPr>
          <p:cNvPr id="12" name="Oval 11"/>
          <p:cNvSpPr/>
          <p:nvPr/>
        </p:nvSpPr>
        <p:spPr>
          <a:xfrm>
            <a:off x="5240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Calibri"/>
            </a:endParaRPr>
          </a:p>
        </p:txBody>
      </p:sp>
      <p:sp>
        <p:nvSpPr>
          <p:cNvPr id="13" name="Oval 12"/>
          <p:cNvSpPr/>
          <p:nvPr/>
        </p:nvSpPr>
        <p:spPr>
          <a:xfrm>
            <a:off x="1902431"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14" name="Oval 13"/>
          <p:cNvSpPr/>
          <p:nvPr/>
        </p:nvSpPr>
        <p:spPr>
          <a:xfrm>
            <a:off x="8146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4846865" y="1207075"/>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16" name="TextBox 15"/>
          <p:cNvSpPr txBox="1"/>
          <p:nvPr/>
        </p:nvSpPr>
        <p:spPr>
          <a:xfrm>
            <a:off x="1982720" y="1333635"/>
            <a:ext cx="1232274" cy="1200329"/>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2 </a:t>
            </a:r>
            <a:r>
              <a:rPr lang="en-US" sz="2400" b="1" dirty="0" err="1">
                <a:solidFill>
                  <a:prstClr val="black"/>
                </a:solidFill>
                <a:latin typeface="Times New Roman" panose="02020603050405020304" pitchFamily="18" charset="0"/>
                <a:cs typeface="Times New Roman" panose="02020603050405020304" pitchFamily="18" charset="0"/>
              </a:rPr>
              <a:t>cái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kẹo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mút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411888" y="4234043"/>
            <a:ext cx="1421689" cy="830997"/>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cây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đỏ</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91150" y="4455468"/>
            <a:ext cx="1333501" cy="830997"/>
          </a:xfrm>
          <a:prstGeom prst="rect">
            <a:avLst/>
          </a:prstGeom>
          <a:noFill/>
        </p:spPr>
        <p:txBody>
          <a:bodyPr wrap="square" rtlCol="0">
            <a:spAutoFit/>
          </a:bodyPr>
          <a:lstStyle/>
          <a:p>
            <a:r>
              <a:rPr lang="en-US" sz="2400" b="1">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cộng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185708" y="4269127"/>
            <a:ext cx="1388919" cy="830997"/>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cây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xanh</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442402" y="1360644"/>
            <a:ext cx="1421690" cy="830997"/>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cây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chì</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180067" y="1448165"/>
            <a:ext cx="1413238" cy="830997"/>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tràng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vỗ</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tay</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a:hlinkClick r:id="rId19" action="ppaction://hlinksldjump"/>
          </p:cNvPr>
          <p:cNvSpPr/>
          <p:nvPr/>
        </p:nvSpPr>
        <p:spPr>
          <a:xfrm>
            <a:off x="9182100" y="7620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solidFill>
                <a:srgbClr val="FF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9D9CFAD8-3463-BF6C-34FE-0EEB733ED40D}"/>
              </a:ext>
            </a:extLst>
          </p:cNvPr>
          <p:cNvSpPr/>
          <p:nvPr/>
        </p:nvSpPr>
        <p:spPr>
          <a:xfrm>
            <a:off x="2002971" y="2820720"/>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p>
        </p:txBody>
      </p:sp>
      <p:sp>
        <p:nvSpPr>
          <p:cNvPr id="3" name="Rectangle 2">
            <a:extLst>
              <a:ext uri="{FF2B5EF4-FFF2-40B4-BE49-F238E27FC236}">
                <a16:creationId xmlns:a16="http://schemas.microsoft.com/office/drawing/2014/main" id="{E9883C3F-E60A-6D95-6670-D85803110EE3}"/>
              </a:ext>
            </a:extLst>
          </p:cNvPr>
          <p:cNvSpPr/>
          <p:nvPr/>
        </p:nvSpPr>
        <p:spPr>
          <a:xfrm>
            <a:off x="5419268" y="2851392"/>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p>
        </p:txBody>
      </p:sp>
      <p:sp>
        <p:nvSpPr>
          <p:cNvPr id="23" name="Rectangle 22">
            <a:extLst>
              <a:ext uri="{FF2B5EF4-FFF2-40B4-BE49-F238E27FC236}">
                <a16:creationId xmlns:a16="http://schemas.microsoft.com/office/drawing/2014/main" id="{5A92F3E3-9749-2621-193A-D76B3DFCF3BE}"/>
              </a:ext>
            </a:extLst>
          </p:cNvPr>
          <p:cNvSpPr/>
          <p:nvPr/>
        </p:nvSpPr>
        <p:spPr>
          <a:xfrm>
            <a:off x="8550166" y="2900380"/>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p>
        </p:txBody>
      </p:sp>
      <p:sp>
        <p:nvSpPr>
          <p:cNvPr id="24" name="Rectangle 23">
            <a:extLst>
              <a:ext uri="{FF2B5EF4-FFF2-40B4-BE49-F238E27FC236}">
                <a16:creationId xmlns:a16="http://schemas.microsoft.com/office/drawing/2014/main" id="{7D1ED544-FACB-DECC-7F52-6889CFFED133}"/>
              </a:ext>
            </a:extLst>
          </p:cNvPr>
          <p:cNvSpPr/>
          <p:nvPr/>
        </p:nvSpPr>
        <p:spPr>
          <a:xfrm>
            <a:off x="2002971" y="5791622"/>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p>
        </p:txBody>
      </p:sp>
      <p:sp>
        <p:nvSpPr>
          <p:cNvPr id="25" name="Rectangle 24">
            <a:extLst>
              <a:ext uri="{FF2B5EF4-FFF2-40B4-BE49-F238E27FC236}">
                <a16:creationId xmlns:a16="http://schemas.microsoft.com/office/drawing/2014/main" id="{A214FF36-5BC4-8C97-9238-02F92F99C770}"/>
              </a:ext>
            </a:extLst>
          </p:cNvPr>
          <p:cNvSpPr/>
          <p:nvPr/>
        </p:nvSpPr>
        <p:spPr>
          <a:xfrm>
            <a:off x="5485492" y="5800739"/>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5</a:t>
            </a:r>
          </a:p>
        </p:txBody>
      </p:sp>
      <p:sp>
        <p:nvSpPr>
          <p:cNvPr id="26" name="Rectangle 25">
            <a:extLst>
              <a:ext uri="{FF2B5EF4-FFF2-40B4-BE49-F238E27FC236}">
                <a16:creationId xmlns:a16="http://schemas.microsoft.com/office/drawing/2014/main" id="{FF8A9651-1D8A-7ADB-3C3C-F830BA17C3D6}"/>
              </a:ext>
            </a:extLst>
          </p:cNvPr>
          <p:cNvSpPr/>
          <p:nvPr/>
        </p:nvSpPr>
        <p:spPr>
          <a:xfrm>
            <a:off x="8665532" y="5961146"/>
            <a:ext cx="914400" cy="52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288371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0" y="304800"/>
            <a:ext cx="7848600" cy="1447800"/>
          </a:xfrm>
          <a:prstGeom prst="round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33320" y="253730"/>
            <a:ext cx="7848599" cy="1569660"/>
          </a:xfrm>
          <a:prstGeom prst="rect">
            <a:avLst/>
          </a:prstGeom>
          <a:noFill/>
        </p:spPr>
        <p:txBody>
          <a:bodyPr wrap="square" rtlCol="0">
            <a:spAutoFit/>
          </a:bodyPr>
          <a:lstStyle/>
          <a:p>
            <a:pPr algn="just"/>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Câu</a:t>
            </a:r>
            <a:r>
              <a:rPr lang="en-US" sz="3200" b="1" i="0" dirty="0">
                <a:solidFill>
                  <a:srgbClr val="333333"/>
                </a:solidFill>
                <a:effectLst/>
                <a:latin typeface="Times New Roman" panose="02020603050405020304" pitchFamily="18" charset="0"/>
                <a:cs typeface="Times New Roman" panose="02020603050405020304" pitchFamily="18" charset="0"/>
              </a:rPr>
              <a:t> 1. </a:t>
            </a:r>
            <a:r>
              <a:rPr lang="en-US" sz="3200" b="1" i="0" dirty="0" err="1">
                <a:solidFill>
                  <a:srgbClr val="333333"/>
                </a:solidFill>
                <a:effectLst/>
                <a:latin typeface="Times New Roman" panose="02020603050405020304" pitchFamily="18" charset="0"/>
                <a:cs typeface="Times New Roman" panose="02020603050405020304" pitchFamily="18" charset="0"/>
              </a:rPr>
              <a:t>Hoá</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trị</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của</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một</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nguyên</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tố</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là</a:t>
            </a:r>
            <a:r>
              <a:rPr lang="en-US" sz="3200" b="1" i="0" dirty="0">
                <a:solidFill>
                  <a:srgbClr val="333333"/>
                </a:solidFill>
                <a:effectLst/>
                <a:latin typeface="Times New Roman" panose="02020603050405020304" pitchFamily="18" charset="0"/>
                <a:cs typeface="Times New Roman" panose="02020603050405020304" pitchFamily="18" charset="0"/>
              </a:rPr>
              <a:t> con </a:t>
            </a:r>
            <a:r>
              <a:rPr lang="en-US" sz="3200" b="1" i="0" dirty="0" err="1">
                <a:solidFill>
                  <a:srgbClr val="333333"/>
                </a:solidFill>
                <a:effectLst/>
                <a:latin typeface="Times New Roman" panose="02020603050405020304" pitchFamily="18" charset="0"/>
                <a:cs typeface="Times New Roman" panose="02020603050405020304" pitchFamily="18" charset="0"/>
              </a:rPr>
              <a:t>số</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biểu</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thị</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khả</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năng</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liên</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kết</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của</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nguyên</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tử</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nguyên</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tố</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này</a:t>
            </a:r>
            <a:r>
              <a:rPr lang="en-US" sz="3200" b="1" i="0" dirty="0">
                <a:solidFill>
                  <a:srgbClr val="333333"/>
                </a:solidFill>
                <a:effectLst/>
                <a:latin typeface="Times New Roman" panose="02020603050405020304" pitchFamily="18" charset="0"/>
                <a:cs typeface="Times New Roman" panose="02020603050405020304" pitchFamily="18" charset="0"/>
              </a:rPr>
              <a:t> </a:t>
            </a:r>
            <a:r>
              <a:rPr lang="en-US" sz="3200" b="1" i="0" dirty="0" err="1">
                <a:solidFill>
                  <a:srgbClr val="333333"/>
                </a:solidFill>
                <a:effectLst/>
                <a:latin typeface="Times New Roman" panose="02020603050405020304" pitchFamily="18" charset="0"/>
                <a:cs typeface="Times New Roman" panose="02020603050405020304" pitchFamily="18" charset="0"/>
              </a:rPr>
              <a:t>với</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81199" y="2362201"/>
            <a:ext cx="687766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prstClr val="black"/>
                </a:solidFill>
                <a:latin typeface="Times New Roman" pitchFamily="18" charset="0"/>
                <a:cs typeface="Times New Roman"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khác</a:t>
            </a:r>
            <a:r>
              <a:rPr lang="en-US" sz="3200" b="1" dirty="0">
                <a:solidFill>
                  <a:srgbClr val="008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981200" y="5257801"/>
            <a:ext cx="687766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D.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r>
              <a:rPr lang="en-US" sz="3200" b="1" dirty="0">
                <a:solidFill>
                  <a:schemeClr val="tx1"/>
                </a:solidFill>
                <a:latin typeface="Times New Roman" panose="02020603050405020304" pitchFamily="18" charset="0"/>
                <a:cs typeface="Times New Roman" panose="02020603050405020304" pitchFamily="18" charset="0"/>
              </a:rPr>
              <a:t> helium.</a:t>
            </a:r>
          </a:p>
        </p:txBody>
      </p:sp>
      <p:sp>
        <p:nvSpPr>
          <p:cNvPr id="7" name="TextBox 6"/>
          <p:cNvSpPr txBox="1"/>
          <p:nvPr/>
        </p:nvSpPr>
        <p:spPr>
          <a:xfrm>
            <a:off x="1981200" y="4267201"/>
            <a:ext cx="687766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C.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r>
              <a:rPr lang="en-US" sz="3200" b="1" dirty="0">
                <a:solidFill>
                  <a:schemeClr val="tx1"/>
                </a:solidFill>
                <a:latin typeface="Times New Roman" panose="02020603050405020304" pitchFamily="18" charset="0"/>
                <a:cs typeface="Times New Roman" panose="02020603050405020304" pitchFamily="18" charset="0"/>
              </a:rPr>
              <a:t> hydrogen.</a:t>
            </a:r>
          </a:p>
        </p:txBody>
      </p:sp>
      <p:sp>
        <p:nvSpPr>
          <p:cNvPr id="8" name="TextBox 7"/>
          <p:cNvSpPr txBox="1"/>
          <p:nvPr/>
        </p:nvSpPr>
        <p:spPr>
          <a:xfrm>
            <a:off x="1981200" y="3404176"/>
            <a:ext cx="687766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r>
              <a:rPr lang="en-US" sz="3200" b="1" dirty="0">
                <a:solidFill>
                  <a:schemeClr val="tx1"/>
                </a:solidFill>
                <a:latin typeface="Times New Roman" panose="02020603050405020304" pitchFamily="18" charset="0"/>
                <a:cs typeface="Times New Roman" panose="02020603050405020304" pitchFamily="18" charset="0"/>
              </a:rPr>
              <a:t> oxygen.</a:t>
            </a: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92330" y="2345801"/>
            <a:ext cx="609600" cy="609600"/>
          </a:xfrm>
          <a:prstGeom prst="rect">
            <a:avLst/>
          </a:prstGeom>
        </p:spPr>
      </p:pic>
      <p:sp>
        <p:nvSpPr>
          <p:cNvPr id="16" name="Cloud 15"/>
          <p:cNvSpPr/>
          <p:nvPr/>
        </p:nvSpPr>
        <p:spPr>
          <a:xfrm>
            <a:off x="6283073" y="1515276"/>
            <a:ext cx="3505200" cy="2197387"/>
          </a:xfrm>
          <a:prstGeom prst="cloud">
            <a:avLst/>
          </a:prstGeom>
          <a:solidFill>
            <a:schemeClr val="accent3">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rgbClr val="C00000"/>
              </a:solidFill>
              <a:latin typeface="Calibri"/>
            </a:endParaRPr>
          </a:p>
        </p:txBody>
      </p:sp>
      <p:sp>
        <p:nvSpPr>
          <p:cNvPr id="17" name="TextBox 16"/>
          <p:cNvSpPr txBox="1"/>
          <p:nvPr/>
        </p:nvSpPr>
        <p:spPr>
          <a:xfrm>
            <a:off x="7340123" y="2075174"/>
            <a:ext cx="2049464" cy="1077218"/>
          </a:xfrm>
          <a:prstGeom prst="rect">
            <a:avLst/>
          </a:prstGeom>
          <a:noFill/>
        </p:spPr>
        <p:txBody>
          <a:bodyPr wrap="square" rtlCol="0">
            <a:spAutoFit/>
          </a:bodyPr>
          <a:lstStyle/>
          <a:p>
            <a:r>
              <a:rPr lang="en-US" sz="3200" b="1" dirty="0">
                <a:solidFill>
                  <a:srgbClr val="C00000"/>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7311" y="3931554"/>
            <a:ext cx="1233055" cy="1256068"/>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7310" y="5068733"/>
            <a:ext cx="1233055" cy="1256068"/>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37328" y="2960569"/>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spTree>
    <p:extLst>
      <p:ext uri="{BB962C8B-B14F-4D97-AF65-F5344CB8AC3E}">
        <p14:creationId xmlns:p14="http://schemas.microsoft.com/office/powerpoint/2010/main" val="12802603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08155" y="304800"/>
            <a:ext cx="9249546" cy="1447800"/>
          </a:xfrm>
          <a:prstGeom prst="roundRect">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184413" y="383266"/>
            <a:ext cx="9113431" cy="1477328"/>
          </a:xfrm>
          <a:prstGeom prst="rect">
            <a:avLst/>
          </a:prstGeom>
          <a:noFill/>
        </p:spPr>
        <p:txBody>
          <a:bodyPr wrap="square" rtlCol="0">
            <a:spAutoFit/>
          </a:bodyPr>
          <a:lstStyle/>
          <a:p>
            <a:pPr algn="just"/>
            <a:r>
              <a:rPr lang="en-US" sz="3000" b="1" i="0" dirty="0" err="1">
                <a:solidFill>
                  <a:srgbClr val="333333"/>
                </a:solidFill>
                <a:effectLst/>
                <a:latin typeface="Times New Roman" panose="02020603050405020304" pitchFamily="18" charset="0"/>
                <a:cs typeface="Times New Roman" panose="02020603050405020304" pitchFamily="18" charset="0"/>
              </a:rPr>
              <a:t>Câu</a:t>
            </a:r>
            <a:r>
              <a:rPr lang="en-US" sz="3000" b="1" i="0" dirty="0">
                <a:solidFill>
                  <a:srgbClr val="333333"/>
                </a:solidFill>
                <a:effectLst/>
                <a:latin typeface="Times New Roman" panose="02020603050405020304" pitchFamily="18" charset="0"/>
                <a:cs typeface="Times New Roman" panose="02020603050405020304" pitchFamily="18" charset="0"/>
              </a:rPr>
              <a:t> 2. Cho </a:t>
            </a:r>
            <a:r>
              <a:rPr lang="en-US" sz="3000" b="1" i="0" dirty="0" err="1">
                <a:solidFill>
                  <a:srgbClr val="333333"/>
                </a:solidFill>
                <a:effectLst/>
                <a:latin typeface="Times New Roman" panose="02020603050405020304" pitchFamily="18" charset="0"/>
                <a:cs typeface="Times New Roman" panose="02020603050405020304" pitchFamily="18" charset="0"/>
              </a:rPr>
              <a:t>hình</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ảnh</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mô</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phỏng</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phân</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tử</a:t>
            </a:r>
            <a:r>
              <a:rPr lang="en-US" sz="3000" b="1" i="0" dirty="0">
                <a:solidFill>
                  <a:srgbClr val="333333"/>
                </a:solidFill>
                <a:effectLst/>
                <a:latin typeface="Times New Roman" panose="02020603050405020304" pitchFamily="18" charset="0"/>
                <a:cs typeface="Times New Roman" panose="02020603050405020304" pitchFamily="18" charset="0"/>
              </a:rPr>
              <a:t> ammonia.</a:t>
            </a:r>
            <a:r>
              <a:rPr lang="en-US" sz="3000" b="1" dirty="0">
                <a:solidFill>
                  <a:srgbClr val="333333"/>
                </a:solidFill>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Hóa</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trị</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của</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nguyên</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tố</a:t>
            </a:r>
            <a:r>
              <a:rPr lang="en-US" sz="3000" b="1" i="0" dirty="0">
                <a:solidFill>
                  <a:srgbClr val="333333"/>
                </a:solidFill>
                <a:effectLst/>
                <a:latin typeface="Times New Roman" panose="02020603050405020304" pitchFamily="18" charset="0"/>
                <a:cs typeface="Times New Roman" panose="02020603050405020304" pitchFamily="18" charset="0"/>
              </a:rPr>
              <a:t> nitrogen </a:t>
            </a:r>
            <a:r>
              <a:rPr lang="en-US" sz="3000" b="1" i="0" dirty="0" err="1">
                <a:solidFill>
                  <a:srgbClr val="333333"/>
                </a:solidFill>
                <a:effectLst/>
                <a:latin typeface="Times New Roman" panose="02020603050405020304" pitchFamily="18" charset="0"/>
                <a:cs typeface="Times New Roman" panose="02020603050405020304" pitchFamily="18" charset="0"/>
              </a:rPr>
              <a:t>trong</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phân</a:t>
            </a:r>
            <a:r>
              <a:rPr lang="en-US" sz="3000" b="1" i="0" dirty="0">
                <a:solidFill>
                  <a:srgbClr val="333333"/>
                </a:solidFill>
                <a:effectLst/>
                <a:latin typeface="Times New Roman" panose="02020603050405020304" pitchFamily="18" charset="0"/>
                <a:cs typeface="Times New Roman" panose="02020603050405020304" pitchFamily="18" charset="0"/>
              </a:rPr>
              <a:t> </a:t>
            </a:r>
            <a:r>
              <a:rPr lang="en-US" sz="3000" b="1" i="0" dirty="0" err="1">
                <a:solidFill>
                  <a:srgbClr val="333333"/>
                </a:solidFill>
                <a:effectLst/>
                <a:latin typeface="Times New Roman" panose="02020603050405020304" pitchFamily="18" charset="0"/>
                <a:cs typeface="Times New Roman" panose="02020603050405020304" pitchFamily="18" charset="0"/>
              </a:rPr>
              <a:t>tử</a:t>
            </a:r>
            <a:r>
              <a:rPr lang="en-US" sz="3000" b="1" i="0" dirty="0">
                <a:solidFill>
                  <a:srgbClr val="333333"/>
                </a:solidFill>
                <a:effectLst/>
                <a:latin typeface="Times New Roman" panose="02020603050405020304" pitchFamily="18" charset="0"/>
                <a:cs typeface="Times New Roman" panose="02020603050405020304" pitchFamily="18" charset="0"/>
              </a:rPr>
              <a:t> ammonia </a:t>
            </a:r>
            <a:r>
              <a:rPr lang="en-US" sz="3000" b="1" i="0" dirty="0" err="1">
                <a:solidFill>
                  <a:srgbClr val="333333"/>
                </a:solidFill>
                <a:effectLst/>
                <a:latin typeface="Times New Roman" panose="02020603050405020304" pitchFamily="18" charset="0"/>
                <a:cs typeface="Times New Roman" panose="02020603050405020304" pitchFamily="18" charset="0"/>
              </a:rPr>
              <a:t>là</a:t>
            </a:r>
            <a:endParaRPr lang="en-US" sz="3000" b="1" i="0" dirty="0">
              <a:solidFill>
                <a:srgbClr val="333333"/>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3281809"/>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B. III. </a:t>
            </a:r>
          </a:p>
        </p:txBody>
      </p:sp>
      <p:sp>
        <p:nvSpPr>
          <p:cNvPr id="6" name="TextBox 5"/>
          <p:cNvSpPr txBox="1"/>
          <p:nvPr/>
        </p:nvSpPr>
        <p:spPr>
          <a:xfrm>
            <a:off x="1981200" y="5257801"/>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D. I.</a:t>
            </a:r>
          </a:p>
        </p:txBody>
      </p:sp>
      <p:sp>
        <p:nvSpPr>
          <p:cNvPr id="7" name="TextBox 6"/>
          <p:cNvSpPr txBox="1"/>
          <p:nvPr/>
        </p:nvSpPr>
        <p:spPr>
          <a:xfrm>
            <a:off x="1981200" y="4267201"/>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C. II.</a:t>
            </a:r>
          </a:p>
        </p:txBody>
      </p:sp>
      <p:sp>
        <p:nvSpPr>
          <p:cNvPr id="8" name="TextBox 7"/>
          <p:cNvSpPr txBox="1"/>
          <p:nvPr/>
        </p:nvSpPr>
        <p:spPr>
          <a:xfrm>
            <a:off x="1981200" y="2426358"/>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A. </a:t>
            </a:r>
            <a:r>
              <a:rPr lang="en-US" sz="3200" b="1" dirty="0">
                <a:solidFill>
                  <a:srgbClr val="333333"/>
                </a:solidFill>
                <a:latin typeface="Arial" panose="020B0604020202020204" pitchFamily="34" charset="0"/>
                <a:cs typeface="Arial" panose="020B0604020202020204" pitchFamily="34" charset="0"/>
              </a:rPr>
              <a:t> IV.</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8686800" y="2249250"/>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9801451" y="2743200"/>
            <a:ext cx="1752600" cy="1077218"/>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04364" y="3931554"/>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60583" y="4949387"/>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04364" y="2051379"/>
            <a:ext cx="1233055" cy="1256068"/>
          </a:xfrm>
          <a:prstGeom prst="rect">
            <a:avLst/>
          </a:prstGeom>
        </p:spPr>
      </p:pic>
      <p:pic>
        <p:nvPicPr>
          <p:cNvPr id="21" name="q2">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9409516" y="5596866"/>
            <a:ext cx="1293121" cy="1217178"/>
          </a:xfrm>
          <a:prstGeom prst="rect">
            <a:avLst/>
          </a:prstGeom>
        </p:spPr>
      </p:pic>
      <p:grpSp>
        <p:nvGrpSpPr>
          <p:cNvPr id="22" name="times up"/>
          <p:cNvGrpSpPr/>
          <p:nvPr/>
        </p:nvGrpSpPr>
        <p:grpSpPr>
          <a:xfrm>
            <a:off x="9385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700520" y="5429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00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22739" y="936047"/>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30" name="TextBox 29"/>
          <p:cNvSpPr txBox="1"/>
          <p:nvPr/>
        </p:nvSpPr>
        <p:spPr>
          <a:xfrm>
            <a:off x="10143023" y="981410"/>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1" name="TextBox 30"/>
          <p:cNvSpPr txBox="1"/>
          <p:nvPr/>
        </p:nvSpPr>
        <p:spPr>
          <a:xfrm>
            <a:off x="9890437" y="1235057"/>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2" name="TextBox 31"/>
          <p:cNvSpPr txBox="1"/>
          <p:nvPr/>
        </p:nvSpPr>
        <p:spPr>
          <a:xfrm>
            <a:off x="9544712" y="1018980"/>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3" name="TextBox 32"/>
          <p:cNvSpPr txBox="1"/>
          <p:nvPr/>
        </p:nvSpPr>
        <p:spPr>
          <a:xfrm>
            <a:off x="9828609" y="735189"/>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pic>
        <p:nvPicPr>
          <p:cNvPr id="6146" name="Picture 2" descr="Cung cấp khí Amoniac lỏng uy tín , chất lượng nhất">
            <a:extLst>
              <a:ext uri="{FF2B5EF4-FFF2-40B4-BE49-F238E27FC236}">
                <a16:creationId xmlns:a16="http://schemas.microsoft.com/office/drawing/2014/main" id="{DBCF5D95-7843-6EB4-86E4-0C06ED22BBF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33933" y="1916746"/>
            <a:ext cx="4171950" cy="3876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16000" r="-1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651819" y="304800"/>
            <a:ext cx="7600114" cy="1447800"/>
          </a:xfrm>
          <a:prstGeom prst="roundRect">
            <a:avLst/>
          </a:prstGeom>
          <a:solidFill>
            <a:schemeClr val="accent3">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latin typeface="Calibri"/>
            </a:endParaRPr>
          </a:p>
        </p:txBody>
      </p:sp>
      <p:sp>
        <p:nvSpPr>
          <p:cNvPr id="3" name="TextBox 2"/>
          <p:cNvSpPr txBox="1"/>
          <p:nvPr/>
        </p:nvSpPr>
        <p:spPr>
          <a:xfrm>
            <a:off x="1921343" y="389138"/>
            <a:ext cx="4759341" cy="1384995"/>
          </a:xfrm>
          <a:prstGeom prst="rect">
            <a:avLst/>
          </a:prstGeom>
          <a:noFill/>
        </p:spPr>
        <p:txBody>
          <a:bodyPr wrap="square" rtlCol="0">
            <a:spAutoFit/>
          </a:bodyPr>
          <a:lstStyle/>
          <a:p>
            <a:pPr algn="just"/>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3. </a:t>
            </a:r>
            <a:r>
              <a:rPr lang="en-US" sz="2800" b="1" i="0" dirty="0" err="1">
                <a:solidFill>
                  <a:srgbClr val="000000"/>
                </a:solidFill>
                <a:effectLst/>
                <a:latin typeface="Times New Roman" panose="02020603050405020304" pitchFamily="18" charset="0"/>
                <a:cs typeface="Times New Roman" panose="02020603050405020304" pitchFamily="18" charset="0"/>
              </a:rPr>
              <a:t>Hoá</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sulfur </a:t>
            </a:r>
            <a:r>
              <a:rPr lang="en-US" sz="2800" b="1" i="0" dirty="0" err="1">
                <a:solidFill>
                  <a:srgbClr val="000000"/>
                </a:solidFill>
                <a:effectLst/>
                <a:latin typeface="Times New Roman" panose="02020603050405020304" pitchFamily="18" charset="0"/>
                <a:cs typeface="Times New Roman" panose="02020603050405020304" pitchFamily="18" charset="0"/>
              </a:rPr>
              <a:t>trong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hợp</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chất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nl-NL" sz="2800" b="1" dirty="0">
                <a:latin typeface="Times New Roman" panose="02020603050405020304" pitchFamily="18" charset="0"/>
                <a:cs typeface="Times New Roman" panose="02020603050405020304" pitchFamily="18" charset="0"/>
              </a:rPr>
              <a:t>sulfur </a:t>
            </a:r>
            <a:r>
              <a:rPr lang="vi-VN" sz="2800" b="1" dirty="0">
                <a:latin typeface="Times New Roman" panose="02020603050405020304" pitchFamily="18" charset="0"/>
                <a:cs typeface="Times New Roman" panose="02020603050405020304" pitchFamily="18" charset="0"/>
              </a:rPr>
              <a:t>trioxide (SO</a:t>
            </a:r>
            <a:r>
              <a:rPr lang="vi-VN" sz="2800" b="1" baseline="-25000"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 </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là</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4380503"/>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C. </a:t>
            </a:r>
            <a:r>
              <a:rPr lang="en-US" sz="3200" b="1" dirty="0">
                <a:solidFill>
                  <a:srgbClr val="000000"/>
                </a:solidFill>
                <a:latin typeface="Arial" panose="020B0604020202020204" pitchFamily="34" charset="0"/>
                <a:cs typeface="Arial" panose="020B0604020202020204" pitchFamily="34" charset="0"/>
              </a:rPr>
              <a:t>VI</a:t>
            </a:r>
            <a:r>
              <a:rPr lang="en-US" sz="3200" b="1" dirty="0">
                <a:solidFill>
                  <a:prstClr val="black"/>
                </a:solidFill>
                <a:latin typeface="Arial" panose="020B0604020202020204" pitchFamily="34" charset="0"/>
                <a:cs typeface="Arial" panose="020B0604020202020204" pitchFamily="34" charset="0"/>
              </a:rPr>
              <a:t> </a:t>
            </a:r>
          </a:p>
        </p:txBody>
      </p:sp>
      <p:sp>
        <p:nvSpPr>
          <p:cNvPr id="6" name="TextBox 5"/>
          <p:cNvSpPr txBox="1"/>
          <p:nvPr/>
        </p:nvSpPr>
        <p:spPr>
          <a:xfrm>
            <a:off x="1981200" y="5257801"/>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D. </a:t>
            </a:r>
            <a:r>
              <a:rPr lang="en-US" sz="3200" b="1" dirty="0">
                <a:solidFill>
                  <a:srgbClr val="000000"/>
                </a:solidFill>
                <a:latin typeface="Arial" panose="020B0604020202020204" pitchFamily="34" charset="0"/>
                <a:cs typeface="Arial" panose="020B0604020202020204" pitchFamily="34" charset="0"/>
              </a:rPr>
              <a:t>V.</a:t>
            </a:r>
            <a:endParaRPr lang="en-US" sz="32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981200" y="2210822"/>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A. </a:t>
            </a:r>
            <a:r>
              <a:rPr lang="en-US" sz="3200" b="1" dirty="0">
                <a:solidFill>
                  <a:srgbClr val="000000"/>
                </a:solidFill>
                <a:latin typeface="Arial" panose="020B0604020202020204" pitchFamily="34" charset="0"/>
                <a:cs typeface="Arial" panose="020B0604020202020204" pitchFamily="34" charset="0"/>
              </a:rPr>
              <a:t>III.</a:t>
            </a:r>
            <a:r>
              <a:rPr lang="en-US" sz="3200" b="1" dirty="0">
                <a:solidFill>
                  <a:prstClr val="black"/>
                </a:solidFill>
                <a:latin typeface="Arial" panose="020B0604020202020204" pitchFamily="34" charset="0"/>
                <a:cs typeface="Arial" panose="020B0604020202020204" pitchFamily="34" charset="0"/>
              </a:rPr>
              <a:t> </a:t>
            </a:r>
          </a:p>
        </p:txBody>
      </p:sp>
      <p:sp>
        <p:nvSpPr>
          <p:cNvPr id="8" name="TextBox 7"/>
          <p:cNvSpPr txBox="1"/>
          <p:nvPr/>
        </p:nvSpPr>
        <p:spPr>
          <a:xfrm>
            <a:off x="1981200" y="3404176"/>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B. </a:t>
            </a:r>
            <a:r>
              <a:rPr lang="en-US" sz="3200" b="1" dirty="0">
                <a:solidFill>
                  <a:srgbClr val="000000"/>
                </a:solidFill>
                <a:latin typeface="Arial" panose="020B0604020202020204" pitchFamily="34" charset="0"/>
                <a:cs typeface="Arial" panose="020B0604020202020204" pitchFamily="34" charset="0"/>
              </a:rPr>
              <a:t>IV</a:t>
            </a:r>
            <a:endParaRPr lang="en-US" sz="3200" b="1"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4558146" y="2183116"/>
            <a:ext cx="3505200" cy="2197387"/>
          </a:xfrm>
          <a:prstGeom prst="cloud">
            <a:avLst/>
          </a:prstGeom>
          <a:solidFill>
            <a:schemeClr val="accent4">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5715000" y="2743200"/>
            <a:ext cx="1752600" cy="1077218"/>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54182" y="1810483"/>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9265" y="4951523"/>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54181" y="3075911"/>
            <a:ext cx="1233055" cy="1256068"/>
          </a:xfrm>
          <a:prstGeom prst="rect">
            <a:avLst/>
          </a:prstGeom>
        </p:spPr>
      </p:pic>
      <p:pic>
        <p:nvPicPr>
          <p:cNvPr id="21" name="q3">
            <a:hlinkClick r:id="rId13" action="ppaction://hlinksldjump"/>
          </p:cNvPr>
          <p:cNvPicPr>
            <a:picLocks noChangeAspect="1"/>
          </p:cNvPicPr>
          <p:nvPr/>
        </p:nvPicPr>
        <p:blipFill rotWithShape="1">
          <a:blip r:embed="rId14"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9429420" y="5550187"/>
            <a:ext cx="1238580" cy="1265892"/>
          </a:xfrm>
          <a:prstGeom prst="rect">
            <a:avLst/>
          </a:prstGeom>
        </p:spPr>
      </p:pic>
      <p:grpSp>
        <p:nvGrpSpPr>
          <p:cNvPr id="22" name="times up"/>
          <p:cNvGrpSpPr/>
          <p:nvPr/>
        </p:nvGrpSpPr>
        <p:grpSpPr>
          <a:xfrm>
            <a:off x="9382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97597" y="3141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97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19816" y="913163"/>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30" name="TextBox 29"/>
          <p:cNvSpPr txBox="1"/>
          <p:nvPr/>
        </p:nvSpPr>
        <p:spPr>
          <a:xfrm>
            <a:off x="10140100" y="958526"/>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1" name="TextBox 30"/>
          <p:cNvSpPr txBox="1"/>
          <p:nvPr/>
        </p:nvSpPr>
        <p:spPr>
          <a:xfrm>
            <a:off x="9887514" y="1212173"/>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2" name="TextBox 31"/>
          <p:cNvSpPr txBox="1"/>
          <p:nvPr/>
        </p:nvSpPr>
        <p:spPr>
          <a:xfrm>
            <a:off x="9541789" y="996096"/>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3" name="TextBox 32"/>
          <p:cNvSpPr txBox="1"/>
          <p:nvPr/>
        </p:nvSpPr>
        <p:spPr>
          <a:xfrm>
            <a:off x="9825686" y="712305"/>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pic>
        <p:nvPicPr>
          <p:cNvPr id="5" name="Picture 4" descr="Cấu trúc phân tử lưu huỳnh trioxide trên nền trắng">
            <a:extLst>
              <a:ext uri="{FF2B5EF4-FFF2-40B4-BE49-F238E27FC236}">
                <a16:creationId xmlns:a16="http://schemas.microsoft.com/office/drawing/2014/main" id="{6F42B6D5-9422-F2D8-68CE-2321EAA3CBB4}"/>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64670" y="348283"/>
            <a:ext cx="2323962" cy="1353831"/>
          </a:xfrm>
          <a:prstGeom prst="rect">
            <a:avLst/>
          </a:prstGeom>
          <a:noFill/>
          <a:ln>
            <a:noFill/>
          </a:ln>
        </p:spPr>
      </p:pic>
    </p:spTree>
    <p:extLst>
      <p:ext uri="{BB962C8B-B14F-4D97-AF65-F5344CB8AC3E}">
        <p14:creationId xmlns:p14="http://schemas.microsoft.com/office/powerpoint/2010/main" val="14306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sp>
        <p:nvSpPr>
          <p:cNvPr id="2" name="Rounded Rectangle 1"/>
          <p:cNvSpPr/>
          <p:nvPr/>
        </p:nvSpPr>
        <p:spPr>
          <a:xfrm>
            <a:off x="98324" y="304799"/>
            <a:ext cx="9076480" cy="219738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03315" y="423810"/>
            <a:ext cx="9298373" cy="1938992"/>
          </a:xfrm>
          <a:prstGeom prst="rect">
            <a:avLst/>
          </a:prstGeom>
          <a:noFill/>
        </p:spPr>
        <p:txBody>
          <a:bodyPr wrap="square" rtlCol="0">
            <a:spAutoFit/>
          </a:bodyPr>
          <a:lstStyle/>
          <a:p>
            <a:pPr lvl="0" eaLnBrk="0" fontAlgn="base" hangingPunct="0">
              <a:spcBef>
                <a:spcPct val="0"/>
              </a:spcBef>
              <a:spcAft>
                <a:spcPct val="0"/>
              </a:spcAft>
            </a:pPr>
            <a:r>
              <a:rPr lang="vi-VN" sz="3000" b="1" dirty="0">
                <a:latin typeface="Times New Roman" panose="02020603050405020304" pitchFamily="18" charset="0"/>
                <a:cs typeface="Times New Roman" panose="02020603050405020304" pitchFamily="18" charset="0"/>
              </a:rPr>
              <a:t>Câu 4. Khí carbon dioxide (CO₂) có trong không khí, được sinh ra khi con người hô hấp, đốt nhiên liệu</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Hóa</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trị</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của</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nguyên</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tố</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lang="en-US" altLang="en-US" sz="3000" b="1" dirty="0">
                <a:solidFill>
                  <a:srgbClr val="333333"/>
                </a:solidFill>
                <a:latin typeface="Times New Roman" panose="02020603050405020304" pitchFamily="18" charset="0"/>
                <a:cs typeface="Times New Roman" panose="02020603050405020304" pitchFamily="18" charset="0"/>
              </a:rPr>
              <a:t>carbon</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phân</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tử</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lang="en-US" altLang="en-US" sz="3000" b="1" dirty="0">
                <a:solidFill>
                  <a:srgbClr val="333333"/>
                </a:solidFill>
                <a:latin typeface="Times New Roman" panose="02020603050405020304" pitchFamily="18" charset="0"/>
                <a:cs typeface="Times New Roman" panose="02020603050405020304" pitchFamily="18" charset="0"/>
              </a:rPr>
              <a:t>carbon</a:t>
            </a:r>
            <a:r>
              <a:rPr kumimoji="0" lang="en-US" altLang="en-US" sz="30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dioxide </a:t>
            </a:r>
            <a:r>
              <a:rPr kumimoji="0" lang="en-US" altLang="en-US" sz="30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là</a:t>
            </a:r>
            <a:endParaRPr kumimoji="0" lang="en-US" alt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959980" y="2616488"/>
            <a:ext cx="1676400" cy="584775"/>
          </a:xfrm>
          <a:prstGeom prst="rect">
            <a:avLst/>
          </a:prstGeom>
          <a:solidFill>
            <a:srgbClr val="C1F3FE"/>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A. </a:t>
            </a:r>
            <a:r>
              <a:rPr lang="en-US" altLang="en-US" sz="3200" b="1" dirty="0">
                <a:solidFill>
                  <a:schemeClr val="tx1"/>
                </a:solidFill>
                <a:latin typeface="Arial" panose="020B0604020202020204" pitchFamily="34" charset="0"/>
                <a:cs typeface="Arial" panose="020B0604020202020204" pitchFamily="34" charset="0"/>
              </a:rPr>
              <a:t>IV.</a:t>
            </a:r>
            <a:r>
              <a:rPr lang="en-US" sz="3200" b="1" dirty="0">
                <a:solidFill>
                  <a:schemeClr val="tx1"/>
                </a:solidFill>
                <a:latin typeface="Arial" panose="020B0604020202020204" pitchFamily="34" charset="0"/>
                <a:cs typeface="Arial" panose="020B0604020202020204" pitchFamily="34" charset="0"/>
              </a:rPr>
              <a:t> </a:t>
            </a:r>
          </a:p>
        </p:txBody>
      </p:sp>
      <p:sp>
        <p:nvSpPr>
          <p:cNvPr id="6" name="TextBox 5"/>
          <p:cNvSpPr txBox="1"/>
          <p:nvPr/>
        </p:nvSpPr>
        <p:spPr>
          <a:xfrm>
            <a:off x="1981200" y="5257801"/>
            <a:ext cx="1676400" cy="584775"/>
          </a:xfrm>
          <a:prstGeom prst="rect">
            <a:avLst/>
          </a:prstGeom>
          <a:solidFill>
            <a:srgbClr val="C1F3FE"/>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D. I</a:t>
            </a:r>
          </a:p>
        </p:txBody>
      </p:sp>
      <p:sp>
        <p:nvSpPr>
          <p:cNvPr id="7" name="TextBox 6"/>
          <p:cNvSpPr txBox="1"/>
          <p:nvPr/>
        </p:nvSpPr>
        <p:spPr>
          <a:xfrm>
            <a:off x="1981200" y="4267201"/>
            <a:ext cx="1676400" cy="584775"/>
          </a:xfrm>
          <a:prstGeom prst="rect">
            <a:avLst/>
          </a:prstGeom>
          <a:solidFill>
            <a:srgbClr val="C1F3FE"/>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C. II </a:t>
            </a:r>
          </a:p>
        </p:txBody>
      </p:sp>
      <p:sp>
        <p:nvSpPr>
          <p:cNvPr id="8" name="TextBox 7"/>
          <p:cNvSpPr txBox="1"/>
          <p:nvPr/>
        </p:nvSpPr>
        <p:spPr>
          <a:xfrm>
            <a:off x="1981200" y="3404176"/>
            <a:ext cx="1676400" cy="584775"/>
          </a:xfrm>
          <a:prstGeom prst="rect">
            <a:avLst/>
          </a:prstGeom>
          <a:solidFill>
            <a:srgbClr val="C1F3FE"/>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B. III</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292330" y="2345801"/>
            <a:ext cx="609600" cy="609600"/>
          </a:xfrm>
          <a:prstGeom prst="rect">
            <a:avLst/>
          </a:prstGeom>
        </p:spPr>
      </p:pic>
      <p:sp>
        <p:nvSpPr>
          <p:cNvPr id="16" name="Cloud 15"/>
          <p:cNvSpPr/>
          <p:nvPr/>
        </p:nvSpPr>
        <p:spPr>
          <a:xfrm>
            <a:off x="8367362" y="2441967"/>
            <a:ext cx="3505200" cy="2197387"/>
          </a:xfrm>
          <a:prstGeom prst="cloud">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9467702" y="2924144"/>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4193"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4193" y="498164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6259" y="3050094"/>
            <a:ext cx="1233055" cy="1256068"/>
          </a:xfrm>
          <a:prstGeom prst="rect">
            <a:avLst/>
          </a:prstGeom>
        </p:spPr>
      </p:pic>
      <p:pic>
        <p:nvPicPr>
          <p:cNvPr id="21"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9304969" y="5410200"/>
            <a:ext cx="1363031" cy="1350352"/>
          </a:xfrm>
          <a:prstGeom prst="rect">
            <a:avLst/>
          </a:prstGeom>
        </p:spPr>
      </p:pic>
      <p:grpSp>
        <p:nvGrpSpPr>
          <p:cNvPr id="22" name="times up"/>
          <p:cNvGrpSpPr/>
          <p:nvPr/>
        </p:nvGrpSpPr>
        <p:grpSpPr>
          <a:xfrm>
            <a:off x="9305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20467" y="420"/>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20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642686" y="882171"/>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30" name="TextBox 29"/>
          <p:cNvSpPr txBox="1"/>
          <p:nvPr/>
        </p:nvSpPr>
        <p:spPr>
          <a:xfrm>
            <a:off x="10062970" y="927534"/>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1" name="TextBox 30"/>
          <p:cNvSpPr txBox="1"/>
          <p:nvPr/>
        </p:nvSpPr>
        <p:spPr>
          <a:xfrm>
            <a:off x="9810384" y="1181181"/>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2" name="TextBox 31"/>
          <p:cNvSpPr txBox="1"/>
          <p:nvPr/>
        </p:nvSpPr>
        <p:spPr>
          <a:xfrm>
            <a:off x="9464659" y="965104"/>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3" name="TextBox 32"/>
          <p:cNvSpPr txBox="1"/>
          <p:nvPr/>
        </p:nvSpPr>
        <p:spPr>
          <a:xfrm>
            <a:off x="9748556" y="681313"/>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pic>
        <p:nvPicPr>
          <p:cNvPr id="9" name="Picture 8">
            <a:extLst>
              <a:ext uri="{FF2B5EF4-FFF2-40B4-BE49-F238E27FC236}">
                <a16:creationId xmlns:a16="http://schemas.microsoft.com/office/drawing/2014/main" id="{2CA3878D-CC80-F62A-8124-76676428F00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72485" y="2924144"/>
            <a:ext cx="3296698" cy="2770600"/>
          </a:xfrm>
          <a:prstGeom prst="rect">
            <a:avLst/>
          </a:prstGeom>
          <a:noFill/>
        </p:spPr>
      </p:pic>
    </p:spTree>
    <p:extLst>
      <p:ext uri="{BB962C8B-B14F-4D97-AF65-F5344CB8AC3E}">
        <p14:creationId xmlns:p14="http://schemas.microsoft.com/office/powerpoint/2010/main" val="213236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75771" y="304800"/>
            <a:ext cx="9103217"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75771" y="460547"/>
            <a:ext cx="9060682" cy="1200329"/>
          </a:xfrm>
          <a:prstGeom prst="rect">
            <a:avLst/>
          </a:prstGeom>
          <a:noFill/>
        </p:spPr>
        <p:txBody>
          <a:bodyPr wrap="square" rtlCol="0">
            <a:spAutoFit/>
          </a:bodyPr>
          <a:lstStyle/>
          <a:p>
            <a:pPr algn="just"/>
            <a:r>
              <a:rPr lang="vi-VN" sz="3600" b="1" i="0" dirty="0">
                <a:solidFill>
                  <a:srgbClr val="333333"/>
                </a:solidFill>
                <a:effectLst/>
                <a:latin typeface="Times New Roman" panose="02020603050405020304" pitchFamily="18" charset="0"/>
                <a:cs typeface="Times New Roman" panose="02020603050405020304" pitchFamily="18" charset="0"/>
              </a:rPr>
              <a:t>Câu 5. Trong chất cộng hoá trị, phát biểu nào sau đây đúng?</a:t>
            </a:r>
          </a:p>
        </p:txBody>
      </p:sp>
      <p:sp>
        <p:nvSpPr>
          <p:cNvPr id="4" name="TextBox 3"/>
          <p:cNvSpPr txBox="1"/>
          <p:nvPr/>
        </p:nvSpPr>
        <p:spPr>
          <a:xfrm>
            <a:off x="1981199" y="5363322"/>
            <a:ext cx="8573751"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D. </a:t>
            </a:r>
            <a:r>
              <a:rPr lang="vi-VN" sz="2800" b="1" dirty="0">
                <a:solidFill>
                  <a:schemeClr val="tx1"/>
                </a:solidFill>
                <a:latin typeface="Times New Roman" panose="02020603050405020304" pitchFamily="18" charset="0"/>
                <a:cs typeface="Times New Roman" panose="02020603050405020304" pitchFamily="18" charset="0"/>
              </a:rPr>
              <a:t>Hoá trị của nguyên tố là đại lượng biểu thị khả năng liên kết của nguyên tử nguyên tố đó với nguyên tố khác  trong phân tử.</a:t>
            </a:r>
          </a:p>
        </p:txBody>
      </p:sp>
      <p:sp>
        <p:nvSpPr>
          <p:cNvPr id="6" name="TextBox 5"/>
          <p:cNvSpPr txBox="1"/>
          <p:nvPr/>
        </p:nvSpPr>
        <p:spPr>
          <a:xfrm>
            <a:off x="1925782" y="2161982"/>
            <a:ext cx="862916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A. </a:t>
            </a:r>
            <a:r>
              <a:rPr lang="vi-VN" sz="2800" b="1" dirty="0">
                <a:solidFill>
                  <a:schemeClr val="tx1"/>
                </a:solidFill>
                <a:latin typeface="Times New Roman" panose="02020603050405020304" pitchFamily="18" charset="0"/>
                <a:cs typeface="Times New Roman" panose="02020603050405020304" pitchFamily="18" charset="0"/>
              </a:rPr>
              <a:t>Hoá trị của nguyên tố bằng số nguyên tử H liên kết với nguyên tố đó.</a:t>
            </a:r>
          </a:p>
        </p:txBody>
      </p:sp>
      <p:sp>
        <p:nvSpPr>
          <p:cNvPr id="7" name="TextBox 6"/>
          <p:cNvSpPr txBox="1"/>
          <p:nvPr/>
        </p:nvSpPr>
        <p:spPr>
          <a:xfrm>
            <a:off x="1981200" y="4267201"/>
            <a:ext cx="8588582"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solidFill>
                  <a:schemeClr val="tx1"/>
                </a:solidFill>
                <a:latin typeface="Times New Roman" pitchFamily="18" charset="0"/>
                <a:cs typeface="Times New Roman" pitchFamily="18" charset="0"/>
              </a:rPr>
              <a:t>C. </a:t>
            </a:r>
            <a:r>
              <a:rPr lang="vi-VN" sz="2800" b="1" dirty="0">
                <a:solidFill>
                  <a:schemeClr val="tx1"/>
                </a:solidFill>
                <a:latin typeface="Times New Roman" panose="02020603050405020304" pitchFamily="18" charset="0"/>
                <a:cs typeface="Times New Roman" panose="02020603050405020304" pitchFamily="18" charset="0"/>
              </a:rPr>
              <a:t>Hoá trị của nguyên tố bằng số nguyên tử O liên kết với nguyên tố đó nhân với 2.</a:t>
            </a:r>
          </a:p>
        </p:txBody>
      </p:sp>
      <p:sp>
        <p:nvSpPr>
          <p:cNvPr id="8" name="TextBox 7"/>
          <p:cNvSpPr txBox="1"/>
          <p:nvPr/>
        </p:nvSpPr>
        <p:spPr>
          <a:xfrm>
            <a:off x="1981199" y="3186466"/>
            <a:ext cx="8573751"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B. </a:t>
            </a:r>
            <a:r>
              <a:rPr lang="vi-VN" sz="2800" b="1" dirty="0">
                <a:solidFill>
                  <a:schemeClr val="tx1"/>
                </a:solidFill>
                <a:latin typeface="Times New Roman" panose="02020603050405020304" pitchFamily="18" charset="0"/>
                <a:cs typeface="Times New Roman" panose="02020603050405020304" pitchFamily="18" charset="0"/>
              </a:rPr>
              <a:t>Hoá trị của nguyên tố bằng số nguyên tử H và nguyên tử O liên kết với</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nguyên tố đó.</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10034059" y="3696562"/>
            <a:ext cx="2035231" cy="1714455"/>
          </a:xfrm>
          <a:prstGeom prst="cloud">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100">
              <a:solidFill>
                <a:prstClr val="white"/>
              </a:solidFill>
              <a:latin typeface="Calibri"/>
            </a:endParaRPr>
          </a:p>
        </p:txBody>
      </p:sp>
      <p:sp>
        <p:nvSpPr>
          <p:cNvPr id="17" name="TextBox 16"/>
          <p:cNvSpPr txBox="1"/>
          <p:nvPr/>
        </p:nvSpPr>
        <p:spPr>
          <a:xfrm>
            <a:off x="10623666" y="4230216"/>
            <a:ext cx="1017616" cy="646331"/>
          </a:xfrm>
          <a:prstGeom prst="rect">
            <a:avLst/>
          </a:prstGeom>
          <a:noFill/>
        </p:spPr>
        <p:txBody>
          <a:bodyPr wrap="square" rtlCol="0">
            <a:spAutoFit/>
          </a:bodyPr>
          <a:lstStyle/>
          <a:p>
            <a:r>
              <a:rPr lang="en-US">
                <a:solidFill>
                  <a:srgbClr val="FF0000"/>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50718" y="3988951"/>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17020" y="1956309"/>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50718" y="3050094"/>
            <a:ext cx="1233055" cy="1256068"/>
          </a:xfrm>
          <a:prstGeom prst="rect">
            <a:avLst/>
          </a:prstGeom>
        </p:spPr>
      </p:pic>
      <p:pic>
        <p:nvPicPr>
          <p:cNvPr id="21"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7209" y="5195083"/>
            <a:ext cx="1499175" cy="1499175"/>
          </a:xfrm>
          <a:prstGeom prst="rect">
            <a:avLst/>
          </a:prstGeom>
        </p:spPr>
      </p:pic>
      <p:grpSp>
        <p:nvGrpSpPr>
          <p:cNvPr id="22" name="times up"/>
          <p:cNvGrpSpPr/>
          <p:nvPr/>
        </p:nvGrpSpPr>
        <p:grpSpPr>
          <a:xfrm>
            <a:off x="9364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79272" y="4115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9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01491" y="922909"/>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30" name="TextBox 29"/>
          <p:cNvSpPr txBox="1"/>
          <p:nvPr/>
        </p:nvSpPr>
        <p:spPr>
          <a:xfrm>
            <a:off x="10121775" y="968272"/>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1" name="TextBox 30"/>
          <p:cNvSpPr txBox="1"/>
          <p:nvPr/>
        </p:nvSpPr>
        <p:spPr>
          <a:xfrm>
            <a:off x="9869189" y="1221919"/>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2" name="TextBox 31"/>
          <p:cNvSpPr txBox="1"/>
          <p:nvPr/>
        </p:nvSpPr>
        <p:spPr>
          <a:xfrm>
            <a:off x="9523464" y="1005842"/>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3" name="TextBox 32"/>
          <p:cNvSpPr txBox="1"/>
          <p:nvPr/>
        </p:nvSpPr>
        <p:spPr>
          <a:xfrm>
            <a:off x="9807361" y="722051"/>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spTree>
    <p:extLst>
      <p:ext uri="{BB962C8B-B14F-4D97-AF65-F5344CB8AC3E}">
        <p14:creationId xmlns:p14="http://schemas.microsoft.com/office/powerpoint/2010/main" val="83718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0"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88686" y="304800"/>
            <a:ext cx="9063246"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371538" y="449001"/>
            <a:ext cx="8785584" cy="1077218"/>
          </a:xfrm>
          <a:prstGeom prst="rect">
            <a:avLst/>
          </a:prstGeom>
          <a:noFill/>
        </p:spPr>
        <p:txBody>
          <a:bodyPr wrap="square" rtlCol="0">
            <a:spAutoFit/>
          </a:bodyPr>
          <a:lstStyle/>
          <a:p>
            <a:pPr algn="just"/>
            <a:r>
              <a:rPr lang="vi-VN" sz="3200" b="1" i="0" dirty="0">
                <a:solidFill>
                  <a:srgbClr val="333333"/>
                </a:solidFill>
                <a:effectLst/>
                <a:latin typeface="Times New Roman" panose="02020603050405020304" pitchFamily="18" charset="0"/>
                <a:cs typeface="Times New Roman" panose="02020603050405020304" pitchFamily="18" charset="0"/>
              </a:rPr>
              <a:t>Câu 6. Khi xác định hóa trị, hóa trị của nguyên tố nào được lấy làm đơn vị?</a:t>
            </a:r>
          </a:p>
        </p:txBody>
      </p:sp>
      <p:sp>
        <p:nvSpPr>
          <p:cNvPr id="4" name="TextBox 3"/>
          <p:cNvSpPr txBox="1"/>
          <p:nvPr/>
        </p:nvSpPr>
        <p:spPr>
          <a:xfrm>
            <a:off x="1981199" y="2362201"/>
            <a:ext cx="285205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A. </a:t>
            </a:r>
            <a:r>
              <a:rPr lang="vi-VN" sz="3200" b="1" dirty="0">
                <a:solidFill>
                  <a:schemeClr val="tx1"/>
                </a:solidFill>
                <a:latin typeface="Times New Roman" panose="02020603050405020304" pitchFamily="18" charset="0"/>
                <a:cs typeface="Times New Roman" panose="02020603050405020304" pitchFamily="18" charset="0"/>
              </a:rPr>
              <a:t>Hydrogen.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81200" y="5417455"/>
            <a:ext cx="285205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D. </a:t>
            </a:r>
            <a:r>
              <a:rPr lang="vi-VN" sz="3200" b="1" dirty="0">
                <a:solidFill>
                  <a:schemeClr val="tx1"/>
                </a:solidFill>
                <a:latin typeface="Times New Roman" panose="02020603050405020304" pitchFamily="18" charset="0"/>
                <a:cs typeface="Times New Roman" panose="02020603050405020304" pitchFamily="18" charset="0"/>
              </a:rPr>
              <a:t>Carbon.</a:t>
            </a:r>
          </a:p>
        </p:txBody>
      </p:sp>
      <p:sp>
        <p:nvSpPr>
          <p:cNvPr id="7" name="TextBox 6"/>
          <p:cNvSpPr txBox="1"/>
          <p:nvPr/>
        </p:nvSpPr>
        <p:spPr>
          <a:xfrm>
            <a:off x="1981199" y="4412341"/>
            <a:ext cx="285205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C. </a:t>
            </a:r>
            <a:r>
              <a:rPr lang="vi-VN" sz="3200" b="1" dirty="0">
                <a:solidFill>
                  <a:schemeClr val="tx1"/>
                </a:solidFill>
                <a:latin typeface="Times New Roman" panose="02020603050405020304" pitchFamily="18" charset="0"/>
                <a:cs typeface="Times New Roman" panose="02020603050405020304" pitchFamily="18" charset="0"/>
              </a:rPr>
              <a:t>Nitrogen.</a:t>
            </a:r>
          </a:p>
        </p:txBody>
      </p:sp>
      <p:sp>
        <p:nvSpPr>
          <p:cNvPr id="8" name="TextBox 7"/>
          <p:cNvSpPr txBox="1"/>
          <p:nvPr/>
        </p:nvSpPr>
        <p:spPr>
          <a:xfrm>
            <a:off x="1981200" y="3404176"/>
            <a:ext cx="285205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B. </a:t>
            </a:r>
            <a:r>
              <a:rPr lang="vi-VN" sz="3200" b="1" dirty="0">
                <a:solidFill>
                  <a:schemeClr val="tx1"/>
                </a:solidFill>
                <a:latin typeface="Times New Roman" panose="02020603050405020304" pitchFamily="18" charset="0"/>
                <a:cs typeface="Times New Roman" panose="02020603050405020304" pitchFamily="18" charset="0"/>
              </a:rPr>
              <a:t>Sulfur.</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4558146" y="2183116"/>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5715000" y="2743200"/>
            <a:ext cx="1752600" cy="107721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75955" y="4073760"/>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89125" y="5214542"/>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94072" y="2955401"/>
            <a:ext cx="1233055" cy="1256068"/>
          </a:xfrm>
          <a:prstGeom prst="rect">
            <a:avLst/>
          </a:prstGeom>
        </p:spPr>
      </p:pic>
      <p:pic>
        <p:nvPicPr>
          <p:cNvPr id="21" name="q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9448693" y="5556210"/>
            <a:ext cx="1219307" cy="1355511"/>
          </a:xfrm>
          <a:prstGeom prst="rect">
            <a:avLst/>
          </a:prstGeom>
        </p:spPr>
      </p:pic>
      <p:grpSp>
        <p:nvGrpSpPr>
          <p:cNvPr id="22" name="times up"/>
          <p:cNvGrpSpPr/>
          <p:nvPr/>
        </p:nvGrpSpPr>
        <p:grpSpPr>
          <a:xfrm>
            <a:off x="9382482"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97596" y="4115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97329"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19815" y="922909"/>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latin typeface="Calibri"/>
              </a:endParaRPr>
            </a:p>
          </p:txBody>
        </p:sp>
      </p:grpSp>
      <p:sp>
        <p:nvSpPr>
          <p:cNvPr id="30" name="TextBox 29"/>
          <p:cNvSpPr txBox="1"/>
          <p:nvPr/>
        </p:nvSpPr>
        <p:spPr>
          <a:xfrm>
            <a:off x="10140099" y="968272"/>
            <a:ext cx="281032" cy="246221"/>
          </a:xfrm>
          <a:prstGeom prst="rect">
            <a:avLst/>
          </a:prstGeom>
          <a:noFill/>
        </p:spPr>
        <p:txBody>
          <a:bodyPr wrap="square" rtlCol="0">
            <a:spAutoFit/>
          </a:bodyPr>
          <a:lstStyle/>
          <a:p>
            <a:pPr>
              <a:defRPr/>
            </a:pPr>
            <a:r>
              <a:rPr lang="en-US" sz="1000" b="1" kern="0" dirty="0">
                <a:solidFill>
                  <a:srgbClr val="99B2C8"/>
                </a:solidFill>
                <a:latin typeface="Calibri"/>
              </a:rPr>
              <a:t>3</a:t>
            </a:r>
          </a:p>
        </p:txBody>
      </p:sp>
      <p:sp>
        <p:nvSpPr>
          <p:cNvPr id="31" name="TextBox 30"/>
          <p:cNvSpPr txBox="1"/>
          <p:nvPr/>
        </p:nvSpPr>
        <p:spPr>
          <a:xfrm>
            <a:off x="9887513" y="1221919"/>
            <a:ext cx="341087" cy="246221"/>
          </a:xfrm>
          <a:prstGeom prst="rect">
            <a:avLst/>
          </a:prstGeom>
          <a:noFill/>
        </p:spPr>
        <p:txBody>
          <a:bodyPr wrap="square" rtlCol="0">
            <a:spAutoFit/>
          </a:bodyPr>
          <a:lstStyle/>
          <a:p>
            <a:pPr>
              <a:defRPr/>
            </a:pPr>
            <a:r>
              <a:rPr lang="en-US" sz="1000" b="1" kern="0" dirty="0">
                <a:solidFill>
                  <a:srgbClr val="99B2C8"/>
                </a:solidFill>
                <a:latin typeface="Calibri"/>
              </a:rPr>
              <a:t>6</a:t>
            </a:r>
          </a:p>
        </p:txBody>
      </p:sp>
      <p:sp>
        <p:nvSpPr>
          <p:cNvPr id="32" name="TextBox 31"/>
          <p:cNvSpPr txBox="1"/>
          <p:nvPr/>
        </p:nvSpPr>
        <p:spPr>
          <a:xfrm>
            <a:off x="9541788" y="1005842"/>
            <a:ext cx="308455" cy="246221"/>
          </a:xfrm>
          <a:prstGeom prst="rect">
            <a:avLst/>
          </a:prstGeom>
          <a:noFill/>
        </p:spPr>
        <p:txBody>
          <a:bodyPr wrap="square" rtlCol="0">
            <a:spAutoFit/>
          </a:bodyPr>
          <a:lstStyle/>
          <a:p>
            <a:pPr>
              <a:defRPr/>
            </a:pPr>
            <a:r>
              <a:rPr lang="en-US" sz="1000" b="1" kern="0" dirty="0">
                <a:solidFill>
                  <a:srgbClr val="99B2C8"/>
                </a:solidFill>
                <a:latin typeface="Calibri"/>
              </a:rPr>
              <a:t>9</a:t>
            </a:r>
          </a:p>
        </p:txBody>
      </p:sp>
      <p:sp>
        <p:nvSpPr>
          <p:cNvPr id="33" name="TextBox 32"/>
          <p:cNvSpPr txBox="1"/>
          <p:nvPr/>
        </p:nvSpPr>
        <p:spPr>
          <a:xfrm>
            <a:off x="9825685" y="722051"/>
            <a:ext cx="371406" cy="246221"/>
          </a:xfrm>
          <a:prstGeom prst="rect">
            <a:avLst/>
          </a:prstGeom>
          <a:noFill/>
        </p:spPr>
        <p:txBody>
          <a:bodyPr wrap="square" rtlCol="0">
            <a:spAutoFit/>
          </a:bodyPr>
          <a:lstStyle/>
          <a:p>
            <a:pPr>
              <a:defRPr/>
            </a:pPr>
            <a:r>
              <a:rPr lang="en-US" sz="1000" b="1" kern="0" dirty="0">
                <a:solidFill>
                  <a:srgbClr val="99B2C8"/>
                </a:solidFill>
                <a:latin typeface="Calibri"/>
              </a:rPr>
              <a:t>12</a:t>
            </a:r>
          </a:p>
        </p:txBody>
      </p:sp>
    </p:spTree>
    <p:extLst>
      <p:ext uri="{BB962C8B-B14F-4D97-AF65-F5344CB8AC3E}">
        <p14:creationId xmlns:p14="http://schemas.microsoft.com/office/powerpoint/2010/main" val="23384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38</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2554545"/>
          </a:xfrm>
          <a:prstGeom prst="rect">
            <a:avLst/>
          </a:prstGeom>
          <a:noFill/>
        </p:spPr>
        <p:txBody>
          <a:bodyPr wrap="square" rtlCol="0">
            <a:spAutoFit/>
          </a:bodyPr>
          <a:lstStyle/>
          <a:p>
            <a:pPr algn="ctr"/>
            <a:r>
              <a:rPr lang="en-US" altLang="zh-CN" sz="7200" dirty="0">
                <a:solidFill>
                  <a:prstClr val="white"/>
                </a:solidFill>
                <a:latin typeface="Times New Roman" pitchFamily="18" charset="0"/>
                <a:cs typeface="Times New Roman" pitchFamily="18" charset="0"/>
              </a:rPr>
              <a:t>IV</a:t>
            </a:r>
            <a:r>
              <a:rPr lang="en-US" altLang="zh-CN" sz="8800" dirty="0">
                <a:solidFill>
                  <a:prstClr val="white"/>
                </a:solidFill>
                <a:latin typeface="Times New Roman" pitchFamily="18" charset="0"/>
                <a:cs typeface="Times New Roman" pitchFamily="18" charset="0"/>
              </a:rPr>
              <a:t>.</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289485928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3" name="Google Shape;883;p31"/>
          <p:cNvSpPr txBox="1">
            <a:spLocks noGrp="1"/>
          </p:cNvSpPr>
          <p:nvPr>
            <p:ph type="ctrTitle"/>
          </p:nvPr>
        </p:nvSpPr>
        <p:spPr>
          <a:xfrm>
            <a:off x="508000" y="530200"/>
            <a:ext cx="11188700" cy="788000"/>
          </a:xfrm>
          <a:prstGeom prst="rect">
            <a:avLst/>
          </a:prstGeom>
        </p:spPr>
        <p:txBody>
          <a:bodyPr spcFirstLastPara="1" vert="horz" wrap="square" lIns="121900" tIns="121900" rIns="121900" bIns="121900" rtlCol="0" anchor="ctr" anchorCtr="0">
            <a:no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11" name="Rectangle 1">
            <a:extLst>
              <a:ext uri="{FF2B5EF4-FFF2-40B4-BE49-F238E27FC236}">
                <a16:creationId xmlns:a16="http://schemas.microsoft.com/office/drawing/2014/main" id="{2BEFAD34-B591-AFBB-FD43-90F2156FFFFF}"/>
              </a:ext>
            </a:extLst>
          </p:cNvPr>
          <p:cNvSpPr>
            <a:spLocks noChangeArrowheads="1"/>
          </p:cNvSpPr>
          <p:nvPr/>
        </p:nvSpPr>
        <p:spPr bwMode="auto">
          <a:xfrm>
            <a:off x="4679951" y="19418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a:latin typeface="Arial" panose="020B0604020202020204" pitchFamily="34" charset="0"/>
              </a:rPr>
            </a:br>
            <a:endParaRPr lang="en-US" altLang="en-US" sz="2400">
              <a:latin typeface="Arial" panose="020B0604020202020204" pitchFamily="34" charset="0"/>
            </a:endParaRPr>
          </a:p>
        </p:txBody>
      </p:sp>
      <p:sp>
        <p:nvSpPr>
          <p:cNvPr id="13" name="TextBox 12">
            <a:extLst>
              <a:ext uri="{FF2B5EF4-FFF2-40B4-BE49-F238E27FC236}">
                <a16:creationId xmlns:a16="http://schemas.microsoft.com/office/drawing/2014/main" id="{A2B29C4E-BA42-A8BE-CC31-F1BA2076B313}"/>
              </a:ext>
            </a:extLst>
          </p:cNvPr>
          <p:cNvSpPr txBox="1"/>
          <p:nvPr/>
        </p:nvSpPr>
        <p:spPr>
          <a:xfrm>
            <a:off x="623777" y="1691217"/>
            <a:ext cx="5212874" cy="4577407"/>
          </a:xfrm>
          <a:prstGeom prst="rect">
            <a:avLst/>
          </a:prstGeom>
          <a:noFill/>
        </p:spPr>
        <p:txBody>
          <a:bodyPr wrap="square">
            <a:spAutoFit/>
          </a:bodyPr>
          <a:lstStyle/>
          <a:p>
            <a:pPr algn="just">
              <a:lnSpc>
                <a:spcPct val="115000"/>
              </a:lnSpc>
              <a:spcAft>
                <a:spcPts val="800"/>
              </a:spcAft>
              <a:buClr>
                <a:srgbClr val="311E28"/>
              </a:buClr>
              <a:buSzPts val="1200"/>
              <a:tabLst>
                <a:tab pos="341198" algn="l"/>
              </a:tabLst>
            </a:pPr>
            <a:r>
              <a:rPr lang="en-US" sz="3200" dirty="0">
                <a:latin typeface="Arial" panose="020B0604020202020204" pitchFamily="34" charset="0"/>
                <a:cs typeface="Arial" panose="020B0604020202020204" pitchFamily="34" charset="0"/>
              </a:rPr>
              <a:t>- </a:t>
            </a:r>
            <a:r>
              <a:rPr lang="en-US" sz="3200" dirty="0">
                <a:latin typeface="Times New Roman" panose="02020603050405020304" pitchFamily="18" charset="0"/>
                <a:cs typeface="Times New Roman" panose="02020603050405020304" pitchFamily="18" charset="0"/>
              </a:rPr>
              <a:t>Trong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silicon dioxide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b="1" u="sng" dirty="0">
                <a:latin typeface="Times New Roman" panose="02020603050405020304" pitchFamily="18" charset="0"/>
                <a:cs typeface="Times New Roman" panose="02020603050405020304" pitchFamily="18" charset="0"/>
              </a:rPr>
              <a:t>silicon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b="1" u="sng" dirty="0">
                <a:latin typeface="Times New Roman" panose="02020603050405020304" pitchFamily="18" charset="0"/>
                <a:cs typeface="Times New Roman" panose="02020603050405020304" pitchFamily="18" charset="0"/>
              </a:rPr>
              <a:t>silicon dioxide</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0D65DBBC-30D2-DD84-D7C9-3B9794CEAF2D}"/>
              </a:ext>
            </a:extLst>
          </p:cNvPr>
          <p:cNvPicPr>
            <a:picLocks noChangeAspect="1"/>
          </p:cNvPicPr>
          <p:nvPr/>
        </p:nvPicPr>
        <p:blipFill rotWithShape="1">
          <a:blip r:embed="rId3"/>
          <a:srcRect l="24166" t="27740" r="45000" b="19814"/>
          <a:stretch/>
        </p:blipFill>
        <p:spPr>
          <a:xfrm>
            <a:off x="9126223" y="1703917"/>
            <a:ext cx="2570477" cy="2249936"/>
          </a:xfrm>
          <a:prstGeom prst="rect">
            <a:avLst/>
          </a:prstGeom>
        </p:spPr>
      </p:pic>
      <p:pic>
        <p:nvPicPr>
          <p:cNvPr id="4" name="Picture 3">
            <a:extLst>
              <a:ext uri="{FF2B5EF4-FFF2-40B4-BE49-F238E27FC236}">
                <a16:creationId xmlns:a16="http://schemas.microsoft.com/office/drawing/2014/main" id="{F7220005-2275-1496-B3C4-6E158C938903}"/>
              </a:ext>
            </a:extLst>
          </p:cNvPr>
          <p:cNvPicPr>
            <a:picLocks noChangeAspect="1"/>
          </p:cNvPicPr>
          <p:nvPr/>
        </p:nvPicPr>
        <p:blipFill>
          <a:blip r:embed="rId4"/>
          <a:stretch>
            <a:fillRect/>
          </a:stretch>
        </p:blipFill>
        <p:spPr>
          <a:xfrm>
            <a:off x="6401547" y="1678516"/>
            <a:ext cx="2724676" cy="2262636"/>
          </a:xfrm>
          <a:prstGeom prst="rect">
            <a:avLst/>
          </a:prstGeom>
        </p:spPr>
      </p:pic>
      <p:sp>
        <p:nvSpPr>
          <p:cNvPr id="5" name="Rectangle 4">
            <a:extLst>
              <a:ext uri="{FF2B5EF4-FFF2-40B4-BE49-F238E27FC236}">
                <a16:creationId xmlns:a16="http://schemas.microsoft.com/office/drawing/2014/main" id="{9A2841F3-C461-E6BD-20CC-290352F6C550}"/>
              </a:ext>
            </a:extLst>
          </p:cNvPr>
          <p:cNvSpPr/>
          <p:nvPr/>
        </p:nvSpPr>
        <p:spPr>
          <a:xfrm>
            <a:off x="6629400" y="4610100"/>
            <a:ext cx="4851400" cy="10287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Bột</a:t>
            </a:r>
            <a:r>
              <a:rPr lang="en-US" sz="2400" b="1" dirty="0">
                <a:solidFill>
                  <a:schemeClr val="tx1"/>
                </a:solidFill>
                <a:latin typeface="Times New Roman" panose="02020603050405020304" pitchFamily="18" charset="0"/>
                <a:cs typeface="Times New Roman" panose="02020603050405020304" pitchFamily="18" charset="0"/>
              </a:rPr>
              <a:t> silicon dioxide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silicon dioxide </a:t>
            </a:r>
          </a:p>
        </p:txBody>
      </p:sp>
      <p:sp>
        <p:nvSpPr>
          <p:cNvPr id="6" name="TextBox 5">
            <a:extLst>
              <a:ext uri="{FF2B5EF4-FFF2-40B4-BE49-F238E27FC236}">
                <a16:creationId xmlns:a16="http://schemas.microsoft.com/office/drawing/2014/main" id="{E0A61047-B9A5-F13D-CBDC-E6375B7BFE79}"/>
              </a:ext>
            </a:extLst>
          </p:cNvPr>
          <p:cNvSpPr txBox="1"/>
          <p:nvPr/>
        </p:nvSpPr>
        <p:spPr>
          <a:xfrm>
            <a:off x="5998464" y="1318200"/>
            <a:ext cx="6047232" cy="4582728"/>
          </a:xfrm>
          <a:prstGeom prst="rect">
            <a:avLst/>
          </a:prstGeom>
          <a:noFill/>
        </p:spPr>
        <p:txBody>
          <a:bodyPr wrap="square" rtlCol="0">
            <a:spAutoFit/>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4C9EC3B-525D-ACBC-9789-867E12100563}"/>
              </a:ext>
            </a:extLst>
          </p:cNvPr>
          <p:cNvSpPr/>
          <p:nvPr/>
        </p:nvSpPr>
        <p:spPr>
          <a:xfrm>
            <a:off x="1214582" y="554186"/>
            <a:ext cx="9762837" cy="1995055"/>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b="1" noProof="1">
                <a:solidFill>
                  <a:schemeClr val="tx1"/>
                </a:solidFill>
                <a:latin typeface="Times New Roman" panose="02020603050405020304" pitchFamily="18" charset="0"/>
                <a:cs typeface="Times New Roman" panose="02020603050405020304" pitchFamily="18" charset="0"/>
                <a:sym typeface="Arial"/>
              </a:rPr>
              <a:t>Câu </a:t>
            </a:r>
            <a:r>
              <a:rPr lang="en-US" sz="3000" b="1" noProof="1">
                <a:solidFill>
                  <a:schemeClr val="tx1"/>
                </a:solidFill>
                <a:latin typeface="Times New Roman" panose="02020603050405020304" pitchFamily="18" charset="0"/>
                <a:cs typeface="Times New Roman" panose="02020603050405020304" pitchFamily="18" charset="0"/>
              </a:rPr>
              <a:t>2</a:t>
            </a:r>
            <a:r>
              <a:rPr lang="vi-VN" sz="3000" b="1" noProof="1">
                <a:solidFill>
                  <a:schemeClr val="tx1"/>
                </a:solidFill>
                <a:latin typeface="Times New Roman" panose="02020603050405020304" pitchFamily="18" charset="0"/>
                <a:cs typeface="Times New Roman" panose="02020603050405020304" pitchFamily="18" charset="0"/>
                <a:sym typeface="Arial"/>
              </a:rPr>
              <a:t>. </a:t>
            </a:r>
            <a:r>
              <a:rPr lang="vi-VN" sz="3000" b="1" dirty="0">
                <a:solidFill>
                  <a:schemeClr val="tx1"/>
                </a:solidFill>
                <a:latin typeface="Times New Roman" panose="02020603050405020304" pitchFamily="18" charset="0"/>
                <a:cs typeface="Times New Roman" panose="02020603050405020304" pitchFamily="18" charset="0"/>
              </a:rPr>
              <a:t> Liên kết ion là liên kết được hình thành bởi:</a:t>
            </a:r>
            <a:endParaRPr lang="vi-VN" sz="3000" b="1" noProof="1">
              <a:solidFill>
                <a:schemeClr val="tx1"/>
              </a:solidFill>
              <a:latin typeface="Times New Roman" panose="02020603050405020304" pitchFamily="18" charset="0"/>
              <a:cs typeface="Times New Roman" panose="02020603050405020304" pitchFamily="18" charset="0"/>
              <a:sym typeface="Arial"/>
            </a:endParaRPr>
          </a:p>
        </p:txBody>
      </p:sp>
      <p:sp>
        <p:nvSpPr>
          <p:cNvPr id="3" name="Đáp án đúng">
            <a:extLst>
              <a:ext uri="{FF2B5EF4-FFF2-40B4-BE49-F238E27FC236}">
                <a16:creationId xmlns:a16="http://schemas.microsoft.com/office/drawing/2014/main" id="{EA0862C5-A982-9DE8-7F4A-4579A18D764B}"/>
              </a:ext>
            </a:extLst>
          </p:cNvPr>
          <p:cNvSpPr/>
          <p:nvPr/>
        </p:nvSpPr>
        <p:spPr>
          <a:xfrm>
            <a:off x="1214581" y="2900680"/>
            <a:ext cx="4535056"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000" noProof="1">
                <a:solidFill>
                  <a:schemeClr val="tx1"/>
                </a:solidFill>
                <a:latin typeface="Times New Roman" panose="02020603050405020304" pitchFamily="18" charset="0"/>
                <a:cs typeface="Times New Roman" panose="02020603050405020304" pitchFamily="18" charset="0"/>
              </a:rPr>
              <a:t>A. </a:t>
            </a:r>
            <a:r>
              <a:rPr lang="vi-VN" sz="3000" dirty="0">
                <a:solidFill>
                  <a:schemeClr val="tx1"/>
                </a:solidFill>
                <a:latin typeface="Times New Roman" panose="02020603050405020304" pitchFamily="18" charset="0"/>
                <a:cs typeface="Times New Roman" panose="02020603050405020304" pitchFamily="18" charset="0"/>
              </a:rPr>
              <a:t>Liên kết giữa ion dương và ion âm</a:t>
            </a:r>
            <a:r>
              <a:rPr lang="en-US"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4" name="Đáp án sai 1">
            <a:extLst>
              <a:ext uri="{FF2B5EF4-FFF2-40B4-BE49-F238E27FC236}">
                <a16:creationId xmlns:a16="http://schemas.microsoft.com/office/drawing/2014/main" id="{F6C78DFA-2F84-F7B1-0D5C-063E9BA5A358}"/>
              </a:ext>
            </a:extLst>
          </p:cNvPr>
          <p:cNvSpPr/>
          <p:nvPr/>
        </p:nvSpPr>
        <p:spPr>
          <a:xfrm>
            <a:off x="1214581" y="4749800"/>
            <a:ext cx="4535056"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000" noProof="1">
                <a:solidFill>
                  <a:schemeClr val="tx1"/>
                </a:solidFill>
                <a:latin typeface="Times New Roman" panose="02020603050405020304" pitchFamily="18" charset="0"/>
                <a:cs typeface="Times New Roman" panose="02020603050405020304" pitchFamily="18" charset="0"/>
              </a:rPr>
              <a:t>B. </a:t>
            </a:r>
            <a:r>
              <a:rPr lang="vi-VN" sz="3000" dirty="0">
                <a:solidFill>
                  <a:schemeClr val="tx1"/>
                </a:solidFill>
                <a:latin typeface="Times New Roman" panose="02020603050405020304" pitchFamily="18" charset="0"/>
                <a:cs typeface="Times New Roman" panose="02020603050405020304" pitchFamily="18" charset="0"/>
              </a:rPr>
              <a:t>Sự dùng chung electron giữa hai nguyên tử</a:t>
            </a:r>
            <a:r>
              <a:rPr lang="vi-VN" sz="3000" noProof="1">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5" name="Đáp án sai 2">
            <a:extLst>
              <a:ext uri="{FF2B5EF4-FFF2-40B4-BE49-F238E27FC236}">
                <a16:creationId xmlns:a16="http://schemas.microsoft.com/office/drawing/2014/main" id="{40A5BD08-D3E7-B2C1-FA67-AF111FB935CE}"/>
              </a:ext>
            </a:extLst>
          </p:cNvPr>
          <p:cNvSpPr/>
          <p:nvPr/>
        </p:nvSpPr>
        <p:spPr>
          <a:xfrm>
            <a:off x="6442364" y="2900680"/>
            <a:ext cx="4535056"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000" noProof="1">
                <a:solidFill>
                  <a:schemeClr val="tx1"/>
                </a:solidFill>
                <a:latin typeface="Times New Roman" panose="02020603050405020304" pitchFamily="18" charset="0"/>
                <a:cs typeface="Times New Roman" panose="02020603050405020304" pitchFamily="18" charset="0"/>
              </a:rPr>
              <a:t>C.</a:t>
            </a:r>
            <a:r>
              <a:rPr lang="en-US" sz="2667" noProof="1">
                <a:solidFill>
                  <a:schemeClr val="tx1"/>
                </a:solidFill>
                <a:latin typeface="Arial" panose="020B0604020202020204" pitchFamily="34" charset="0"/>
                <a:cs typeface="Arial" panose="020B0604020202020204" pitchFamily="34" charset="0"/>
              </a:rPr>
              <a:t> </a:t>
            </a:r>
            <a:r>
              <a:rPr lang="vi-VN" sz="3000" dirty="0">
                <a:solidFill>
                  <a:schemeClr val="tx1"/>
                </a:solidFill>
                <a:latin typeface="Times New Roman" panose="02020603050405020304" pitchFamily="18" charset="0"/>
                <a:cs typeface="Times New Roman" panose="02020603050405020304" pitchFamily="18" charset="0"/>
              </a:rPr>
              <a:t>Sự cho nhận của cặp electron hóa trị</a:t>
            </a:r>
            <a:r>
              <a:rPr lang="en-US"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6" name="Đáp án sai 3">
            <a:extLst>
              <a:ext uri="{FF2B5EF4-FFF2-40B4-BE49-F238E27FC236}">
                <a16:creationId xmlns:a16="http://schemas.microsoft.com/office/drawing/2014/main" id="{B6FA6D9C-8D86-E978-55D8-AEDE1B4BD338}"/>
              </a:ext>
            </a:extLst>
          </p:cNvPr>
          <p:cNvSpPr/>
          <p:nvPr/>
        </p:nvSpPr>
        <p:spPr>
          <a:xfrm>
            <a:off x="6442363" y="4749800"/>
            <a:ext cx="4535056"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000" noProof="1">
                <a:solidFill>
                  <a:schemeClr val="tx1"/>
                </a:solidFill>
                <a:latin typeface="Times New Roman" panose="02020603050405020304" pitchFamily="18" charset="0"/>
                <a:cs typeface="Times New Roman" panose="02020603050405020304" pitchFamily="18" charset="0"/>
              </a:rPr>
              <a:t>D. </a:t>
            </a:r>
            <a:r>
              <a:rPr lang="vi-VN" sz="3000" dirty="0">
                <a:solidFill>
                  <a:schemeClr val="tx1"/>
                </a:solidFill>
                <a:latin typeface="Times New Roman" panose="02020603050405020304" pitchFamily="18" charset="0"/>
                <a:cs typeface="Times New Roman" panose="02020603050405020304" pitchFamily="18" charset="0"/>
              </a:rPr>
              <a:t>Liên kết giữa các ion dương trong phân tử.</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6B0753D5-8DF5-F7B8-9217-D2313923C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8"/>
            <a:ext cx="487364" cy="487364"/>
          </a:xfrm>
          <a:prstGeom prst="rect">
            <a:avLst/>
          </a:prstGeom>
        </p:spPr>
      </p:pic>
      <p:pic>
        <p:nvPicPr>
          <p:cNvPr id="8" name="Picture 5">
            <a:extLst>
              <a:ext uri="{FF2B5EF4-FFF2-40B4-BE49-F238E27FC236}">
                <a16:creationId xmlns:a16="http://schemas.microsoft.com/office/drawing/2014/main" id="{30C63DCF-2170-33B6-9A29-97038252DC1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6433" y="3464614"/>
            <a:ext cx="853047" cy="742495"/>
          </a:xfrm>
          <a:prstGeom prst="rect">
            <a:avLst/>
          </a:prstGeom>
        </p:spPr>
      </p:pic>
      <p:pic>
        <p:nvPicPr>
          <p:cNvPr id="9" name="Picture 10">
            <a:extLst>
              <a:ext uri="{FF2B5EF4-FFF2-40B4-BE49-F238E27FC236}">
                <a16:creationId xmlns:a16="http://schemas.microsoft.com/office/drawing/2014/main" id="{B395266A-E2E2-415B-1FD7-9C8BD33CDA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27296" y="3442162"/>
            <a:ext cx="850123" cy="757381"/>
          </a:xfrm>
          <a:prstGeom prst="rect">
            <a:avLst/>
          </a:prstGeom>
        </p:spPr>
      </p:pic>
      <p:pic>
        <p:nvPicPr>
          <p:cNvPr id="10" name="Picture 10">
            <a:extLst>
              <a:ext uri="{FF2B5EF4-FFF2-40B4-BE49-F238E27FC236}">
                <a16:creationId xmlns:a16="http://schemas.microsoft.com/office/drawing/2014/main" id="{C6BC0870-DA9F-A445-2800-549F765103C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27296" y="5306291"/>
            <a:ext cx="850123" cy="757381"/>
          </a:xfrm>
          <a:prstGeom prst="rect">
            <a:avLst/>
          </a:prstGeom>
        </p:spPr>
      </p:pic>
      <p:pic>
        <p:nvPicPr>
          <p:cNvPr id="11" name="Picture 10">
            <a:extLst>
              <a:ext uri="{FF2B5EF4-FFF2-40B4-BE49-F238E27FC236}">
                <a16:creationId xmlns:a16="http://schemas.microsoft.com/office/drawing/2014/main" id="{8693A95F-E13F-4627-FA2D-390C0A49B5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19356" y="5306291"/>
            <a:ext cx="850123" cy="75738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A326E1CA-9108-86B3-D6B4-CE95270B984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637268"/>
            <a:ext cx="487364" cy="487364"/>
          </a:xfrm>
          <a:prstGeom prst="rect">
            <a:avLst/>
          </a:prstGeom>
        </p:spPr>
      </p:pic>
    </p:spTree>
    <p:extLst>
      <p:ext uri="{BB962C8B-B14F-4D97-AF65-F5344CB8AC3E}">
        <p14:creationId xmlns:p14="http://schemas.microsoft.com/office/powerpoint/2010/main" val="4789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9">
          <a:extLst>
            <a:ext uri="{FF2B5EF4-FFF2-40B4-BE49-F238E27FC236}">
              <a16:creationId xmlns:a16="http://schemas.microsoft.com/office/drawing/2014/main" id="{991F7BE2-4857-E4FB-E039-A966662BBBF7}"/>
            </a:ext>
          </a:extLst>
        </p:cNvPr>
        <p:cNvGrpSpPr/>
        <p:nvPr/>
      </p:nvGrpSpPr>
      <p:grpSpPr>
        <a:xfrm>
          <a:off x="0" y="0"/>
          <a:ext cx="0" cy="0"/>
          <a:chOff x="0" y="0"/>
          <a:chExt cx="0" cy="0"/>
        </a:xfrm>
      </p:grpSpPr>
      <p:sp>
        <p:nvSpPr>
          <p:cNvPr id="883" name="Google Shape;883;p31">
            <a:extLst>
              <a:ext uri="{FF2B5EF4-FFF2-40B4-BE49-F238E27FC236}">
                <a16:creationId xmlns:a16="http://schemas.microsoft.com/office/drawing/2014/main" id="{C6B9A1C8-A636-CCF8-30A9-F108FAF38C4C}"/>
              </a:ext>
            </a:extLst>
          </p:cNvPr>
          <p:cNvSpPr txBox="1">
            <a:spLocks noGrp="1"/>
          </p:cNvSpPr>
          <p:nvPr>
            <p:ph type="ctrTitle"/>
          </p:nvPr>
        </p:nvSpPr>
        <p:spPr>
          <a:xfrm>
            <a:off x="508000" y="530200"/>
            <a:ext cx="11188700" cy="788000"/>
          </a:xfrm>
          <a:prstGeom prst="rect">
            <a:avLst/>
          </a:prstGeom>
        </p:spPr>
        <p:txBody>
          <a:bodyPr spcFirstLastPara="1" vert="horz" wrap="square" lIns="121900" tIns="121900" rIns="121900" bIns="121900" rtlCol="0" anchor="ctr" anchorCtr="0">
            <a:noAutofit/>
          </a:bodyPr>
          <a:lstStyle/>
          <a:p>
            <a:pPr algn="ctr"/>
            <a:r>
              <a:rPr lang="en-US" sz="4800" b="1">
                <a:solidFill>
                  <a:srgbClr val="FF0000"/>
                </a:solidFill>
                <a:latin typeface="Times New Roman" panose="02020603050405020304" pitchFamily="18" charset="0"/>
                <a:cs typeface="Times New Roman" panose="02020603050405020304" pitchFamily="18" charset="0"/>
              </a:rPr>
              <a:t>VẬN DỤNG</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
            <a:extLst>
              <a:ext uri="{FF2B5EF4-FFF2-40B4-BE49-F238E27FC236}">
                <a16:creationId xmlns:a16="http://schemas.microsoft.com/office/drawing/2014/main" id="{9F2A4D4F-9C58-1B3F-BB58-B40A8019E630}"/>
              </a:ext>
            </a:extLst>
          </p:cNvPr>
          <p:cNvSpPr>
            <a:spLocks noChangeArrowheads="1"/>
          </p:cNvSpPr>
          <p:nvPr/>
        </p:nvSpPr>
        <p:spPr bwMode="auto">
          <a:xfrm>
            <a:off x="4679951" y="19418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a:latin typeface="Arial" panose="020B0604020202020204" pitchFamily="34" charset="0"/>
              </a:rPr>
            </a:br>
            <a:endParaRPr lang="en-US" altLang="en-US" sz="2400">
              <a:latin typeface="Arial" panose="020B0604020202020204" pitchFamily="34" charset="0"/>
            </a:endParaRPr>
          </a:p>
        </p:txBody>
      </p:sp>
      <p:sp>
        <p:nvSpPr>
          <p:cNvPr id="13" name="TextBox 12">
            <a:extLst>
              <a:ext uri="{FF2B5EF4-FFF2-40B4-BE49-F238E27FC236}">
                <a16:creationId xmlns:a16="http://schemas.microsoft.com/office/drawing/2014/main" id="{B8B3BC68-3245-A734-EB7E-799CCDC99049}"/>
              </a:ext>
            </a:extLst>
          </p:cNvPr>
          <p:cNvSpPr txBox="1"/>
          <p:nvPr/>
        </p:nvSpPr>
        <p:spPr>
          <a:xfrm>
            <a:off x="623777" y="1691217"/>
            <a:ext cx="4933507" cy="2878480"/>
          </a:xfrm>
          <a:prstGeom prst="rect">
            <a:avLst/>
          </a:prstGeom>
          <a:noFill/>
        </p:spPr>
        <p:txBody>
          <a:bodyPr wrap="square">
            <a:spAutoFit/>
          </a:bodyPr>
          <a:lstStyle/>
          <a:p>
            <a:pPr algn="just">
              <a:lnSpc>
                <a:spcPct val="115000"/>
              </a:lnSpc>
              <a:spcAft>
                <a:spcPts val="800"/>
              </a:spcAft>
              <a:buClr>
                <a:srgbClr val="311E28"/>
              </a:buClr>
              <a:buSzPts val="1200"/>
              <a:tabLst>
                <a:tab pos="341198" algn="l"/>
              </a:tabLst>
            </a:pPr>
            <a:r>
              <a:rPr lang="en-US" sz="3200" dirty="0">
                <a:latin typeface="Arial" panose="020B0604020202020204" pitchFamily="34" charset="0"/>
                <a:cs typeface="Arial" panose="020B0604020202020204" pitchFamily="34" charset="0"/>
              </a:rPr>
              <a:t>- </a:t>
            </a:r>
            <a:r>
              <a:rPr lang="en-US" sz="3200" dirty="0">
                <a:latin typeface="Times New Roman" panose="02020603050405020304" pitchFamily="18" charset="0"/>
                <a:cs typeface="Times New Roman" panose="02020603050405020304" pitchFamily="18" charset="0"/>
              </a:rPr>
              <a:t>Trong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Silicon dioxide (SiO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Si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II)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Si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IV.</a:t>
            </a:r>
          </a:p>
        </p:txBody>
      </p:sp>
      <p:pic>
        <p:nvPicPr>
          <p:cNvPr id="2" name="Picture 1">
            <a:extLst>
              <a:ext uri="{FF2B5EF4-FFF2-40B4-BE49-F238E27FC236}">
                <a16:creationId xmlns:a16="http://schemas.microsoft.com/office/drawing/2014/main" id="{B24E5133-317B-38F0-9B17-6849DF00C91E}"/>
              </a:ext>
            </a:extLst>
          </p:cNvPr>
          <p:cNvPicPr>
            <a:picLocks noChangeAspect="1"/>
          </p:cNvPicPr>
          <p:nvPr/>
        </p:nvPicPr>
        <p:blipFill rotWithShape="1">
          <a:blip r:embed="rId3"/>
          <a:srcRect l="24166" t="27740" r="45000" b="19814"/>
          <a:stretch/>
        </p:blipFill>
        <p:spPr>
          <a:xfrm>
            <a:off x="9126223" y="1703917"/>
            <a:ext cx="2570477" cy="2249936"/>
          </a:xfrm>
          <a:prstGeom prst="rect">
            <a:avLst/>
          </a:prstGeom>
        </p:spPr>
      </p:pic>
      <p:pic>
        <p:nvPicPr>
          <p:cNvPr id="4" name="Picture 3">
            <a:extLst>
              <a:ext uri="{FF2B5EF4-FFF2-40B4-BE49-F238E27FC236}">
                <a16:creationId xmlns:a16="http://schemas.microsoft.com/office/drawing/2014/main" id="{3B7B1073-8C87-1BF2-91CE-0953E0B58ED0}"/>
              </a:ext>
            </a:extLst>
          </p:cNvPr>
          <p:cNvPicPr>
            <a:picLocks noChangeAspect="1"/>
          </p:cNvPicPr>
          <p:nvPr/>
        </p:nvPicPr>
        <p:blipFill>
          <a:blip r:embed="rId4"/>
          <a:stretch>
            <a:fillRect/>
          </a:stretch>
        </p:blipFill>
        <p:spPr>
          <a:xfrm>
            <a:off x="6401547" y="1678516"/>
            <a:ext cx="2724676" cy="2262636"/>
          </a:xfrm>
          <a:prstGeom prst="rect">
            <a:avLst/>
          </a:prstGeom>
        </p:spPr>
      </p:pic>
      <p:sp>
        <p:nvSpPr>
          <p:cNvPr id="5" name="Rectangle 4">
            <a:extLst>
              <a:ext uri="{FF2B5EF4-FFF2-40B4-BE49-F238E27FC236}">
                <a16:creationId xmlns:a16="http://schemas.microsoft.com/office/drawing/2014/main" id="{69C9FB41-E2BC-E437-C5E7-B3752E42C9B5}"/>
              </a:ext>
            </a:extLst>
          </p:cNvPr>
          <p:cNvSpPr/>
          <p:nvPr/>
        </p:nvSpPr>
        <p:spPr>
          <a:xfrm>
            <a:off x="6629400" y="4610100"/>
            <a:ext cx="4851400" cy="10287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Bột</a:t>
            </a:r>
            <a:r>
              <a:rPr lang="en-US" sz="2400" b="1" dirty="0">
                <a:solidFill>
                  <a:schemeClr val="tx1"/>
                </a:solidFill>
                <a:latin typeface="Times New Roman" panose="02020603050405020304" pitchFamily="18" charset="0"/>
                <a:cs typeface="Times New Roman" panose="02020603050405020304" pitchFamily="18" charset="0"/>
              </a:rPr>
              <a:t> silicon dioxide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silicon dioxide </a:t>
            </a:r>
          </a:p>
        </p:txBody>
      </p:sp>
    </p:spTree>
    <p:extLst>
      <p:ext uri="{BB962C8B-B14F-4D97-AF65-F5344CB8AC3E}">
        <p14:creationId xmlns:p14="http://schemas.microsoft.com/office/powerpoint/2010/main" val="13466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9">
          <a:extLst>
            <a:ext uri="{FF2B5EF4-FFF2-40B4-BE49-F238E27FC236}">
              <a16:creationId xmlns:a16="http://schemas.microsoft.com/office/drawing/2014/main" id="{94A57983-7D5E-183E-433A-EEBAFFA841EB}"/>
            </a:ext>
          </a:extLst>
        </p:cNvPr>
        <p:cNvGrpSpPr/>
        <p:nvPr/>
      </p:nvGrpSpPr>
      <p:grpSpPr>
        <a:xfrm>
          <a:off x="0" y="0"/>
          <a:ext cx="0" cy="0"/>
          <a:chOff x="0" y="0"/>
          <a:chExt cx="0" cy="0"/>
        </a:xfrm>
      </p:grpSpPr>
      <p:sp>
        <p:nvSpPr>
          <p:cNvPr id="883" name="Google Shape;883;p31">
            <a:extLst>
              <a:ext uri="{FF2B5EF4-FFF2-40B4-BE49-F238E27FC236}">
                <a16:creationId xmlns:a16="http://schemas.microsoft.com/office/drawing/2014/main" id="{1A8BFC13-1516-4A7A-04E2-21C562A40DCC}"/>
              </a:ext>
            </a:extLst>
          </p:cNvPr>
          <p:cNvSpPr txBox="1">
            <a:spLocks noGrp="1"/>
          </p:cNvSpPr>
          <p:nvPr>
            <p:ph type="ctrTitle"/>
          </p:nvPr>
        </p:nvSpPr>
        <p:spPr>
          <a:xfrm>
            <a:off x="508000" y="530200"/>
            <a:ext cx="11188700" cy="788000"/>
          </a:xfrm>
          <a:prstGeom prst="rect">
            <a:avLst/>
          </a:prstGeom>
        </p:spPr>
        <p:txBody>
          <a:bodyPr spcFirstLastPara="1" vert="horz" wrap="square" lIns="121900" tIns="121900" rIns="121900" bIns="121900" rtlCol="0" anchor="ctr" anchorCtr="0">
            <a:no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11" name="Rectangle 1">
            <a:extLst>
              <a:ext uri="{FF2B5EF4-FFF2-40B4-BE49-F238E27FC236}">
                <a16:creationId xmlns:a16="http://schemas.microsoft.com/office/drawing/2014/main" id="{813BA38C-7BCA-03C3-5023-C9D47A3391FC}"/>
              </a:ext>
            </a:extLst>
          </p:cNvPr>
          <p:cNvSpPr>
            <a:spLocks noChangeArrowheads="1"/>
          </p:cNvSpPr>
          <p:nvPr/>
        </p:nvSpPr>
        <p:spPr bwMode="auto">
          <a:xfrm>
            <a:off x="4679951" y="19418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a:latin typeface="Arial" panose="020B0604020202020204" pitchFamily="34" charset="0"/>
              </a:rPr>
            </a:br>
            <a:endParaRPr lang="en-US" altLang="en-US" sz="2400">
              <a:latin typeface="Arial" panose="020B0604020202020204" pitchFamily="34" charset="0"/>
            </a:endParaRPr>
          </a:p>
        </p:txBody>
      </p:sp>
      <p:sp>
        <p:nvSpPr>
          <p:cNvPr id="13" name="TextBox 12">
            <a:extLst>
              <a:ext uri="{FF2B5EF4-FFF2-40B4-BE49-F238E27FC236}">
                <a16:creationId xmlns:a16="http://schemas.microsoft.com/office/drawing/2014/main" id="{FA4993B0-F0A8-947D-38B5-9F431FC94AC0}"/>
              </a:ext>
            </a:extLst>
          </p:cNvPr>
          <p:cNvSpPr txBox="1"/>
          <p:nvPr/>
        </p:nvSpPr>
        <p:spPr>
          <a:xfrm>
            <a:off x="623777" y="1691217"/>
            <a:ext cx="4933507" cy="3855158"/>
          </a:xfrm>
          <a:prstGeom prst="rect">
            <a:avLst/>
          </a:prstGeom>
          <a:noFill/>
        </p:spPr>
        <p:txBody>
          <a:bodyPr wrap="square">
            <a:spAutoFit/>
          </a:bodyPr>
          <a:lstStyle/>
          <a:p>
            <a:pPr algn="just">
              <a:lnSpc>
                <a:spcPct val="115000"/>
              </a:lnSpc>
              <a:spcAft>
                <a:spcPts val="800"/>
              </a:spcAft>
              <a:buClr>
                <a:srgbClr val="311E28"/>
              </a:buClr>
              <a:buSzPts val="1200"/>
              <a:tabLst>
                <a:tab pos="341198" algn="l"/>
              </a:tabLst>
            </a:pP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Silicon dioxide (SiO</a:t>
            </a:r>
            <a:r>
              <a:rPr lang="en-US" sz="3200" b="1" baseline="-25000"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a:t>
            </a:r>
          </a:p>
          <a:p>
            <a:pPr algn="just">
              <a:lnSpc>
                <a:spcPct val="115000"/>
              </a:lnSpc>
              <a:spcAft>
                <a:spcPts val="800"/>
              </a:spcAft>
              <a:buClr>
                <a:srgbClr val="311E28"/>
              </a:buClr>
              <a:buSzPts val="1200"/>
              <a:tabLst>
                <a:tab pos="341198" algn="l"/>
              </a:tabLs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xi </a:t>
            </a:r>
            <a:r>
              <a:rPr lang="en-US" sz="3200" dirty="0" err="1">
                <a:latin typeface="Times New Roman" panose="02020603050405020304" pitchFamily="18" charset="0"/>
                <a:cs typeface="Times New Roman" panose="02020603050405020304" pitchFamily="18" charset="0"/>
              </a:rPr>
              <a:t>măng</a:t>
            </a:r>
            <a:r>
              <a:rPr lang="en-US" sz="3200" dirty="0">
                <a:latin typeface="Times New Roman" panose="02020603050405020304" pitchFamily="18" charset="0"/>
                <a:cs typeface="Times New Roman" panose="02020603050405020304" pitchFamily="18" charset="0"/>
              </a:rPr>
              <a:t> </a:t>
            </a:r>
          </a:p>
          <a:p>
            <a:pPr algn="just">
              <a:lnSpc>
                <a:spcPct val="115000"/>
              </a:lnSpc>
              <a:spcAft>
                <a:spcPts val="800"/>
              </a:spcAft>
              <a:buClr>
                <a:srgbClr val="311E28"/>
              </a:buClr>
              <a:buSzPts val="1200"/>
              <a:tabLst>
                <a:tab pos="341198" algn="l"/>
              </a:tabLs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p>
          <a:p>
            <a:pPr algn="just">
              <a:lnSpc>
                <a:spcPct val="115000"/>
              </a:lnSpc>
              <a:spcAft>
                <a:spcPts val="800"/>
              </a:spcAft>
              <a:buClr>
                <a:srgbClr val="311E28"/>
              </a:buClr>
              <a:buSzPts val="1200"/>
              <a:tabLst>
                <a:tab pos="341198" algn="l"/>
              </a:tabLs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gốm</a:t>
            </a:r>
            <a:endParaRPr lang="en-US" sz="3200" dirty="0">
              <a:latin typeface="Times New Roman" panose="02020603050405020304" pitchFamily="18" charset="0"/>
              <a:cs typeface="Times New Roman" panose="02020603050405020304" pitchFamily="18" charset="0"/>
            </a:endParaRPr>
          </a:p>
          <a:p>
            <a:pPr algn="just">
              <a:lnSpc>
                <a:spcPct val="115000"/>
              </a:lnSpc>
              <a:spcAft>
                <a:spcPts val="800"/>
              </a:spcAft>
              <a:buClr>
                <a:srgbClr val="311E28"/>
              </a:buClr>
              <a:buSzPts val="1200"/>
              <a:tabLst>
                <a:tab pos="341198" algn="l"/>
              </a:tabLs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FC233695-39B5-B592-6383-ACED42152820}"/>
              </a:ext>
            </a:extLst>
          </p:cNvPr>
          <p:cNvPicPr>
            <a:picLocks noChangeAspect="1"/>
          </p:cNvPicPr>
          <p:nvPr/>
        </p:nvPicPr>
        <p:blipFill rotWithShape="1">
          <a:blip r:embed="rId3"/>
          <a:srcRect l="24166" t="27740" r="45000" b="19814"/>
          <a:stretch/>
        </p:blipFill>
        <p:spPr>
          <a:xfrm>
            <a:off x="9126223" y="1703917"/>
            <a:ext cx="2570477" cy="2249936"/>
          </a:xfrm>
          <a:prstGeom prst="rect">
            <a:avLst/>
          </a:prstGeom>
        </p:spPr>
      </p:pic>
      <p:pic>
        <p:nvPicPr>
          <p:cNvPr id="4" name="Picture 3">
            <a:extLst>
              <a:ext uri="{FF2B5EF4-FFF2-40B4-BE49-F238E27FC236}">
                <a16:creationId xmlns:a16="http://schemas.microsoft.com/office/drawing/2014/main" id="{B68BF28D-A30A-D0C5-9AD5-CFC712DCA929}"/>
              </a:ext>
            </a:extLst>
          </p:cNvPr>
          <p:cNvPicPr>
            <a:picLocks noChangeAspect="1"/>
          </p:cNvPicPr>
          <p:nvPr/>
        </p:nvPicPr>
        <p:blipFill>
          <a:blip r:embed="rId4"/>
          <a:stretch>
            <a:fillRect/>
          </a:stretch>
        </p:blipFill>
        <p:spPr>
          <a:xfrm>
            <a:off x="6401547" y="1678516"/>
            <a:ext cx="2724676" cy="2262636"/>
          </a:xfrm>
          <a:prstGeom prst="rect">
            <a:avLst/>
          </a:prstGeom>
        </p:spPr>
      </p:pic>
      <p:sp>
        <p:nvSpPr>
          <p:cNvPr id="5" name="Rectangle 4">
            <a:extLst>
              <a:ext uri="{FF2B5EF4-FFF2-40B4-BE49-F238E27FC236}">
                <a16:creationId xmlns:a16="http://schemas.microsoft.com/office/drawing/2014/main" id="{64C03AC6-AB7C-6B20-63B6-4417F300D6DD}"/>
              </a:ext>
            </a:extLst>
          </p:cNvPr>
          <p:cNvSpPr/>
          <p:nvPr/>
        </p:nvSpPr>
        <p:spPr>
          <a:xfrm>
            <a:off x="6629400" y="4610100"/>
            <a:ext cx="4851400" cy="10287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Bột</a:t>
            </a:r>
            <a:r>
              <a:rPr lang="en-US" sz="2400" b="1" dirty="0">
                <a:solidFill>
                  <a:schemeClr val="tx1"/>
                </a:solidFill>
                <a:latin typeface="Times New Roman" panose="02020603050405020304" pitchFamily="18" charset="0"/>
                <a:cs typeface="Times New Roman" panose="02020603050405020304" pitchFamily="18" charset="0"/>
              </a:rPr>
              <a:t> silicon dioxide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silicon dioxide </a:t>
            </a:r>
          </a:p>
        </p:txBody>
      </p:sp>
    </p:spTree>
    <p:extLst>
      <p:ext uri="{BB962C8B-B14F-4D97-AF65-F5344CB8AC3E}">
        <p14:creationId xmlns:p14="http://schemas.microsoft.com/office/powerpoint/2010/main" val="313991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3170238" y="306387"/>
            <a:ext cx="6937375" cy="830997"/>
          </a:xfrm>
          <a:prstGeom prst="rect">
            <a:avLst/>
          </a:prstGeom>
          <a:solidFill>
            <a:schemeClr val="accent5">
              <a:lumMod val="50000"/>
            </a:schemeClr>
          </a:solidFill>
          <a:ln>
            <a:noFill/>
          </a:ln>
        </p:spPr>
        <p:txBody>
          <a:bodyPr lIns="91440" tIns="45720" rIns="91440" bIns="45720">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r>
              <a:rPr lang="en-US" altLang="en-US" sz="4800" b="1" dirty="0">
                <a:solidFill>
                  <a:schemeClr val="bg1"/>
                </a:solidFill>
                <a:latin typeface="Times New Roman  "/>
              </a:rPr>
              <a:t>HƯỚNG DẪN VỀ NHÀ</a:t>
            </a:r>
          </a:p>
        </p:txBody>
      </p:sp>
      <p:sp>
        <p:nvSpPr>
          <p:cNvPr id="4" name="Text Box 8"/>
          <p:cNvSpPr txBox="1">
            <a:spLocks noChangeArrowheads="1"/>
          </p:cNvSpPr>
          <p:nvPr/>
        </p:nvSpPr>
        <p:spPr bwMode="auto">
          <a:xfrm>
            <a:off x="1879600" y="1382157"/>
            <a:ext cx="9641840" cy="4093685"/>
          </a:xfrm>
          <a:prstGeom prst="rect">
            <a:avLst/>
          </a:prstGeom>
          <a:solidFill>
            <a:schemeClr val="accent2">
              <a:lumMod val="20000"/>
              <a:lumOff val="80000"/>
            </a:schemeClr>
          </a:solidFill>
          <a:ln>
            <a:noFill/>
          </a:ln>
        </p:spPr>
        <p:txBody>
          <a:bodyPr wrap="square" lIns="91440" tIns="45720" rIns="91440" bIns="45720">
            <a:spAutoFit/>
          </a:bodyPr>
          <a:ls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spcBef>
                <a:spcPct val="50000"/>
              </a:spcBef>
              <a:defRPr/>
            </a:pPr>
            <a:r>
              <a:rPr lang="en-US" altLang="en-US" sz="2400" b="1" dirty="0">
                <a:solidFill>
                  <a:srgbClr val="FFFF00"/>
                </a:solidFill>
                <a:latin typeface="Times New Roman  "/>
              </a:rPr>
              <a:t>   </a:t>
            </a:r>
            <a:endParaRPr lang="en-US" altLang="en-US" sz="1867" dirty="0">
              <a:solidFill>
                <a:prstClr val="black"/>
              </a:solidFill>
              <a:cs typeface="Times New Roman" panose="02020603050405020304" pitchFamily="18" charset="0"/>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1867" b="1" dirty="0">
              <a:solidFill>
                <a:srgbClr val="FFFF00"/>
              </a:solidFill>
              <a:latin typeface="Times New Roman  "/>
            </a:endParaRPr>
          </a:p>
          <a:p>
            <a:pPr eaLnBrk="1" hangingPunct="1">
              <a:spcBef>
                <a:spcPct val="50000"/>
              </a:spcBef>
              <a:defRPr/>
            </a:pPr>
            <a:r>
              <a:rPr lang="en-US" altLang="en-US" sz="1867" b="1" dirty="0">
                <a:solidFill>
                  <a:srgbClr val="FFFF00"/>
                </a:solidFill>
                <a:latin typeface="Times New Roman  "/>
              </a:rPr>
              <a:t>  </a:t>
            </a:r>
          </a:p>
        </p:txBody>
      </p:sp>
      <p:sp>
        <p:nvSpPr>
          <p:cNvPr id="7" name="TextBox 6"/>
          <p:cNvSpPr txBox="1">
            <a:spLocks noChangeArrowheads="1"/>
          </p:cNvSpPr>
          <p:nvPr/>
        </p:nvSpPr>
        <p:spPr bwMode="auto">
          <a:xfrm>
            <a:off x="2231136" y="1658112"/>
            <a:ext cx="9167115" cy="419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r>
              <a:rPr lang="en-US" altLang="en-US" sz="4000" b="1" dirty="0">
                <a:solidFill>
                  <a:srgbClr val="002060"/>
                </a:solidFill>
                <a:latin typeface="Times New Roman" pitchFamily="18" charset="0"/>
                <a:cs typeface="Times New Roman" pitchFamily="18" charset="0"/>
              </a:rPr>
              <a:t>- Học </a:t>
            </a:r>
            <a:r>
              <a:rPr lang="en-US" altLang="en-US" sz="4000" b="1" dirty="0" err="1">
                <a:solidFill>
                  <a:srgbClr val="002060"/>
                </a:solidFill>
                <a:latin typeface="Times New Roman" pitchFamily="18" charset="0"/>
                <a:cs typeface="Times New Roman" pitchFamily="18" charset="0"/>
              </a:rPr>
              <a:t>bài</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cũ</a:t>
            </a:r>
            <a:r>
              <a:rPr lang="en-US" altLang="en-US" sz="4000" b="1" dirty="0">
                <a:solidFill>
                  <a:srgbClr val="002060"/>
                </a:solidFill>
                <a:latin typeface="Times New Roman" pitchFamily="18" charset="0"/>
                <a:cs typeface="Times New Roman" pitchFamily="18" charset="0"/>
              </a:rPr>
              <a:t>.</a:t>
            </a:r>
          </a:p>
          <a:p>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Tìm</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hiểu</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trước</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phần</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tiếp</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theo</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của</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bài</a:t>
            </a:r>
            <a:r>
              <a:rPr lang="en-US" altLang="en-US" sz="4000" b="1" dirty="0">
                <a:solidFill>
                  <a:srgbClr val="002060"/>
                </a:solidFill>
                <a:latin typeface="Times New Roman" pitchFamily="18" charset="0"/>
                <a:cs typeface="Times New Roman" pitchFamily="18" charset="0"/>
              </a:rPr>
              <a:t> 7: </a:t>
            </a:r>
          </a:p>
          <a:p>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 Công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thức</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hóa</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p>
          <a:p>
            <a:pPr lvl="0" algn="just">
              <a:defRPr/>
            </a:pP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4.Tính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phần</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trăm</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nguyên</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tố</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trong</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hợp</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chất</a:t>
            </a:r>
            <a:r>
              <a:rPr lang="en-US" altLang="zh-CN" sz="4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p>
          <a:p>
            <a:pPr marL="381019" indent="-381019">
              <a:buFontTx/>
              <a:buChar char="-"/>
            </a:pPr>
            <a:endParaRPr lang="en-US" altLang="en-US" sz="2667"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994377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195886127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áp án sai 2">
            <a:extLst>
              <a:ext uri="{FF2B5EF4-FFF2-40B4-BE49-F238E27FC236}">
                <a16:creationId xmlns:a16="http://schemas.microsoft.com/office/drawing/2014/main" id="{B9C2CA94-2387-F31D-F991-43798064F4CD}"/>
              </a:ext>
            </a:extLst>
          </p:cNvPr>
          <p:cNvSpPr/>
          <p:nvPr/>
        </p:nvSpPr>
        <p:spPr>
          <a:xfrm>
            <a:off x="6496084" y="2929947"/>
            <a:ext cx="4873833"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000" noProof="1">
                <a:solidFill>
                  <a:schemeClr val="tx1"/>
                </a:solidFill>
                <a:latin typeface="Times New Roman" panose="02020603050405020304" pitchFamily="18" charset="0"/>
                <a:cs typeface="Times New Roman" panose="02020603050405020304" pitchFamily="18" charset="0"/>
              </a:rPr>
              <a:t>C. </a:t>
            </a:r>
            <a:r>
              <a:rPr lang="vi-VN" sz="3000" noProof="1">
                <a:solidFill>
                  <a:schemeClr val="tx1"/>
                </a:solidFill>
                <a:latin typeface="Times New Roman" panose="02020603050405020304" pitchFamily="18" charset="0"/>
                <a:cs typeface="Times New Roman" panose="02020603050405020304" pitchFamily="18" charset="0"/>
              </a:rPr>
              <a:t>l</a:t>
            </a:r>
            <a:r>
              <a:rPr lang="vi-VN" sz="3000" dirty="0">
                <a:solidFill>
                  <a:schemeClr val="tx1"/>
                </a:solidFill>
                <a:latin typeface="Times New Roman" panose="02020603050405020304" pitchFamily="18" charset="0"/>
                <a:cs typeface="Times New Roman" panose="02020603050405020304" pitchFamily="18" charset="0"/>
              </a:rPr>
              <a:t>iên kết hydrogen.</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pic>
        <p:nvPicPr>
          <p:cNvPr id="3" name="Picture 10">
            <a:extLst>
              <a:ext uri="{FF2B5EF4-FFF2-40B4-BE49-F238E27FC236}">
                <a16:creationId xmlns:a16="http://schemas.microsoft.com/office/drawing/2014/main" id="{EF3595F7-5C6A-92F9-D8EF-07ABB4A5BB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7419" y="3306711"/>
            <a:ext cx="850123" cy="757381"/>
          </a:xfrm>
          <a:prstGeom prst="rect">
            <a:avLst/>
          </a:prstGeom>
        </p:spPr>
      </p:pic>
      <p:sp>
        <p:nvSpPr>
          <p:cNvPr id="4" name="Câu hỏi">
            <a:extLst>
              <a:ext uri="{FF2B5EF4-FFF2-40B4-BE49-F238E27FC236}">
                <a16:creationId xmlns:a16="http://schemas.microsoft.com/office/drawing/2014/main" id="{9EB0111C-47B9-7135-A3F8-796DC24BA2C5}"/>
              </a:ext>
            </a:extLst>
          </p:cNvPr>
          <p:cNvSpPr/>
          <p:nvPr/>
        </p:nvSpPr>
        <p:spPr>
          <a:xfrm>
            <a:off x="942623" y="396768"/>
            <a:ext cx="10427293" cy="2310065"/>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vi-VN" sz="3000" b="1" noProof="1">
                <a:solidFill>
                  <a:schemeClr val="tx1"/>
                </a:solidFill>
                <a:latin typeface="Times New Roman" panose="02020603050405020304" pitchFamily="18" charset="0"/>
                <a:cs typeface="Times New Roman" panose="02020603050405020304" pitchFamily="18" charset="0"/>
                <a:sym typeface="Arial"/>
              </a:rPr>
              <a:t>Câu </a:t>
            </a:r>
            <a:r>
              <a:rPr lang="en-US" sz="3000" b="1" noProof="1">
                <a:solidFill>
                  <a:schemeClr val="tx1"/>
                </a:solidFill>
                <a:latin typeface="Times New Roman" panose="02020603050405020304" pitchFamily="18" charset="0"/>
                <a:cs typeface="Times New Roman" panose="02020603050405020304" pitchFamily="18" charset="0"/>
                <a:sym typeface="Arial"/>
              </a:rPr>
              <a:t>3</a:t>
            </a:r>
            <a:r>
              <a:rPr lang="vi-VN" sz="3000" b="1" i="1" noProof="1">
                <a:solidFill>
                  <a:schemeClr val="tx1"/>
                </a:solidFill>
                <a:latin typeface="Times New Roman" panose="02020603050405020304" pitchFamily="18" charset="0"/>
                <a:cs typeface="Times New Roman" panose="02020603050405020304" pitchFamily="18" charset="0"/>
                <a:sym typeface="Arial"/>
              </a:rPr>
              <a:t>. </a:t>
            </a:r>
            <a:r>
              <a:rPr lang="vi-VN" sz="3000" b="1" dirty="0">
                <a:solidFill>
                  <a:schemeClr val="tx1"/>
                </a:solidFill>
                <a:latin typeface="Times New Roman" panose="02020603050405020304" pitchFamily="18" charset="0"/>
                <a:cs typeface="Times New Roman" panose="02020603050405020304" pitchFamily="18" charset="0"/>
              </a:rPr>
              <a:t>Liên kết được hình thành bởi sự dùng chung electron giữa hai nguyên tử là </a:t>
            </a:r>
            <a:endPar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Đáp án đúng">
            <a:extLst>
              <a:ext uri="{FF2B5EF4-FFF2-40B4-BE49-F238E27FC236}">
                <a16:creationId xmlns:a16="http://schemas.microsoft.com/office/drawing/2014/main" id="{3C42FD6C-5E51-5467-F3BB-F2ABF532C84D}"/>
              </a:ext>
            </a:extLst>
          </p:cNvPr>
          <p:cNvSpPr/>
          <p:nvPr/>
        </p:nvSpPr>
        <p:spPr>
          <a:xfrm>
            <a:off x="942624" y="4801428"/>
            <a:ext cx="475329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000" noProof="1">
                <a:solidFill>
                  <a:schemeClr val="tx1"/>
                </a:solidFill>
                <a:latin typeface="Times New Roman" panose="02020603050405020304" pitchFamily="18" charset="0"/>
                <a:cs typeface="Times New Roman" panose="02020603050405020304" pitchFamily="18" charset="0"/>
              </a:rPr>
              <a:t>B. </a:t>
            </a:r>
            <a:r>
              <a:rPr lang="vi-VN" sz="3000" noProof="1">
                <a:solidFill>
                  <a:schemeClr val="tx1"/>
                </a:solidFill>
                <a:latin typeface="Times New Roman" panose="02020603050405020304" pitchFamily="18" charset="0"/>
                <a:cs typeface="Times New Roman" panose="02020603050405020304" pitchFamily="18" charset="0"/>
              </a:rPr>
              <a:t>l</a:t>
            </a:r>
            <a:r>
              <a:rPr lang="vi-VN" sz="3000" dirty="0">
                <a:solidFill>
                  <a:schemeClr val="tx1"/>
                </a:solidFill>
                <a:latin typeface="Times New Roman" panose="02020603050405020304" pitchFamily="18" charset="0"/>
                <a:cs typeface="Times New Roman" panose="02020603050405020304" pitchFamily="18" charset="0"/>
              </a:rPr>
              <a:t>iên kết cộng hóa trị</a:t>
            </a:r>
            <a:r>
              <a:rPr lang="nl-NL"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6" name="Đáp án sai 1">
            <a:extLst>
              <a:ext uri="{FF2B5EF4-FFF2-40B4-BE49-F238E27FC236}">
                <a16:creationId xmlns:a16="http://schemas.microsoft.com/office/drawing/2014/main" id="{DE384459-195B-F96B-71D0-6DD9CDC0B18A}"/>
              </a:ext>
            </a:extLst>
          </p:cNvPr>
          <p:cNvSpPr/>
          <p:nvPr/>
        </p:nvSpPr>
        <p:spPr>
          <a:xfrm>
            <a:off x="942624" y="2929947"/>
            <a:ext cx="475329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000" noProof="1">
                <a:solidFill>
                  <a:schemeClr val="tx1"/>
                </a:solidFill>
                <a:latin typeface="Times New Roman" panose="02020603050405020304" pitchFamily="18" charset="0"/>
                <a:cs typeface="Times New Roman" panose="02020603050405020304" pitchFamily="18" charset="0"/>
              </a:rPr>
              <a:t>A. l</a:t>
            </a:r>
            <a:r>
              <a:rPr lang="vi-VN" sz="3000" dirty="0">
                <a:solidFill>
                  <a:schemeClr val="tx1"/>
                </a:solidFill>
                <a:latin typeface="Times New Roman" panose="02020603050405020304" pitchFamily="18" charset="0"/>
                <a:cs typeface="Times New Roman" panose="02020603050405020304" pitchFamily="18" charset="0"/>
              </a:rPr>
              <a:t>iên kết ion.</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7" name="Đáp án sai 3">
            <a:extLst>
              <a:ext uri="{FF2B5EF4-FFF2-40B4-BE49-F238E27FC236}">
                <a16:creationId xmlns:a16="http://schemas.microsoft.com/office/drawing/2014/main" id="{989C3022-E73F-2E45-CA99-2DB416DE07AA}"/>
              </a:ext>
            </a:extLst>
          </p:cNvPr>
          <p:cNvSpPr/>
          <p:nvPr/>
        </p:nvSpPr>
        <p:spPr>
          <a:xfrm>
            <a:off x="6496084" y="4815313"/>
            <a:ext cx="4873833"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000" noProof="1">
                <a:solidFill>
                  <a:schemeClr val="tx1"/>
                </a:solidFill>
                <a:latin typeface="Times New Roman" panose="02020603050405020304" pitchFamily="18" charset="0"/>
                <a:cs typeface="Times New Roman" panose="02020603050405020304" pitchFamily="18" charset="0"/>
              </a:rPr>
              <a:t>D. </a:t>
            </a:r>
            <a:r>
              <a:rPr lang="vi-VN" sz="3000" dirty="0">
                <a:solidFill>
                  <a:schemeClr val="tx1"/>
                </a:solidFill>
                <a:latin typeface="Times New Roman" panose="02020603050405020304" pitchFamily="18" charset="0"/>
                <a:cs typeface="Times New Roman" panose="02020603050405020304" pitchFamily="18" charset="0"/>
              </a:rPr>
              <a:t>Liên kết kim loại</a:t>
            </a:r>
            <a:r>
              <a:rPr lang="nl-NL"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pic>
        <p:nvPicPr>
          <p:cNvPr id="8" name="Correct sound effect and wrong sound effect (mp3cut.net)">
            <a:hlinkClick r:id="" action="ppaction://media"/>
            <a:extLst>
              <a:ext uri="{FF2B5EF4-FFF2-40B4-BE49-F238E27FC236}">
                <a16:creationId xmlns:a16="http://schemas.microsoft.com/office/drawing/2014/main" id="{CE3EF045-1EE9-2ED8-C099-955F7DFB24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637268"/>
            <a:ext cx="487364" cy="487364"/>
          </a:xfrm>
          <a:prstGeom prst="rect">
            <a:avLst/>
          </a:prstGeom>
        </p:spPr>
      </p:pic>
      <p:pic>
        <p:nvPicPr>
          <p:cNvPr id="9" name="Picture 5">
            <a:extLst>
              <a:ext uri="{FF2B5EF4-FFF2-40B4-BE49-F238E27FC236}">
                <a16:creationId xmlns:a16="http://schemas.microsoft.com/office/drawing/2014/main" id="{78D56DB1-CDB1-6B89-0632-9D29E3CD315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67935" y="5328090"/>
            <a:ext cx="853047" cy="742495"/>
          </a:xfrm>
          <a:prstGeom prst="rect">
            <a:avLst/>
          </a:prstGeom>
        </p:spPr>
      </p:pic>
      <p:pic>
        <p:nvPicPr>
          <p:cNvPr id="10" name="Picture 10">
            <a:extLst>
              <a:ext uri="{FF2B5EF4-FFF2-40B4-BE49-F238E27FC236}">
                <a16:creationId xmlns:a16="http://schemas.microsoft.com/office/drawing/2014/main" id="{E4174BCC-66EB-FD2D-A09B-36DEC22F8F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7419" y="5151120"/>
            <a:ext cx="850123" cy="757381"/>
          </a:xfrm>
          <a:prstGeom prst="rect">
            <a:avLst/>
          </a:prstGeom>
        </p:spPr>
      </p:pic>
      <p:pic>
        <p:nvPicPr>
          <p:cNvPr id="11" name="Picture 10">
            <a:extLst>
              <a:ext uri="{FF2B5EF4-FFF2-40B4-BE49-F238E27FC236}">
                <a16:creationId xmlns:a16="http://schemas.microsoft.com/office/drawing/2014/main" id="{E8E05D61-F8EA-9B2F-A20F-FB96EF12E3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70859" y="3306711"/>
            <a:ext cx="850123" cy="75738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5E31B8D2-BC8F-D66A-867D-C1788F0F8A4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637268"/>
            <a:ext cx="487364" cy="487364"/>
          </a:xfrm>
          <a:prstGeom prst="rect">
            <a:avLst/>
          </a:prstGeom>
        </p:spPr>
      </p:pic>
    </p:spTree>
    <p:extLst>
      <p:ext uri="{BB962C8B-B14F-4D97-AF65-F5344CB8AC3E}">
        <p14:creationId xmlns:p14="http://schemas.microsoft.com/office/powerpoint/2010/main" val="234575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8"/>
                                        </p:tgtEl>
                                      </p:cBhvr>
                                    </p:cmd>
                                  </p:childTnLst>
                                </p:cTn>
                              </p:par>
                              <p:par>
                                <p:cTn id="26" presetID="1" presetClass="entr" presetSubtype="0" fill="hold" nodeType="withEffect">
                                  <p:stCondLst>
                                    <p:cond delay="0"/>
                                  </p:stCondLst>
                                  <p:childTnLst>
                                    <p:set>
                                      <p:cBhvr>
                                        <p:cTn id="27" dur="1" fill="hold">
                                          <p:stCondLst>
                                            <p:cond delay="9"/>
                                          </p:stCondLst>
                                        </p:cTn>
                                        <p:tgtEl>
                                          <p:spTgt spid="9"/>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6"/>
                                        </p:tgtEl>
                                        <p:attrNameLst>
                                          <p:attrName>fillcolor</p:attrName>
                                        </p:attrNameLst>
                                      </p:cBhvr>
                                      <p:to>
                                        <a:srgbClr val="D99694"/>
                                      </p:to>
                                    </p:animClr>
                                    <p:set>
                                      <p:cBhvr>
                                        <p:cTn id="36" dur="500" fill="hold"/>
                                        <p:tgtEl>
                                          <p:spTgt spid="6"/>
                                        </p:tgtEl>
                                        <p:attrNameLst>
                                          <p:attrName>fill.type</p:attrName>
                                        </p:attrNameLst>
                                      </p:cBhvr>
                                      <p:to>
                                        <p:strVal val="solid"/>
                                      </p:to>
                                    </p:set>
                                    <p:set>
                                      <p:cBhvr>
                                        <p:cTn id="37" dur="500" fill="hold"/>
                                        <p:tgtEl>
                                          <p:spTgt spid="6"/>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
                                        </p:tgtEl>
                                        <p:attrNameLst>
                                          <p:attrName>fillcolor</p:attrName>
                                        </p:attrNameLst>
                                      </p:cBhvr>
                                      <p:to>
                                        <a:srgbClr val="D99694"/>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2"/>
                                        </p:tgtEl>
                                      </p:cBhvr>
                                    </p:animEffect>
                                    <p:animScale>
                                      <p:cBhvr>
                                        <p:cTn id="58" dur="250" autoRev="1" fill="hold"/>
                                        <p:tgtEl>
                                          <p:spTgt spid="2"/>
                                        </p:tgtEl>
                                      </p:cBhvr>
                                      <p:by x="105000" y="105000"/>
                                    </p:animScale>
                                  </p:child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7"/>
                                        </p:tgtEl>
                                        <p:attrNameLst>
                                          <p:attrName>fillcolor</p:attrName>
                                        </p:attrNameLst>
                                      </p:cBhvr>
                                      <p:to>
                                        <a:srgbClr val="D99694"/>
                                      </p:to>
                                    </p:animClr>
                                    <p:set>
                                      <p:cBhvr>
                                        <p:cTn id="64" dur="500" fill="hold"/>
                                        <p:tgtEl>
                                          <p:spTgt spid="7"/>
                                        </p:tgtEl>
                                        <p:attrNameLst>
                                          <p:attrName>fill.type</p:attrName>
                                        </p:attrNameLst>
                                      </p:cBhvr>
                                      <p:to>
                                        <p:strVal val="solid"/>
                                      </p:to>
                                    </p:set>
                                    <p:set>
                                      <p:cBhvr>
                                        <p:cTn id="65" dur="500" fill="hold"/>
                                        <p:tgtEl>
                                          <p:spTgt spid="7"/>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7"/>
                                        </p:tgtEl>
                                      </p:cBhvr>
                                    </p:animEffect>
                                    <p:animScale>
                                      <p:cBhvr>
                                        <p:cTn id="72"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2" grpId="0" animBg="1"/>
      <p:bldP spid="2" grpId="1" animBg="1"/>
      <p:bldP spid="5" grpId="0" animBg="1"/>
      <p:bldP spid="5"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B0D47575-6D57-22E5-86BC-24B757CC101C}"/>
              </a:ext>
            </a:extLst>
          </p:cNvPr>
          <p:cNvSpPr/>
          <p:nvPr/>
        </p:nvSpPr>
        <p:spPr>
          <a:xfrm>
            <a:off x="651641" y="396768"/>
            <a:ext cx="10718275" cy="2310065"/>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vi-VN" sz="3000" b="1" noProof="1">
                <a:solidFill>
                  <a:schemeClr val="tx1"/>
                </a:solidFill>
                <a:latin typeface="Times New Roman" panose="02020603050405020304" pitchFamily="18" charset="0"/>
                <a:cs typeface="Times New Roman" panose="02020603050405020304" pitchFamily="18" charset="0"/>
                <a:sym typeface="Arial"/>
              </a:rPr>
              <a:t>Câu </a:t>
            </a:r>
            <a:r>
              <a:rPr lang="en-US" sz="3000" b="1" noProof="1">
                <a:solidFill>
                  <a:schemeClr val="tx1"/>
                </a:solidFill>
                <a:latin typeface="Times New Roman" panose="02020603050405020304" pitchFamily="18" charset="0"/>
                <a:cs typeface="Times New Roman" panose="02020603050405020304" pitchFamily="18" charset="0"/>
                <a:sym typeface="Arial"/>
              </a:rPr>
              <a:t>4</a:t>
            </a:r>
            <a:r>
              <a:rPr lang="vi-VN" sz="3000" b="1" noProof="1">
                <a:solidFill>
                  <a:schemeClr val="tx1"/>
                </a:solidFill>
                <a:latin typeface="Times New Roman" panose="02020603050405020304" pitchFamily="18" charset="0"/>
                <a:cs typeface="Times New Roman" panose="02020603050405020304" pitchFamily="18" charset="0"/>
                <a:sym typeface="Arial"/>
              </a:rPr>
              <a:t>. </a:t>
            </a:r>
            <a:r>
              <a:rPr lang="vi-VN" sz="3000" b="1" dirty="0">
                <a:solidFill>
                  <a:schemeClr val="tx1"/>
                </a:solidFill>
                <a:latin typeface="Times New Roman" panose="02020603050405020304" pitchFamily="18" charset="0"/>
                <a:cs typeface="Times New Roman" panose="02020603050405020304" pitchFamily="18" charset="0"/>
              </a:rPr>
              <a:t>Nhóm hợp chất nào sau đây đều là  chất ion?</a:t>
            </a:r>
            <a:endPar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Đáp án đúng">
            <a:extLst>
              <a:ext uri="{FF2B5EF4-FFF2-40B4-BE49-F238E27FC236}">
                <a16:creationId xmlns:a16="http://schemas.microsoft.com/office/drawing/2014/main" id="{F303ED6E-A553-C527-E426-CB625D0D2673}"/>
              </a:ext>
            </a:extLst>
          </p:cNvPr>
          <p:cNvSpPr/>
          <p:nvPr/>
        </p:nvSpPr>
        <p:spPr>
          <a:xfrm>
            <a:off x="6216540" y="29357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C. </a:t>
            </a:r>
            <a:r>
              <a:rPr lang="vi-VN" sz="3000" dirty="0">
                <a:solidFill>
                  <a:schemeClr val="tx1"/>
                </a:solidFill>
                <a:latin typeface="Times New Roman" panose="02020603050405020304" pitchFamily="18" charset="0"/>
                <a:cs typeface="Times New Roman" panose="02020603050405020304" pitchFamily="18" charset="0"/>
              </a:rPr>
              <a:t>CaO, KCl.</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4" name="Đáp án sai 1">
            <a:extLst>
              <a:ext uri="{FF2B5EF4-FFF2-40B4-BE49-F238E27FC236}">
                <a16:creationId xmlns:a16="http://schemas.microsoft.com/office/drawing/2014/main" id="{534F3B97-CD43-7972-31D8-5B4FB5B7107E}"/>
              </a:ext>
            </a:extLst>
          </p:cNvPr>
          <p:cNvSpPr/>
          <p:nvPr/>
        </p:nvSpPr>
        <p:spPr>
          <a:xfrm>
            <a:off x="942624" y="2929947"/>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A. </a:t>
            </a:r>
            <a:r>
              <a:rPr lang="vi-VN" sz="3000" dirty="0">
                <a:solidFill>
                  <a:schemeClr val="tx1"/>
                </a:solidFill>
                <a:latin typeface="Times New Roman" panose="02020603050405020304" pitchFamily="18" charset="0"/>
                <a:cs typeface="Times New Roman" panose="02020603050405020304" pitchFamily="18" charset="0"/>
              </a:rPr>
              <a:t>H</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dirty="0">
                <a:solidFill>
                  <a:schemeClr val="tx1"/>
                </a:solidFill>
                <a:latin typeface="Times New Roman" panose="02020603050405020304" pitchFamily="18" charset="0"/>
                <a:cs typeface="Times New Roman" panose="02020603050405020304" pitchFamily="18" charset="0"/>
              </a:rPr>
              <a:t>S, Na</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dirty="0">
                <a:solidFill>
                  <a:schemeClr val="tx1"/>
                </a:solidFill>
                <a:latin typeface="Times New Roman" panose="02020603050405020304" pitchFamily="18" charset="0"/>
                <a:cs typeface="Times New Roman" panose="02020603050405020304" pitchFamily="18" charset="0"/>
              </a:rPr>
              <a:t>O</a:t>
            </a:r>
            <a:r>
              <a:rPr lang="nl-NL"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5" name="Đáp án sai 2">
            <a:extLst>
              <a:ext uri="{FF2B5EF4-FFF2-40B4-BE49-F238E27FC236}">
                <a16:creationId xmlns:a16="http://schemas.microsoft.com/office/drawing/2014/main" id="{FA573954-781E-605D-D6B4-79C215CDDF7F}"/>
              </a:ext>
            </a:extLst>
          </p:cNvPr>
          <p:cNvSpPr/>
          <p:nvPr/>
        </p:nvSpPr>
        <p:spPr>
          <a:xfrm>
            <a:off x="942624" y="48153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B. </a:t>
            </a:r>
            <a:r>
              <a:rPr lang="vi-VN" sz="3000" dirty="0">
                <a:solidFill>
                  <a:schemeClr val="tx1"/>
                </a:solidFill>
                <a:latin typeface="Times New Roman" panose="02020603050405020304" pitchFamily="18" charset="0"/>
                <a:cs typeface="Times New Roman" panose="02020603050405020304" pitchFamily="18" charset="0"/>
              </a:rPr>
              <a:t>CH</a:t>
            </a:r>
            <a:r>
              <a:rPr lang="vi-VN" sz="3000" baseline="-25000" dirty="0">
                <a:solidFill>
                  <a:schemeClr val="tx1"/>
                </a:solidFill>
                <a:latin typeface="Times New Roman" panose="02020603050405020304" pitchFamily="18" charset="0"/>
                <a:cs typeface="Times New Roman" panose="02020603050405020304" pitchFamily="18" charset="0"/>
              </a:rPr>
              <a:t>4</a:t>
            </a:r>
            <a:r>
              <a:rPr lang="vi-VN" sz="3000" dirty="0">
                <a:solidFill>
                  <a:schemeClr val="tx1"/>
                </a:solidFill>
                <a:latin typeface="Times New Roman" panose="02020603050405020304" pitchFamily="18" charset="0"/>
                <a:cs typeface="Times New Roman" panose="02020603050405020304" pitchFamily="18" charset="0"/>
              </a:rPr>
              <a:t>, CO</a:t>
            </a:r>
            <a:r>
              <a:rPr lang="vi-VN" sz="3000" baseline="-25000" dirty="0">
                <a:solidFill>
                  <a:schemeClr val="tx1"/>
                </a:solidFill>
                <a:latin typeface="Times New Roman" panose="02020603050405020304" pitchFamily="18" charset="0"/>
                <a:cs typeface="Times New Roman" panose="02020603050405020304" pitchFamily="18" charset="0"/>
              </a:rPr>
              <a:t>2 </a:t>
            </a:r>
            <a:r>
              <a:rPr lang="vi-VN" sz="3000" dirty="0">
                <a:solidFill>
                  <a:schemeClr val="tx1"/>
                </a:solidFill>
                <a:latin typeface="Times New Roman" panose="02020603050405020304" pitchFamily="18" charset="0"/>
                <a:cs typeface="Times New Roman" panose="02020603050405020304" pitchFamily="18" charset="0"/>
              </a:rPr>
              <a:t>.</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sp>
        <p:nvSpPr>
          <p:cNvPr id="6" name="Đáp án sai 3">
            <a:extLst>
              <a:ext uri="{FF2B5EF4-FFF2-40B4-BE49-F238E27FC236}">
                <a16:creationId xmlns:a16="http://schemas.microsoft.com/office/drawing/2014/main" id="{A384B799-04CB-A103-2CE7-3503A97607F6}"/>
              </a:ext>
            </a:extLst>
          </p:cNvPr>
          <p:cNvSpPr/>
          <p:nvPr/>
        </p:nvSpPr>
        <p:spPr>
          <a:xfrm>
            <a:off x="6216540" y="48153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D. </a:t>
            </a:r>
            <a:r>
              <a:rPr lang="vi-VN" sz="3000" dirty="0">
                <a:solidFill>
                  <a:schemeClr val="tx1"/>
                </a:solidFill>
                <a:latin typeface="Times New Roman" panose="02020603050405020304" pitchFamily="18" charset="0"/>
                <a:cs typeface="Times New Roman" panose="02020603050405020304" pitchFamily="18" charset="0"/>
              </a:rPr>
              <a:t>SO</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dirty="0">
                <a:solidFill>
                  <a:schemeClr val="tx1"/>
                </a:solidFill>
                <a:latin typeface="Times New Roman" panose="02020603050405020304" pitchFamily="18" charset="0"/>
                <a:cs typeface="Times New Roman" panose="02020603050405020304" pitchFamily="18" charset="0"/>
              </a:rPr>
              <a:t>, NaCl.</a:t>
            </a:r>
            <a:endParaRPr lang="vi-VN" sz="3000" noProof="1">
              <a:solidFill>
                <a:schemeClr val="tx1"/>
              </a:solidFill>
              <a:latin typeface="Times New Roman" panose="02020603050405020304" pitchFamily="18" charset="0"/>
              <a:cs typeface="Times New Roman" panose="02020603050405020304" pitchFamily="18"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2CD993DC-31C1-3EF7-BCA5-B1FD8D12BC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8"/>
            <a:ext cx="487364" cy="487364"/>
          </a:xfrm>
          <a:prstGeom prst="rect">
            <a:avLst/>
          </a:prstGeom>
        </p:spPr>
      </p:pic>
      <p:pic>
        <p:nvPicPr>
          <p:cNvPr id="8" name="Picture 5">
            <a:extLst>
              <a:ext uri="{FF2B5EF4-FFF2-40B4-BE49-F238E27FC236}">
                <a16:creationId xmlns:a16="http://schemas.microsoft.com/office/drawing/2014/main" id="{253545BA-F555-9484-9DBF-7C353FF3937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90067" y="3623886"/>
            <a:ext cx="853047" cy="742495"/>
          </a:xfrm>
          <a:prstGeom prst="rect">
            <a:avLst/>
          </a:prstGeom>
        </p:spPr>
      </p:pic>
      <p:pic>
        <p:nvPicPr>
          <p:cNvPr id="9" name="Picture 10">
            <a:extLst>
              <a:ext uri="{FF2B5EF4-FFF2-40B4-BE49-F238E27FC236}">
                <a16:creationId xmlns:a16="http://schemas.microsoft.com/office/drawing/2014/main" id="{6392755D-37DA-277C-15B8-9C4B9C1F6D2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75167" y="5571520"/>
            <a:ext cx="850123" cy="757381"/>
          </a:xfrm>
          <a:prstGeom prst="rect">
            <a:avLst/>
          </a:prstGeom>
        </p:spPr>
      </p:pic>
      <p:pic>
        <p:nvPicPr>
          <p:cNvPr id="10" name="Picture 10">
            <a:extLst>
              <a:ext uri="{FF2B5EF4-FFF2-40B4-BE49-F238E27FC236}">
                <a16:creationId xmlns:a16="http://schemas.microsoft.com/office/drawing/2014/main" id="{94F714B8-5D1F-F43C-CAD9-846AD6C2CA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42616" y="5634611"/>
            <a:ext cx="850123" cy="757381"/>
          </a:xfrm>
          <a:prstGeom prst="rect">
            <a:avLst/>
          </a:prstGeom>
        </p:spPr>
      </p:pic>
      <p:pic>
        <p:nvPicPr>
          <p:cNvPr id="11" name="Picture 10">
            <a:extLst>
              <a:ext uri="{FF2B5EF4-FFF2-40B4-BE49-F238E27FC236}">
                <a16:creationId xmlns:a16="http://schemas.microsoft.com/office/drawing/2014/main" id="{B6CBF093-947D-7F77-B22C-BEC661969B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46571" y="3741499"/>
            <a:ext cx="850123" cy="75738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25ADC463-3D45-EA2F-A2FF-3B122F6E411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637268"/>
            <a:ext cx="487364" cy="487364"/>
          </a:xfrm>
          <a:prstGeom prst="rect">
            <a:avLst/>
          </a:prstGeom>
        </p:spPr>
      </p:pic>
    </p:spTree>
    <p:extLst>
      <p:ext uri="{BB962C8B-B14F-4D97-AF65-F5344CB8AC3E}">
        <p14:creationId xmlns:p14="http://schemas.microsoft.com/office/powerpoint/2010/main" val="6263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1">
          <a:extLst>
            <a:ext uri="{FF2B5EF4-FFF2-40B4-BE49-F238E27FC236}">
              <a16:creationId xmlns:a16="http://schemas.microsoft.com/office/drawing/2014/main" id="{325F1966-9BB6-617B-90AC-7A9A82191F2B}"/>
            </a:ext>
          </a:extLst>
        </p:cNvPr>
        <p:cNvGrpSpPr/>
        <p:nvPr/>
      </p:nvGrpSpPr>
      <p:grpSpPr>
        <a:xfrm>
          <a:off x="0" y="0"/>
          <a:ext cx="0" cy="0"/>
          <a:chOff x="0" y="0"/>
          <a:chExt cx="0" cy="0"/>
        </a:xfrm>
      </p:grpSpPr>
      <p:sp>
        <p:nvSpPr>
          <p:cNvPr id="11" name="Câu hỏi">
            <a:extLst>
              <a:ext uri="{FF2B5EF4-FFF2-40B4-BE49-F238E27FC236}">
                <a16:creationId xmlns:a16="http://schemas.microsoft.com/office/drawing/2014/main" id="{72A51AB0-35BD-75EB-58E5-43D8875F5FFA}"/>
              </a:ext>
            </a:extLst>
          </p:cNvPr>
          <p:cNvSpPr/>
          <p:nvPr/>
        </p:nvSpPr>
        <p:spPr>
          <a:xfrm>
            <a:off x="868221" y="-1"/>
            <a:ext cx="10244665" cy="3572309"/>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000" b="1" noProof="1">
                <a:solidFill>
                  <a:schemeClr val="tx1"/>
                </a:solidFill>
                <a:latin typeface="Times New Roman" panose="02020603050405020304" pitchFamily="18" charset="0"/>
                <a:cs typeface="Times New Roman" panose="02020603050405020304" pitchFamily="18" charset="0"/>
                <a:sym typeface="Arial"/>
              </a:rPr>
              <a:t>Câu </a:t>
            </a:r>
            <a:r>
              <a:rPr lang="en-US" sz="3000" b="1" noProof="1">
                <a:solidFill>
                  <a:schemeClr val="tx1"/>
                </a:solidFill>
                <a:latin typeface="Times New Roman" panose="02020603050405020304" pitchFamily="18" charset="0"/>
                <a:cs typeface="Times New Roman" panose="02020603050405020304" pitchFamily="18" charset="0"/>
                <a:sym typeface="Arial"/>
              </a:rPr>
              <a:t>5.</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Trong </a:t>
            </a:r>
            <a:r>
              <a:rPr lang="en-US" sz="30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a:t>
            </a:r>
            <a:r>
              <a:rPr lang="en-US" altLang="zh-CN" sz="30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hân</a:t>
            </a:r>
            <a:r>
              <a:rPr lang="en-US" altLang="zh-CN" sz="3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0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tử</a:t>
            </a:r>
            <a:r>
              <a:rPr lang="en-US" altLang="zh-CN" sz="3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Methane ở </a:t>
            </a:r>
            <a:r>
              <a:rPr lang="en-US" altLang="zh-CN" sz="30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bên</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defTabSz="914377">
              <a:lnSpc>
                <a:spcPct val="150000"/>
              </a:lnSpc>
              <a:defRPr/>
            </a:pP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sz="3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tử</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tố</a:t>
            </a:r>
            <a:r>
              <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 </a:t>
            </a:r>
            <a:r>
              <a:rPr lang="en-US" sz="3000" b="1"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Arial"/>
              </a:rPr>
              <a:t>liên </a:t>
            </a:r>
          </a:p>
          <a:p>
            <a:pPr defTabSz="914377">
              <a:lnSpc>
                <a:spcPct val="150000"/>
              </a:lnSpc>
              <a:defRPr/>
            </a:pPr>
            <a:r>
              <a:rPr lang="en-US" sz="3000" b="1"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Arial"/>
              </a:rPr>
              <a:t>kết được với bao nhiêu nguyên tử H?</a:t>
            </a:r>
            <a:r>
              <a:rPr lang="en-US" sz="3000" b="1" noProof="1">
                <a:solidFill>
                  <a:schemeClr val="tx1"/>
                </a:solidFill>
                <a:latin typeface="Times New Roman" panose="02020603050405020304" pitchFamily="18" charset="0"/>
                <a:cs typeface="Times New Roman" panose="02020603050405020304" pitchFamily="18" charset="0"/>
                <a:sym typeface="Arial"/>
              </a:rPr>
              <a:t> </a:t>
            </a:r>
            <a:endParaRPr lang="vi-VN" sz="3000" b="1" noProof="1">
              <a:solidFill>
                <a:schemeClr val="tx1"/>
              </a:solidFill>
              <a:latin typeface="Times New Roman" panose="02020603050405020304" pitchFamily="18" charset="0"/>
              <a:cs typeface="Times New Roman" panose="02020603050405020304" pitchFamily="18" charset="0"/>
              <a:sym typeface="Arial"/>
            </a:endParaRPr>
          </a:p>
        </p:txBody>
      </p:sp>
      <p:sp>
        <p:nvSpPr>
          <p:cNvPr id="12" name="Đáp án đúng">
            <a:extLst>
              <a:ext uri="{FF2B5EF4-FFF2-40B4-BE49-F238E27FC236}">
                <a16:creationId xmlns:a16="http://schemas.microsoft.com/office/drawing/2014/main" id="{FB667FB8-29B1-0164-833D-AF822C103D9A}"/>
              </a:ext>
            </a:extLst>
          </p:cNvPr>
          <p:cNvSpPr/>
          <p:nvPr/>
        </p:nvSpPr>
        <p:spPr>
          <a:xfrm>
            <a:off x="6201448" y="5145265"/>
            <a:ext cx="5205667" cy="998297"/>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D.</a:t>
            </a:r>
            <a:r>
              <a:rPr lang="vi-VN" sz="3000" b="1" noProof="1">
                <a:solidFill>
                  <a:srgbClr val="000000"/>
                </a:solidFill>
                <a:latin typeface="Times New Roman" panose="02020603050405020304" pitchFamily="18" charset="0"/>
                <a:cs typeface="Times New Roman" panose="02020603050405020304" pitchFamily="18" charset="0"/>
                <a:sym typeface="Arial"/>
              </a:rPr>
              <a:t> 4</a:t>
            </a:r>
            <a:r>
              <a:rPr lang="vi-VN" sz="3000" b="1" dirty="0">
                <a:solidFill>
                  <a:srgbClr val="000000"/>
                </a:solidFill>
                <a:latin typeface="Times New Roman" panose="02020603050405020304" pitchFamily="18" charset="0"/>
                <a:cs typeface="Times New Roman" panose="02020603050405020304" pitchFamily="18" charset="0"/>
              </a:rPr>
              <a:t>.	</a:t>
            </a:r>
            <a:endParaRPr lang="vi-VN" sz="3000" b="1" noProof="1">
              <a:solidFill>
                <a:srgbClr val="000000"/>
              </a:solidFill>
              <a:latin typeface="Times New Roman" panose="02020603050405020304" pitchFamily="18" charset="0"/>
              <a:cs typeface="Times New Roman" panose="02020603050405020304" pitchFamily="18" charset="0"/>
              <a:sym typeface="Arial"/>
            </a:endParaRPr>
          </a:p>
        </p:txBody>
      </p:sp>
      <p:sp>
        <p:nvSpPr>
          <p:cNvPr id="13" name="Đáp án sai 1">
            <a:extLst>
              <a:ext uri="{FF2B5EF4-FFF2-40B4-BE49-F238E27FC236}">
                <a16:creationId xmlns:a16="http://schemas.microsoft.com/office/drawing/2014/main" id="{C0CE8133-E18A-670F-2623-F0693236E141}"/>
              </a:ext>
            </a:extLst>
          </p:cNvPr>
          <p:cNvSpPr/>
          <p:nvPr/>
        </p:nvSpPr>
        <p:spPr>
          <a:xfrm>
            <a:off x="449277" y="3933553"/>
            <a:ext cx="5205667" cy="943557"/>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A. </a:t>
            </a:r>
            <a:r>
              <a:rPr lang="vi-VN" sz="3000" b="1" noProof="1">
                <a:solidFill>
                  <a:srgbClr val="000000"/>
                </a:solidFill>
                <a:latin typeface="Times New Roman" panose="02020603050405020304" pitchFamily="18" charset="0"/>
                <a:cs typeface="Times New Roman" panose="02020603050405020304" pitchFamily="18" charset="0"/>
                <a:sym typeface="Arial"/>
              </a:rPr>
              <a:t>1.</a:t>
            </a:r>
            <a:endParaRPr lang="en-US" sz="3000" b="1" dirty="0">
              <a:solidFill>
                <a:srgbClr val="000000"/>
              </a:solidFill>
              <a:latin typeface="Times New Roman" panose="02020603050405020304" pitchFamily="18" charset="0"/>
              <a:cs typeface="Times New Roman" panose="02020603050405020304" pitchFamily="18" charset="0"/>
            </a:endParaRPr>
          </a:p>
        </p:txBody>
      </p:sp>
      <p:sp>
        <p:nvSpPr>
          <p:cNvPr id="14" name="Đáp án sai 2">
            <a:extLst>
              <a:ext uri="{FF2B5EF4-FFF2-40B4-BE49-F238E27FC236}">
                <a16:creationId xmlns:a16="http://schemas.microsoft.com/office/drawing/2014/main" id="{E2926E0B-3183-1767-FB97-D6F15FD8B653}"/>
              </a:ext>
            </a:extLst>
          </p:cNvPr>
          <p:cNvSpPr/>
          <p:nvPr/>
        </p:nvSpPr>
        <p:spPr>
          <a:xfrm>
            <a:off x="449277" y="5145265"/>
            <a:ext cx="5205667" cy="998295"/>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B. </a:t>
            </a:r>
            <a:r>
              <a:rPr lang="vi-VN" sz="3000" b="1" noProof="1">
                <a:solidFill>
                  <a:srgbClr val="000000"/>
                </a:solidFill>
                <a:latin typeface="Times New Roman" panose="02020603050405020304" pitchFamily="18" charset="0"/>
                <a:cs typeface="Times New Roman" panose="02020603050405020304" pitchFamily="18" charset="0"/>
                <a:sym typeface="Arial"/>
              </a:rPr>
              <a:t>3.</a:t>
            </a:r>
          </a:p>
        </p:txBody>
      </p:sp>
      <p:sp>
        <p:nvSpPr>
          <p:cNvPr id="15" name="Đáp án sai 3">
            <a:extLst>
              <a:ext uri="{FF2B5EF4-FFF2-40B4-BE49-F238E27FC236}">
                <a16:creationId xmlns:a16="http://schemas.microsoft.com/office/drawing/2014/main" id="{E443DAFA-2C10-B8EE-3BE0-72047AA45D17}"/>
              </a:ext>
            </a:extLst>
          </p:cNvPr>
          <p:cNvSpPr/>
          <p:nvPr/>
        </p:nvSpPr>
        <p:spPr>
          <a:xfrm>
            <a:off x="6223244" y="3840463"/>
            <a:ext cx="5205667" cy="943558"/>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en-US" sz="3000" b="1" noProof="1">
                <a:solidFill>
                  <a:srgbClr val="000000"/>
                </a:solidFill>
                <a:latin typeface="Times New Roman" panose="02020603050405020304" pitchFamily="18" charset="0"/>
                <a:cs typeface="Times New Roman" panose="02020603050405020304" pitchFamily="18" charset="0"/>
                <a:sym typeface="Arial"/>
              </a:rPr>
              <a:t>C. </a:t>
            </a:r>
            <a:r>
              <a:rPr lang="vi-VN" sz="3000" b="1" noProof="1">
                <a:solidFill>
                  <a:srgbClr val="000000"/>
                </a:solidFill>
                <a:latin typeface="Times New Roman" panose="02020603050405020304" pitchFamily="18" charset="0"/>
                <a:cs typeface="Times New Roman" panose="02020603050405020304" pitchFamily="18" charset="0"/>
                <a:sym typeface="Arial"/>
              </a:rPr>
              <a:t>2.</a:t>
            </a:r>
          </a:p>
        </p:txBody>
      </p:sp>
      <p:pic>
        <p:nvPicPr>
          <p:cNvPr id="16" name="Correct sound effect and wrong sound effect (mp3cut.net)">
            <a:hlinkClick r:id="" action="ppaction://media"/>
            <a:extLst>
              <a:ext uri="{FF2B5EF4-FFF2-40B4-BE49-F238E27FC236}">
                <a16:creationId xmlns:a16="http://schemas.microsoft.com/office/drawing/2014/main" id="{2F6E80B0-BD21-A292-E171-BD5372664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637268"/>
            <a:ext cx="487364" cy="487364"/>
          </a:xfrm>
          <a:prstGeom prst="rect">
            <a:avLst/>
          </a:prstGeom>
        </p:spPr>
      </p:pic>
      <p:pic>
        <p:nvPicPr>
          <p:cNvPr id="17" name="Picture 5">
            <a:extLst>
              <a:ext uri="{FF2B5EF4-FFF2-40B4-BE49-F238E27FC236}">
                <a16:creationId xmlns:a16="http://schemas.microsoft.com/office/drawing/2014/main" id="{B70E527B-1D75-BAC9-4E31-BE1E8C7ED9D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03590" y="5153540"/>
            <a:ext cx="885147" cy="742495"/>
          </a:xfrm>
          <a:prstGeom prst="rect">
            <a:avLst/>
          </a:prstGeom>
        </p:spPr>
      </p:pic>
      <p:pic>
        <p:nvPicPr>
          <p:cNvPr id="18" name="Picture 10">
            <a:extLst>
              <a:ext uri="{FF2B5EF4-FFF2-40B4-BE49-F238E27FC236}">
                <a16:creationId xmlns:a16="http://schemas.microsoft.com/office/drawing/2014/main" id="{BDD83219-B327-C2F5-F0DC-6D5C7AF531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13888" y="5275600"/>
            <a:ext cx="882112" cy="757381"/>
          </a:xfrm>
          <a:prstGeom prst="rect">
            <a:avLst/>
          </a:prstGeom>
        </p:spPr>
      </p:pic>
      <p:pic>
        <p:nvPicPr>
          <p:cNvPr id="19" name="Picture 10">
            <a:extLst>
              <a:ext uri="{FF2B5EF4-FFF2-40B4-BE49-F238E27FC236}">
                <a16:creationId xmlns:a16="http://schemas.microsoft.com/office/drawing/2014/main" id="{0529555E-14FA-97F4-EDFF-5C1B670C05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87855" y="3933553"/>
            <a:ext cx="882112" cy="757381"/>
          </a:xfrm>
          <a:prstGeom prst="rect">
            <a:avLst/>
          </a:prstGeom>
        </p:spPr>
      </p:pic>
      <p:pic>
        <p:nvPicPr>
          <p:cNvPr id="20" name="Picture 10">
            <a:extLst>
              <a:ext uri="{FF2B5EF4-FFF2-40B4-BE49-F238E27FC236}">
                <a16:creationId xmlns:a16="http://schemas.microsoft.com/office/drawing/2014/main" id="{73B678CA-8C9E-BC37-21D2-66DD559FB3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7657" y="4026640"/>
            <a:ext cx="882112" cy="757381"/>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34DA0B46-D57E-D879-B15E-120DBE3316C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637268"/>
            <a:ext cx="487364" cy="487364"/>
          </a:xfrm>
          <a:prstGeom prst="rect">
            <a:avLst/>
          </a:prstGeom>
        </p:spPr>
      </p:pic>
      <p:pic>
        <p:nvPicPr>
          <p:cNvPr id="2" name="Picture 1">
            <a:extLst>
              <a:ext uri="{FF2B5EF4-FFF2-40B4-BE49-F238E27FC236}">
                <a16:creationId xmlns:a16="http://schemas.microsoft.com/office/drawing/2014/main" id="{4FA1207E-8F73-126C-B591-DE429A1B36DE}"/>
              </a:ext>
            </a:extLst>
          </p:cNvPr>
          <p:cNvPicPr>
            <a:picLocks noChangeAspect="1"/>
          </p:cNvPicPr>
          <p:nvPr/>
        </p:nvPicPr>
        <p:blipFill>
          <a:blip r:embed="rId10"/>
          <a:stretch>
            <a:fillRect/>
          </a:stretch>
        </p:blipFill>
        <p:spPr>
          <a:xfrm>
            <a:off x="7686901" y="0"/>
            <a:ext cx="2969556" cy="292444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0916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downLeft)">
                                      <p:cBhvr>
                                        <p:cTn id="10" dur="500"/>
                                        <p:tgtEl>
                                          <p:spTgt spid="1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trips(downLeft)">
                                      <p:cBhvr>
                                        <p:cTn id="13" dur="500"/>
                                        <p:tgtEl>
                                          <p:spTgt spid="1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2"/>
                                        </p:tgtEl>
                                        <p:attrNameLst>
                                          <p:attrName>fillcolor</p:attrName>
                                        </p:attrNameLst>
                                      </p:cBhvr>
                                      <p:to>
                                        <a:srgbClr val="92D050"/>
                                      </p:to>
                                    </p:animClr>
                                    <p:set>
                                      <p:cBhvr>
                                        <p:cTn id="22" dur="500" fill="hold"/>
                                        <p:tgtEl>
                                          <p:spTgt spid="12"/>
                                        </p:tgtEl>
                                        <p:attrNameLst>
                                          <p:attrName>fill.type</p:attrName>
                                        </p:attrNameLst>
                                      </p:cBhvr>
                                      <p:to>
                                        <p:strVal val="solid"/>
                                      </p:to>
                                    </p:set>
                                    <p:set>
                                      <p:cBhvr>
                                        <p:cTn id="23" dur="500" fill="hold"/>
                                        <p:tgtEl>
                                          <p:spTgt spid="12"/>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6"/>
                                        </p:tgtEl>
                                      </p:cBhvr>
                                    </p:cmd>
                                  </p:childTnLst>
                                </p:cTn>
                              </p:par>
                              <p:par>
                                <p:cTn id="26" presetID="1" presetClass="entr" presetSubtype="0" fill="hold" nodeType="withEffect">
                                  <p:stCondLst>
                                    <p:cond delay="0"/>
                                  </p:stCondLst>
                                  <p:childTnLst>
                                    <p:set>
                                      <p:cBhvr>
                                        <p:cTn id="27" dur="1" fill="hold">
                                          <p:stCondLst>
                                            <p:cond delay="9"/>
                                          </p:stCondLst>
                                        </p:cTn>
                                        <p:tgtEl>
                                          <p:spTgt spid="17"/>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3"/>
                                        </p:tgtEl>
                                        <p:attrNameLst>
                                          <p:attrName>fillcolor</p:attrName>
                                        </p:attrNameLst>
                                      </p:cBhvr>
                                      <p:to>
                                        <a:srgbClr val="D99694"/>
                                      </p:to>
                                    </p:animClr>
                                    <p:set>
                                      <p:cBhvr>
                                        <p:cTn id="36" dur="500" fill="hold"/>
                                        <p:tgtEl>
                                          <p:spTgt spid="13"/>
                                        </p:tgtEl>
                                        <p:attrNameLst>
                                          <p:attrName>fill.type</p:attrName>
                                        </p:attrNameLst>
                                      </p:cBhvr>
                                      <p:to>
                                        <p:strVal val="solid"/>
                                      </p:to>
                                    </p:set>
                                    <p:set>
                                      <p:cBhvr>
                                        <p:cTn id="37" dur="500" fill="hold"/>
                                        <p:tgtEl>
                                          <p:spTgt spid="13"/>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21"/>
                                        </p:tgtEl>
                                      </p:cBhvr>
                                    </p:cmd>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4"/>
                                        </p:tgtEl>
                                        <p:attrNameLst>
                                          <p:attrName>fillcolor</p:attrName>
                                        </p:attrNameLst>
                                      </p:cBhvr>
                                      <p:to>
                                        <a:srgbClr val="D99694"/>
                                      </p:to>
                                    </p:animClr>
                                    <p:set>
                                      <p:cBhvr>
                                        <p:cTn id="50" dur="500" fill="hold"/>
                                        <p:tgtEl>
                                          <p:spTgt spid="14"/>
                                        </p:tgtEl>
                                        <p:attrNameLst>
                                          <p:attrName>fill.type</p:attrName>
                                        </p:attrNameLst>
                                      </p:cBhvr>
                                      <p:to>
                                        <p:strVal val="solid"/>
                                      </p:to>
                                    </p:set>
                                    <p:set>
                                      <p:cBhvr>
                                        <p:cTn id="51" dur="500" fill="hold"/>
                                        <p:tgtEl>
                                          <p:spTgt spid="14"/>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21"/>
                                        </p:tgtEl>
                                      </p:cBhvr>
                                    </p:cmd>
                                  </p:childTnLst>
                                </p:cTn>
                              </p:par>
                              <p:par>
                                <p:cTn id="54" presetID="1" presetClass="entr" presetSubtype="0" fill="hold" nodeType="withEffect">
                                  <p:stCondLst>
                                    <p:cond delay="0"/>
                                  </p:stCondLst>
                                  <p:childTnLst>
                                    <p:set>
                                      <p:cBhvr>
                                        <p:cTn id="55" dur="1" fill="hold">
                                          <p:stCondLst>
                                            <p:cond delay="9"/>
                                          </p:stCondLst>
                                        </p:cTn>
                                        <p:tgtEl>
                                          <p:spTgt spid="18"/>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5"/>
                                        </p:tgtEl>
                                        <p:attrNameLst>
                                          <p:attrName>fillcolor</p:attrName>
                                        </p:attrNameLst>
                                      </p:cBhvr>
                                      <p:to>
                                        <a:srgbClr val="D99694"/>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21"/>
                                        </p:tgtEl>
                                      </p:cBhvr>
                                    </p:cmd>
                                  </p:childTnLst>
                                </p:cTn>
                              </p:par>
                              <p:par>
                                <p:cTn id="68" presetID="1" presetClass="entr" presetSubtype="0" fill="hold" nodeType="withEffect">
                                  <p:stCondLst>
                                    <p:cond delay="0"/>
                                  </p:stCondLst>
                                  <p:childTnLst>
                                    <p:set>
                                      <p:cBhvr>
                                        <p:cTn id="69" dur="1" fill="hold">
                                          <p:stCondLst>
                                            <p:cond delay="9"/>
                                          </p:stCondLst>
                                        </p:cTn>
                                        <p:tgtEl>
                                          <p:spTgt spid="19"/>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5"/>
                                        </p:tgtEl>
                                      </p:cBhvr>
                                    </p:animEffect>
                                    <p:animScale>
                                      <p:cBhvr>
                                        <p:cTn id="72" dur="250" autoRev="1" fill="hold"/>
                                        <p:tgtEl>
                                          <p:spTgt spid="15"/>
                                        </p:tgtEl>
                                      </p:cBhvr>
                                      <p:by x="105000" y="105000"/>
                                    </p:animScale>
                                  </p:childTnLst>
                                </p:cTn>
                              </p:par>
                            </p:childTnLst>
                          </p:cTn>
                        </p:par>
                      </p:childTnLst>
                    </p:cTn>
                  </p:par>
                </p:childTnLst>
              </p:cTn>
              <p:nextCondLst>
                <p:cond evt="onClick" delay="0">
                  <p:tgtEl>
                    <p:spTgt spid="15"/>
                  </p:tgtEl>
                </p:cond>
              </p:nextCondLst>
            </p:seq>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21"/>
                </p:tgtEl>
              </p:cMediaNode>
            </p:audio>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CE260-BCF7-2EB1-CF4A-4F811884239D}"/>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40FF92B1-D11A-EADF-7FA8-E168EB54A351}"/>
              </a:ext>
            </a:extLst>
          </p:cNvPr>
          <p:cNvSpPr/>
          <p:nvPr/>
        </p:nvSpPr>
        <p:spPr>
          <a:xfrm>
            <a:off x="651641" y="396768"/>
            <a:ext cx="10718275" cy="2310065"/>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pPr>
            <a:r>
              <a:rPr lang="vi-VN" sz="3000" b="1" noProof="1">
                <a:solidFill>
                  <a:schemeClr val="tx1"/>
                </a:solidFill>
                <a:latin typeface="Times New Roman" panose="02020603050405020304" pitchFamily="18" charset="0"/>
                <a:cs typeface="Times New Roman" panose="02020603050405020304" pitchFamily="18" charset="0"/>
                <a:sym typeface="Arial"/>
              </a:rPr>
              <a:t>Câu 6. Phân tử carbondioxide </a:t>
            </a:r>
          </a:p>
          <a:p>
            <a:pPr defTabSz="914377">
              <a:lnSpc>
                <a:spcPct val="150000"/>
              </a:lnSpc>
            </a:pPr>
            <a:r>
              <a:rPr lang="vi-VN" sz="3000" b="1" noProof="1">
                <a:solidFill>
                  <a:schemeClr val="tx1"/>
                </a:solidFill>
                <a:latin typeface="Times New Roman" panose="02020603050405020304" pitchFamily="18" charset="0"/>
                <a:cs typeface="Times New Roman" panose="02020603050405020304" pitchFamily="18" charset="0"/>
                <a:sym typeface="Arial"/>
              </a:rPr>
              <a:t>(gồm 1 C, 2 O). Công thức phân tử đúng của </a:t>
            </a:r>
          </a:p>
          <a:p>
            <a:pPr defTabSz="914377">
              <a:lnSpc>
                <a:spcPct val="150000"/>
              </a:lnSpc>
            </a:pPr>
            <a:r>
              <a:rPr lang="vi-VN" sz="3000" b="1" noProof="1">
                <a:solidFill>
                  <a:schemeClr val="tx1"/>
                </a:solidFill>
                <a:latin typeface="Times New Roman" panose="02020603050405020304" pitchFamily="18" charset="0"/>
                <a:cs typeface="Times New Roman" panose="02020603050405020304" pitchFamily="18" charset="0"/>
                <a:sym typeface="Arial"/>
              </a:rPr>
              <a:t>phân tử carbon dioxide là</a:t>
            </a:r>
            <a:endParaRPr lang="en-US"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Đáp án đúng">
            <a:extLst>
              <a:ext uri="{FF2B5EF4-FFF2-40B4-BE49-F238E27FC236}">
                <a16:creationId xmlns:a16="http://schemas.microsoft.com/office/drawing/2014/main" id="{2E0214C2-01EE-0DA7-7C70-9EF27FE2D783}"/>
              </a:ext>
            </a:extLst>
          </p:cNvPr>
          <p:cNvSpPr/>
          <p:nvPr/>
        </p:nvSpPr>
        <p:spPr>
          <a:xfrm>
            <a:off x="6216540" y="29357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C. C</a:t>
            </a:r>
            <a:r>
              <a:rPr lang="vi-VN" sz="3000" dirty="0">
                <a:solidFill>
                  <a:schemeClr val="tx1"/>
                </a:solidFill>
                <a:latin typeface="Times New Roman" panose="02020603050405020304" pitchFamily="18" charset="0"/>
                <a:cs typeface="Times New Roman" panose="02020603050405020304" pitchFamily="18" charset="0"/>
              </a:rPr>
              <a:t>O</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noProof="1">
                <a:solidFill>
                  <a:schemeClr val="tx1"/>
                </a:solidFill>
                <a:latin typeface="Times New Roman" panose="02020603050405020304" pitchFamily="18" charset="0"/>
                <a:cs typeface="Times New Roman" panose="02020603050405020304" pitchFamily="18" charset="0"/>
                <a:sym typeface="Arial"/>
              </a:rPr>
              <a:t> </a:t>
            </a:r>
          </a:p>
        </p:txBody>
      </p:sp>
      <p:sp>
        <p:nvSpPr>
          <p:cNvPr id="4" name="Đáp án sai 1">
            <a:extLst>
              <a:ext uri="{FF2B5EF4-FFF2-40B4-BE49-F238E27FC236}">
                <a16:creationId xmlns:a16="http://schemas.microsoft.com/office/drawing/2014/main" id="{2437839B-6753-649D-F29F-AAA02C198174}"/>
              </a:ext>
            </a:extLst>
          </p:cNvPr>
          <p:cNvSpPr/>
          <p:nvPr/>
        </p:nvSpPr>
        <p:spPr>
          <a:xfrm>
            <a:off x="942624" y="2929947"/>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A. CO</a:t>
            </a:r>
          </a:p>
        </p:txBody>
      </p:sp>
      <p:sp>
        <p:nvSpPr>
          <p:cNvPr id="5" name="Đáp án sai 2">
            <a:extLst>
              <a:ext uri="{FF2B5EF4-FFF2-40B4-BE49-F238E27FC236}">
                <a16:creationId xmlns:a16="http://schemas.microsoft.com/office/drawing/2014/main" id="{C0169EE3-E3AB-0B8A-B990-F0A9A77F2034}"/>
              </a:ext>
            </a:extLst>
          </p:cNvPr>
          <p:cNvSpPr/>
          <p:nvPr/>
        </p:nvSpPr>
        <p:spPr>
          <a:xfrm>
            <a:off x="942624" y="48153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endParaRPr lang="vi-VN" sz="3000" noProof="1">
              <a:solidFill>
                <a:schemeClr val="tx1"/>
              </a:solidFill>
              <a:latin typeface="Times New Roman" panose="02020603050405020304" pitchFamily="18" charset="0"/>
              <a:cs typeface="Times New Roman" panose="02020603050405020304" pitchFamily="18" charset="0"/>
              <a:sym typeface="Arial"/>
            </a:endParaRPr>
          </a:p>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B. </a:t>
            </a:r>
            <a:r>
              <a:rPr lang="vi-VN" sz="3000" dirty="0">
                <a:solidFill>
                  <a:schemeClr val="tx1"/>
                </a:solidFill>
                <a:latin typeface="Times New Roman" panose="02020603050405020304" pitchFamily="18" charset="0"/>
                <a:cs typeface="Times New Roman" panose="02020603050405020304" pitchFamily="18" charset="0"/>
              </a:rPr>
              <a:t>C</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dirty="0">
                <a:solidFill>
                  <a:schemeClr val="tx1"/>
                </a:solidFill>
                <a:latin typeface="Times New Roman" panose="02020603050405020304" pitchFamily="18" charset="0"/>
                <a:cs typeface="Times New Roman" panose="02020603050405020304" pitchFamily="18" charset="0"/>
              </a:rPr>
              <a:t>O</a:t>
            </a:r>
            <a:r>
              <a:rPr lang="vi-VN" sz="3000" baseline="-25000" dirty="0">
                <a:solidFill>
                  <a:schemeClr val="tx1"/>
                </a:solidFill>
                <a:latin typeface="Times New Roman" panose="02020603050405020304" pitchFamily="18" charset="0"/>
                <a:cs typeface="Times New Roman" panose="02020603050405020304" pitchFamily="18" charset="0"/>
              </a:rPr>
              <a:t>2  </a:t>
            </a:r>
            <a:r>
              <a:rPr lang="vi-VN" sz="3000" baseline="30000" dirty="0">
                <a:solidFill>
                  <a:schemeClr val="tx1"/>
                </a:solidFill>
                <a:latin typeface="Times New Roman" panose="02020603050405020304" pitchFamily="18" charset="0"/>
                <a:cs typeface="Times New Roman" panose="02020603050405020304" pitchFamily="18" charset="0"/>
              </a:rPr>
              <a:t>  </a:t>
            </a:r>
            <a:r>
              <a:rPr lang="vi-VN" sz="3000" baseline="-25000" dirty="0">
                <a:solidFill>
                  <a:schemeClr val="tx1"/>
                </a:solidFill>
                <a:latin typeface="Times New Roman" panose="02020603050405020304" pitchFamily="18" charset="0"/>
                <a:cs typeface="Times New Roman" panose="02020603050405020304" pitchFamily="18" charset="0"/>
              </a:rPr>
              <a:t>     </a:t>
            </a:r>
            <a:endParaRPr lang="vi-VN" sz="3000" dirty="0">
              <a:solidFill>
                <a:schemeClr val="tx1"/>
              </a:solidFill>
              <a:latin typeface="Times New Roman" panose="02020603050405020304" pitchFamily="18" charset="0"/>
              <a:cs typeface="Times New Roman" panose="02020603050405020304" pitchFamily="18" charset="0"/>
            </a:endParaRPr>
          </a:p>
          <a:p>
            <a:pPr algn="ctr" defTabSz="914377">
              <a:lnSpc>
                <a:spcPct val="150000"/>
              </a:lnSpc>
              <a:defRPr/>
            </a:pPr>
            <a:r>
              <a:rPr lang="vi-VN" sz="3200" noProof="1">
                <a:solidFill>
                  <a:schemeClr val="tx1"/>
                </a:solidFill>
                <a:latin typeface="Arial" pitchFamily="34" charset="0"/>
                <a:cs typeface="Arial" panose="020B0604020202020204" pitchFamily="34" charset="0"/>
                <a:sym typeface="Arial"/>
              </a:rPr>
              <a:t> </a:t>
            </a:r>
          </a:p>
        </p:txBody>
      </p:sp>
      <p:sp>
        <p:nvSpPr>
          <p:cNvPr id="6" name="Đáp án sai 3">
            <a:extLst>
              <a:ext uri="{FF2B5EF4-FFF2-40B4-BE49-F238E27FC236}">
                <a16:creationId xmlns:a16="http://schemas.microsoft.com/office/drawing/2014/main" id="{9E6A4F93-F383-A7B4-273F-755FEAB9087A}"/>
              </a:ext>
            </a:extLst>
          </p:cNvPr>
          <p:cNvSpPr/>
          <p:nvPr/>
        </p:nvSpPr>
        <p:spPr>
          <a:xfrm>
            <a:off x="6216540" y="4815313"/>
            <a:ext cx="5153377" cy="1645920"/>
          </a:xfrm>
          <a:prstGeom prst="plaqu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defRPr/>
            </a:pPr>
            <a:endParaRPr lang="vi-VN" sz="3000" noProof="1">
              <a:solidFill>
                <a:schemeClr val="tx1"/>
              </a:solidFill>
              <a:latin typeface="Times New Roman" panose="02020603050405020304" pitchFamily="18" charset="0"/>
              <a:cs typeface="Times New Roman" panose="02020603050405020304" pitchFamily="18" charset="0"/>
              <a:sym typeface="Arial"/>
            </a:endParaRPr>
          </a:p>
          <a:p>
            <a:pPr algn="ctr" defTabSz="914377">
              <a:lnSpc>
                <a:spcPct val="150000"/>
              </a:lnSpc>
              <a:defRPr/>
            </a:pPr>
            <a:r>
              <a:rPr lang="vi-VN" sz="3000" noProof="1">
                <a:solidFill>
                  <a:schemeClr val="tx1"/>
                </a:solidFill>
                <a:latin typeface="Times New Roman" panose="02020603050405020304" pitchFamily="18" charset="0"/>
                <a:cs typeface="Times New Roman" panose="02020603050405020304" pitchFamily="18" charset="0"/>
                <a:sym typeface="Arial"/>
              </a:rPr>
              <a:t>D. </a:t>
            </a:r>
            <a:r>
              <a:rPr lang="vi-VN" sz="3000" dirty="0">
                <a:solidFill>
                  <a:schemeClr val="tx1"/>
                </a:solidFill>
                <a:latin typeface="Times New Roman" panose="02020603050405020304" pitchFamily="18" charset="0"/>
                <a:cs typeface="Times New Roman" panose="02020603050405020304" pitchFamily="18" charset="0"/>
              </a:rPr>
              <a:t>C</a:t>
            </a:r>
            <a:r>
              <a:rPr lang="vi-VN" sz="3000" baseline="-25000" dirty="0">
                <a:solidFill>
                  <a:schemeClr val="tx1"/>
                </a:solidFill>
                <a:latin typeface="Times New Roman" panose="02020603050405020304" pitchFamily="18" charset="0"/>
                <a:cs typeface="Times New Roman" panose="02020603050405020304" pitchFamily="18" charset="0"/>
              </a:rPr>
              <a:t>2</a:t>
            </a:r>
            <a:r>
              <a:rPr lang="vi-VN" sz="3000" dirty="0">
                <a:solidFill>
                  <a:schemeClr val="tx1"/>
                </a:solidFill>
                <a:latin typeface="Times New Roman" panose="02020603050405020304" pitchFamily="18" charset="0"/>
                <a:cs typeface="Times New Roman" panose="02020603050405020304" pitchFamily="18" charset="0"/>
              </a:rPr>
              <a:t>O </a:t>
            </a:r>
          </a:p>
          <a:p>
            <a:pPr algn="ctr" defTabSz="914377">
              <a:lnSpc>
                <a:spcPct val="150000"/>
              </a:lnSpc>
              <a:defRPr/>
            </a:pPr>
            <a:endParaRPr lang="vi-VN" sz="3200" noProof="1">
              <a:solidFill>
                <a:schemeClr val="tx1"/>
              </a:solidFill>
              <a:latin typeface="Arial"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0DDF43DC-5357-E4EE-8ABE-C015208F1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8"/>
            <a:ext cx="487364" cy="487364"/>
          </a:xfrm>
          <a:prstGeom prst="rect">
            <a:avLst/>
          </a:prstGeom>
        </p:spPr>
      </p:pic>
      <p:pic>
        <p:nvPicPr>
          <p:cNvPr id="8" name="Picture 5">
            <a:extLst>
              <a:ext uri="{FF2B5EF4-FFF2-40B4-BE49-F238E27FC236}">
                <a16:creationId xmlns:a16="http://schemas.microsoft.com/office/drawing/2014/main" id="{CEBE4941-93EC-C872-0930-36F521CEB09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90067" y="3623886"/>
            <a:ext cx="853047" cy="742495"/>
          </a:xfrm>
          <a:prstGeom prst="rect">
            <a:avLst/>
          </a:prstGeom>
        </p:spPr>
      </p:pic>
      <p:pic>
        <p:nvPicPr>
          <p:cNvPr id="9" name="Picture 10">
            <a:extLst>
              <a:ext uri="{FF2B5EF4-FFF2-40B4-BE49-F238E27FC236}">
                <a16:creationId xmlns:a16="http://schemas.microsoft.com/office/drawing/2014/main" id="{BAA7F637-9F08-3FC8-9E73-27303E362AB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75167" y="5571520"/>
            <a:ext cx="850123" cy="757381"/>
          </a:xfrm>
          <a:prstGeom prst="rect">
            <a:avLst/>
          </a:prstGeom>
        </p:spPr>
      </p:pic>
      <p:pic>
        <p:nvPicPr>
          <p:cNvPr id="10" name="Picture 10">
            <a:extLst>
              <a:ext uri="{FF2B5EF4-FFF2-40B4-BE49-F238E27FC236}">
                <a16:creationId xmlns:a16="http://schemas.microsoft.com/office/drawing/2014/main" id="{9DB44EE8-96B2-E88D-AC8C-0D05A884B6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42616" y="5634611"/>
            <a:ext cx="850123" cy="757381"/>
          </a:xfrm>
          <a:prstGeom prst="rect">
            <a:avLst/>
          </a:prstGeom>
        </p:spPr>
      </p:pic>
      <p:pic>
        <p:nvPicPr>
          <p:cNvPr id="11" name="Picture 10">
            <a:extLst>
              <a:ext uri="{FF2B5EF4-FFF2-40B4-BE49-F238E27FC236}">
                <a16:creationId xmlns:a16="http://schemas.microsoft.com/office/drawing/2014/main" id="{E34860C4-E639-181F-EC4C-E291F7A27C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46571" y="3741499"/>
            <a:ext cx="850123" cy="75738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58412EC3-99A4-AC07-1147-D39FDA18925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637268"/>
            <a:ext cx="487364" cy="487364"/>
          </a:xfrm>
          <a:prstGeom prst="rect">
            <a:avLst/>
          </a:prstGeom>
        </p:spPr>
      </p:pic>
      <p:pic>
        <p:nvPicPr>
          <p:cNvPr id="13" name="Picture 2" descr="CHUẨN NHẤT] Công thức cấu tạo của CO2">
            <a:extLst>
              <a:ext uri="{FF2B5EF4-FFF2-40B4-BE49-F238E27FC236}">
                <a16:creationId xmlns:a16="http://schemas.microsoft.com/office/drawing/2014/main" id="{D64DE540-A977-1D93-8E15-6D31BE3A39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6479" l="499" r="100000">
                        <a14:foregroundMark x1="11471" y1="31690" x2="94514" y2="85915"/>
                        <a14:foregroundMark x1="12469" y1="24648" x2="26185" y2="45423"/>
                      </a14:backgroundRemoval>
                    </a14:imgEffect>
                  </a14:imgLayer>
                </a14:imgProps>
              </a:ext>
              <a:ext uri="{28A0092B-C50C-407E-A947-70E740481C1C}">
                <a14:useLocalDpi xmlns:a14="http://schemas.microsoft.com/office/drawing/2010/main" val="0"/>
              </a:ext>
            </a:extLst>
          </a:blip>
          <a:srcRect/>
          <a:stretch>
            <a:fillRect/>
          </a:stretch>
        </p:blipFill>
        <p:spPr bwMode="auto">
          <a:xfrm>
            <a:off x="7962900" y="391968"/>
            <a:ext cx="3280214" cy="231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3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ỏi Đáp: Khí metan là gì? Công thức hóa học và Các phản ứng đặc trưng của  khí metan » Hỏi Đáp Onlin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20339" y="265475"/>
            <a:ext cx="3423726" cy="29729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9857" b="89964" l="10000" r="96094">
                        <a14:foregroundMark x1="43125" y1="40681" x2="85313" y2="37634"/>
                        <a14:foregroundMark x1="46406" y1="51254" x2="64844" y2="39964"/>
                        <a14:foregroundMark x1="43750" y1="37634" x2="48594" y2="46237"/>
                        <a14:foregroundMark x1="65938" y1="53763" x2="74063" y2="56810"/>
                        <a14:foregroundMark x1="46406" y1="50000" x2="50156" y2="38172"/>
                        <a14:foregroundMark x1="41094" y1="43728" x2="54531" y2="52509"/>
                      </a14:backgroundRemoval>
                    </a14:imgEffect>
                  </a14:imgLayer>
                </a14:imgProps>
              </a:ext>
              <a:ext uri="{28A0092B-C50C-407E-A947-70E740481C1C}">
                <a14:useLocalDpi xmlns:a14="http://schemas.microsoft.com/office/drawing/2010/main" val="0"/>
              </a:ext>
            </a:extLst>
          </a:blip>
          <a:stretch>
            <a:fillRect/>
          </a:stretch>
        </p:blipFill>
        <p:spPr>
          <a:xfrm>
            <a:off x="731687" y="201467"/>
            <a:ext cx="1581235" cy="1378639"/>
          </a:xfrm>
          <a:prstGeom prst="rect">
            <a:avLst/>
          </a:prstGeom>
        </p:spPr>
      </p:pic>
      <p:pic>
        <p:nvPicPr>
          <p:cNvPr id="1026" name="Picture 2" descr="CHUẨN NHẤT] Công thức cấu tạo của CO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6479" l="499" r="100000">
                        <a14:foregroundMark x1="11471" y1="31690" x2="94514" y2="85915"/>
                        <a14:foregroundMark x1="12469" y1="24648" x2="26185" y2="45423"/>
                      </a14:backgroundRemoval>
                    </a14:imgEffect>
                  </a14:imgLayer>
                </a14:imgProps>
              </a:ext>
              <a:ext uri="{28A0092B-C50C-407E-A947-70E740481C1C}">
                <a14:useLocalDpi xmlns:a14="http://schemas.microsoft.com/office/drawing/2010/main" val="0"/>
              </a:ext>
            </a:extLst>
          </a:blip>
          <a:srcRect/>
          <a:stretch>
            <a:fillRect/>
          </a:stretch>
        </p:blipFill>
        <p:spPr bwMode="auto">
          <a:xfrm>
            <a:off x="9744065" y="1457627"/>
            <a:ext cx="2283033" cy="16169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hấp thụ nước và ion khoáng ở rễ của thực vật - Tải sách truyện Pdf &amp; Ứng  dụng APK Androi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2241" l="0" r="95925"/>
                    </a14:imgEffect>
                  </a14:imgLayer>
                </a14:imgProps>
              </a:ext>
              <a:ext uri="{28A0092B-C50C-407E-A947-70E740481C1C}">
                <a14:useLocalDpi xmlns:a14="http://schemas.microsoft.com/office/drawing/2010/main" val="0"/>
              </a:ext>
            </a:extLst>
          </a:blip>
          <a:srcRect/>
          <a:stretch>
            <a:fillRect/>
          </a:stretch>
        </p:blipFill>
        <p:spPr bwMode="auto">
          <a:xfrm>
            <a:off x="7664172" y="3524296"/>
            <a:ext cx="3038475" cy="22098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3094" y="2090730"/>
            <a:ext cx="6096000" cy="2867132"/>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marR="161925" indent="450215" algn="just">
              <a:lnSpc>
                <a:spcPct val="115000"/>
              </a:lnSpc>
              <a:spcBef>
                <a:spcPts val="600"/>
              </a:spcBef>
              <a:spcAft>
                <a:spcPts val="600"/>
              </a:spcAft>
            </a:pPr>
            <a:r>
              <a:rPr lang="en-US" sz="4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4000" spc="-5"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spc="-25"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CTHH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204438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ygql1k">
      <a:majorFont>
        <a:latin typeface="Chiller"/>
        <a:ea typeface="微软雅黑"/>
        <a:cs typeface=""/>
      </a:majorFont>
      <a:minorFont>
        <a:latin typeface="Chiller"/>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10758</TotalTime>
  <Words>2421</Words>
  <Application>Microsoft Office PowerPoint</Application>
  <PresentationFormat>Widescreen</PresentationFormat>
  <Paragraphs>258</Paragraphs>
  <Slides>43</Slides>
  <Notes>27</Notes>
  <HiddenSlides>0</HiddenSlides>
  <MMClips>43</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43</vt:i4>
      </vt:variant>
    </vt:vector>
  </HeadingPairs>
  <TitlesOfParts>
    <vt:vector size="61" baseType="lpstr">
      <vt:lpstr>微软雅黑</vt:lpstr>
      <vt:lpstr>Arial</vt:lpstr>
      <vt:lpstr>Bowlby One SC</vt:lpstr>
      <vt:lpstr>Brasika</vt:lpstr>
      <vt:lpstr>Calibri</vt:lpstr>
      <vt:lpstr>Denk One</vt:lpstr>
      <vt:lpstr>Georgia</vt:lpstr>
      <vt:lpstr>Lato Light</vt:lpstr>
      <vt:lpstr>Open Sans</vt:lpstr>
      <vt:lpstr>Quicksand</vt:lpstr>
      <vt:lpstr>Roboto</vt:lpstr>
      <vt:lpstr>Segoe UI</vt:lpstr>
      <vt:lpstr>times</vt:lpstr>
      <vt:lpstr>Times New Roman</vt:lpstr>
      <vt:lpstr>Times New Roman  </vt:lpstr>
      <vt:lpstr>印品黑体</vt:lpstr>
      <vt:lpstr>2_Office Theme</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traume2012@gmail.com</cp:lastModifiedBy>
  <cp:revision>81</cp:revision>
  <cp:lastPrinted>2023-10-24T00:02:17Z</cp:lastPrinted>
  <dcterms:created xsi:type="dcterms:W3CDTF">2023-10-16T11:15:08Z</dcterms:created>
  <dcterms:modified xsi:type="dcterms:W3CDTF">2026-04-16T00:45:33Z</dcterms:modified>
</cp:coreProperties>
</file>