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6" r:id="rId2"/>
    <p:sldId id="257" r:id="rId3"/>
    <p:sldId id="386" r:id="rId4"/>
    <p:sldId id="353" r:id="rId5"/>
    <p:sldId id="412" r:id="rId6"/>
    <p:sldId id="403" r:id="rId7"/>
    <p:sldId id="404" r:id="rId8"/>
    <p:sldId id="413" r:id="rId9"/>
    <p:sldId id="405" r:id="rId10"/>
    <p:sldId id="410" r:id="rId11"/>
    <p:sldId id="414" r:id="rId12"/>
    <p:sldId id="411" r:id="rId13"/>
    <p:sldId id="406" r:id="rId14"/>
    <p:sldId id="415" r:id="rId15"/>
    <p:sldId id="40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D30DD"/>
    <a:srgbClr val="27E0E9"/>
    <a:srgbClr val="11C1FF"/>
    <a:srgbClr val="F11BAA"/>
    <a:srgbClr val="BCFC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43" autoAdjust="0"/>
    <p:restoredTop sz="94680" autoAdjust="0"/>
  </p:normalViewPr>
  <p:slideViewPr>
    <p:cSldViewPr>
      <p:cViewPr>
        <p:scale>
          <a:sx n="66" d="100"/>
          <a:sy n="66" d="100"/>
        </p:scale>
        <p:origin x="-1963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.gif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.gif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.gif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.gi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782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343400" y="868420"/>
            <a:ext cx="4474760" cy="1858833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15034" y="792221"/>
            <a:ext cx="3875966" cy="213360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191161"/>
            <a:ext cx="335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tích, số dân và thủ đô của Cộng hòa Nam Phi.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14849" y="1161871"/>
            <a:ext cx="4349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Diện tích: 1220813 km</a:t>
            </a:r>
            <a:r>
              <a:rPr lang="vi-VN" sz="2400" baseline="30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pPr algn="just"/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Dân số 2020: 59,3 triệu người</a:t>
            </a:r>
          </a:p>
          <a:p>
            <a:pPr algn="just"/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Thủ đô: Prê-tô-ri-a</a:t>
            </a:r>
          </a:p>
        </p:txBody>
      </p:sp>
      <p:pic>
        <p:nvPicPr>
          <p:cNvPr id="1028" name="Picture 4" descr="Đúng, quốc kỳ Nam Phi có 6 màu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4762500" cy="2981325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51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3" y="1219201"/>
            <a:ext cx="8548845" cy="213360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525250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Apacthai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Tiến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trình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sự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kiện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77" y="3626492"/>
            <a:ext cx="4141566" cy="281626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3666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29341" y="132562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245763" y="1295399"/>
            <a:ext cx="8572397" cy="2304328"/>
          </a:xfrm>
          <a:prstGeom prst="wedgeRoundRectCallout">
            <a:avLst>
              <a:gd name="adj1" fmla="val 25562"/>
              <a:gd name="adj2" fmla="val 9746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5764" y="1413808"/>
            <a:ext cx="86181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mbria" pitchFamily="18" charset="0"/>
                <a:ea typeface="Cambria" pitchFamily="18" charset="0"/>
              </a:rPr>
              <a:t>- Chế độ Apacthai được xoá bỏ.</a:t>
            </a:r>
          </a:p>
          <a:p>
            <a:pPr algn="just"/>
            <a:r>
              <a:rPr lang="vi-VN" sz="2800" dirty="0">
                <a:latin typeface="Cambria" pitchFamily="18" charset="0"/>
                <a:ea typeface="Cambria" pitchFamily="18" charset="0"/>
              </a:rPr>
              <a:t>- Ông Nelson Mandela được trả tự do sau 27 năm bị cầm tù.</a:t>
            </a:r>
          </a:p>
          <a:p>
            <a:pPr algn="just"/>
            <a:r>
              <a:rPr lang="en-US" sz="2800" dirty="0" smtClean="0">
                <a:latin typeface="Cambria" pitchFamily="18" charset="0"/>
                <a:ea typeface="Cambria" pitchFamily="18" charset="0"/>
              </a:rPr>
              <a:t>-</a:t>
            </a:r>
            <a:r>
              <a:rPr lang="vi-VN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2800" dirty="0">
                <a:latin typeface="Cambria" pitchFamily="18" charset="0"/>
                <a:ea typeface="Cambria" pitchFamily="18" charset="0"/>
              </a:rPr>
              <a:t>5/1994 ông Nelson Mandela trở thành tổng thống người da đen đầu tiên ở Nam Phi.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Tiến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trình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sự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kiện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78" y="3781069"/>
            <a:ext cx="4141566" cy="281626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7219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16465" y="1248316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1512" y="1404256"/>
            <a:ext cx="82652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40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en-US" sz="40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- Chế độ Apacthai được xoá bỏ.</a:t>
            </a:r>
          </a:p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- Ông Nelson Mandela được trả tự do sau 27 năm bị cầm tù.</a:t>
            </a:r>
          </a:p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- 5/1994 ông Nelson Mandela trở thành tổng thống người da đen đầu tiên ở Nam Phi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Tiến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trình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sự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kiện</a:t>
            </a:r>
            <a:endParaRPr lang="vi-VN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6954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399"/>
            <a:ext cx="4474760" cy="2057401"/>
          </a:xfrm>
          <a:prstGeom prst="wedgeRoundRectCallout">
            <a:avLst>
              <a:gd name="adj1" fmla="val 25562"/>
              <a:gd name="adj2" fmla="val 9746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1"/>
            <a:ext cx="3875966" cy="213360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4175" y="1525250"/>
            <a:ext cx="35782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nhĩa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Apacthai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1447800"/>
            <a:ext cx="452047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100" dirty="0">
                <a:latin typeface="Cambria" pitchFamily="18" charset="0"/>
                <a:ea typeface="Cambria" pitchFamily="18" charset="0"/>
              </a:rPr>
              <a:t>- Chế độ phân biệt chủng tộc vĩnh viễn bị xoá bỏ ngay tại sào huyệt cuối cùng của nó sau hơn ba thế kỉ tồn tại.</a:t>
            </a:r>
          </a:p>
          <a:p>
            <a:pPr algn="just"/>
            <a:r>
              <a:rPr lang="vi-VN" sz="2100" dirty="0">
                <a:latin typeface="Cambria" pitchFamily="18" charset="0"/>
                <a:ea typeface="Cambria" pitchFamily="18" charset="0"/>
              </a:rPr>
              <a:t>- Nhân dân Nam Phi bắt tay vào công cuộc xây dựng đất nước.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Đặc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điểm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kinh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tế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15" y="3604940"/>
            <a:ext cx="4127724" cy="283976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4764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399"/>
            <a:ext cx="4474760" cy="2057401"/>
          </a:xfrm>
          <a:prstGeom prst="wedgeRoundRectCallout">
            <a:avLst>
              <a:gd name="adj1" fmla="val 25562"/>
              <a:gd name="adj2" fmla="val 9746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1"/>
            <a:ext cx="3875966" cy="213360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4175" y="1525250"/>
            <a:ext cx="35782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nhĩa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Apacthai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1447800"/>
            <a:ext cx="452047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100" dirty="0">
                <a:latin typeface="Cambria" pitchFamily="18" charset="0"/>
                <a:ea typeface="Cambria" pitchFamily="18" charset="0"/>
              </a:rPr>
              <a:t>- Chế độ phân biệt chủng tộc vĩnh viễn bị xoá bỏ ngay tại sào huyệt cuối cùng của nó sau hơn ba thế kỉ tồn tại.</a:t>
            </a:r>
          </a:p>
          <a:p>
            <a:pPr algn="just"/>
            <a:r>
              <a:rPr lang="vi-VN" sz="2100" dirty="0">
                <a:latin typeface="Cambria" pitchFamily="18" charset="0"/>
                <a:ea typeface="Cambria" pitchFamily="18" charset="0"/>
              </a:rPr>
              <a:t>- Nhân dân Nam Phi bắt tay vào công cuộc xây dựng đất nước.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Đặc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điểm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kinh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tế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15" y="3604940"/>
            <a:ext cx="4127724" cy="283976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34022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685800" y="2514600"/>
            <a:ext cx="6553199" cy="2286000"/>
          </a:xfrm>
          <a:prstGeom prst="wedgeRoundRectCallout">
            <a:avLst>
              <a:gd name="adj1" fmla="val 47386"/>
              <a:gd name="adj2" fmla="val 895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8200" y="2667000"/>
            <a:ext cx="632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Chế độ phân biệt chủng tộc vĩnh viễn bị xoá bỏ ngay tại sào huyệt cuối cùng của nó sau hơn ba thế kỉ tồn tại.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Nhân dân Nam Phi bắt tay vào công cuộc xây dựng đất nước.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  Ý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nghĩa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sự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kiện</a:t>
            </a:r>
            <a:endParaRPr lang="vi-VN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5223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3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81000" y="1066800"/>
            <a:ext cx="6365544" cy="1143000"/>
          </a:xfrm>
        </p:spPr>
        <p:txBody>
          <a:bodyPr>
            <a:noAutofit/>
          </a:bodyPr>
          <a:lstStyle/>
          <a:p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THỰC HÀNH TÌM HIỂU 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KHÁI 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QUÁT CỘNG HÒA NAM PHI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12: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7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800" y="0"/>
            <a:ext cx="594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TRƯỜNG THCS HẢI AN – TX NGHI SƠN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2600" y="6324600"/>
            <a:ext cx="3581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Gv: Nguyễn trọng Hội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0665" y="529966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408046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5299" y="278506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3335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12.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THỰC HÀNH TÌM HIỂU CÁC NỀN KINH TẾ LỚN VÀ KINH TẾ MỚI NỔI Ở CHÂU Á  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62340" y="2992276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KHÁI QUÁT SỰ KIỆN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0" y="4270963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TIẾN TRÌNH SỰ KIỆN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05" y="5490163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Ý NGHĨA CỦA SỰ KIỆN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07769" y="2343150"/>
            <a:ext cx="8102831" cy="4277632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 rot="5400000">
            <a:off x="365991" y="28850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41804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4135" y="2988802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5" y="427096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321357" y="53996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6200" y="549016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13209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0" grpId="0" animBg="1"/>
      <p:bldP spid="20" grpId="0"/>
      <p:bldP spid="26" grpId="0"/>
      <p:bldP spid="27" grpId="0"/>
      <p:bldP spid="21" grpId="0"/>
      <p:bldP spid="37" grpId="0" animBg="1"/>
      <p:bldP spid="42" grpId="0" animBg="1"/>
      <p:bldP spid="43" grpId="0" animBg="1"/>
      <p:bldP spid="44" grpId="0"/>
      <p:bldP spid="45" grpId="0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20660" y="124942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1"/>
            <a:ext cx="8295566" cy="213360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711404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quát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Apcthai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Khái quát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sự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kiện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Làm thế nào để tranh luận với người phân biệt chủng tộc - BBC News Tiếng  Việ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52" y="3604940"/>
            <a:ext cx="4063248" cy="2870215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6912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197535" y="1267305"/>
            <a:ext cx="8625495" cy="2641885"/>
          </a:xfrm>
          <a:prstGeom prst="wedgeRoundRectCallout">
            <a:avLst>
              <a:gd name="adj1" fmla="val 25562"/>
              <a:gd name="adj2" fmla="val 9746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8263" y="1371600"/>
            <a:ext cx="83347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Apacthai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3200" dirty="0" smtClean="0">
                <a:latin typeface="Cambria" pitchFamily="18" charset="0"/>
                <a:ea typeface="Cambria" pitchFamily="18" charset="0"/>
              </a:rPr>
              <a:t>là </a:t>
            </a:r>
            <a:r>
              <a:rPr lang="vi-VN" sz="3200" dirty="0">
                <a:latin typeface="Cambria" pitchFamily="18" charset="0"/>
                <a:ea typeface="Cambria" pitchFamily="18" charset="0"/>
              </a:rPr>
              <a:t>chế độ phân biệt chủng tộc cực đoan và tàn bạo tại Châu Phi từ năm 1652. </a:t>
            </a:r>
            <a:endParaRPr lang="en-US" sz="32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en-US" sz="32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vi-VN" sz="3200" dirty="0" smtClean="0">
                <a:latin typeface="Cambria" pitchFamily="18" charset="0"/>
                <a:ea typeface="Cambria" pitchFamily="18" charset="0"/>
              </a:rPr>
              <a:t>Nó </a:t>
            </a:r>
            <a:r>
              <a:rPr lang="vi-VN" sz="3200" dirty="0">
                <a:latin typeface="Cambria" pitchFamily="18" charset="0"/>
                <a:ea typeface="Cambria" pitchFamily="18" charset="0"/>
              </a:rPr>
              <a:t>được thừa nhận về mặt pháp lý và được xây dựng thành luật để quản lý các nhóm người trong xã </a:t>
            </a:r>
            <a:r>
              <a:rPr lang="vi-VN" sz="3200" dirty="0" smtClean="0">
                <a:latin typeface="Cambria" pitchFamily="18" charset="0"/>
                <a:ea typeface="Cambria" pitchFamily="18" charset="0"/>
              </a:rPr>
              <a:t>hội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.</a:t>
            </a:r>
            <a:endParaRPr lang="vi-VN" sz="32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Khái quát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sự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kiện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Làm thế nào để tranh luận với người phân biệt chủng tộc - BBC News Tiếng  Việ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52" y="3931307"/>
            <a:ext cx="4063248" cy="2543848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1952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28040" y="124942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7257" y="1445755"/>
            <a:ext cx="841826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- Apacthai là chế độ phân biệt chủng tộc cực đoan và tàn bạo tại Châu Phi từ năm 1652. </a:t>
            </a:r>
          </a:p>
          <a:p>
            <a:pPr algn="just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- Nó được thừa nhận về mặt pháp lý và được xây dựng thành luật để quản lý các nhóm người trong xã hội.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Khái quát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sự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kiện</a:t>
            </a:r>
            <a:endParaRPr lang="vi-VN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9771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1"/>
            <a:ext cx="8652754" cy="213360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599" y="1525250"/>
            <a:ext cx="69255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Apacthai</a:t>
            </a:r>
            <a:r>
              <a:rPr lang="en-US" sz="3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Tiến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trình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sự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kiện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944" y="3604940"/>
            <a:ext cx="4435856" cy="2892949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8518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192665" y="1295399"/>
            <a:ext cx="8625495" cy="4253312"/>
          </a:xfrm>
          <a:prstGeom prst="wedgeRoundRectCallout">
            <a:avLst>
              <a:gd name="adj1" fmla="val 25562"/>
              <a:gd name="adj2" fmla="val 9746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9264" y="1259175"/>
            <a:ext cx="85746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vi-VN" sz="2800" dirty="0" smtClean="0">
                <a:latin typeface="Cambria" pitchFamily="18" charset="0"/>
                <a:ea typeface="Cambria" pitchFamily="18" charset="0"/>
              </a:rPr>
              <a:t>Hàng </a:t>
            </a:r>
            <a:r>
              <a:rPr lang="vi-VN" sz="2800" dirty="0">
                <a:latin typeface="Cambria" pitchFamily="18" charset="0"/>
                <a:ea typeface="Cambria" pitchFamily="18" charset="0"/>
              </a:rPr>
              <a:t>loạt các cuộc biểu tình, xung đột đã nổ ra ở Nam Phi. Điển hình là những cuộc biểu tình do Nelson Mandela phát động</a:t>
            </a:r>
            <a:r>
              <a:rPr lang="vi-VN" sz="2800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sz="28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en-US" sz="2800" dirty="0" smtClean="0">
                <a:latin typeface="Cambria" pitchFamily="18" charset="0"/>
                <a:ea typeface="Cambria" pitchFamily="18" charset="0"/>
              </a:rPr>
              <a:t>- N</a:t>
            </a:r>
            <a:r>
              <a:rPr lang="vi-VN" sz="2800" dirty="0" smtClean="0">
                <a:latin typeface="Cambria" pitchFamily="18" charset="0"/>
                <a:ea typeface="Cambria" pitchFamily="18" charset="0"/>
              </a:rPr>
              <a:t>gày </a:t>
            </a:r>
            <a:r>
              <a:rPr lang="vi-VN" sz="2800" dirty="0">
                <a:latin typeface="Cambria" pitchFamily="18" charset="0"/>
                <a:ea typeface="Cambria" pitchFamily="18" charset="0"/>
              </a:rPr>
              <a:t>21/3/1960, cảnh sát đã thẳng tay nã súng vào những người biểu tình da đen khiến 69 người thiệt </a:t>
            </a:r>
            <a:r>
              <a:rPr lang="vi-VN" sz="2800" dirty="0" smtClean="0">
                <a:latin typeface="Cambria" pitchFamily="18" charset="0"/>
                <a:ea typeface="Cambria" pitchFamily="18" charset="0"/>
              </a:rPr>
              <a:t>mạng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vi-VN" sz="2800" dirty="0">
                <a:latin typeface="Cambria" pitchFamily="18" charset="0"/>
                <a:ea typeface="Cambria" pitchFamily="18" charset="0"/>
              </a:rPr>
              <a:t>Năm 1964, ông bị kết án tù chung thân. Đặc biệt, </a:t>
            </a:r>
            <a:r>
              <a:rPr lang="vi-VN" sz="2800" dirty="0" smtClean="0">
                <a:latin typeface="Cambria" pitchFamily="18" charset="0"/>
                <a:ea typeface="Cambria" pitchFamily="18" charset="0"/>
              </a:rPr>
              <a:t>năm 1966</a:t>
            </a:r>
            <a:r>
              <a:rPr lang="vi-VN" sz="2800" dirty="0">
                <a:latin typeface="Cambria" pitchFamily="18" charset="0"/>
                <a:ea typeface="Cambria" pitchFamily="18" charset="0"/>
              </a:rPr>
              <a:t>, Liên hợp quốc đã công bố </a:t>
            </a:r>
            <a:r>
              <a:rPr lang="vi-VN" sz="2800" dirty="0" smtClean="0">
                <a:latin typeface="Cambria" pitchFamily="18" charset="0"/>
                <a:ea typeface="Cambria" pitchFamily="18" charset="0"/>
              </a:rPr>
              <a:t>ngày </a:t>
            </a:r>
            <a:r>
              <a:rPr lang="vi-VN" sz="2800" dirty="0">
                <a:latin typeface="Cambria" pitchFamily="18" charset="0"/>
                <a:ea typeface="Cambria" pitchFamily="18" charset="0"/>
              </a:rPr>
              <a:t>21/3 là Ngày Quốc tế chống phân biệt chủng </a:t>
            </a:r>
            <a:r>
              <a:rPr lang="vi-VN" sz="2800" dirty="0" smtClean="0">
                <a:latin typeface="Cambria" pitchFamily="18" charset="0"/>
                <a:ea typeface="Cambria" pitchFamily="18" charset="0"/>
              </a:rPr>
              <a:t>tộc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.</a:t>
            </a:r>
            <a:endParaRPr lang="vi-VN" sz="28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Tiến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trình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sự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kiện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5125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16465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2185" y="1144132"/>
            <a:ext cx="86001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endParaRPr lang="en-US" sz="32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Hàng loạt các cuộc biểu tình, xung đột đã nổ ra ở Nam Phi. Điển hình là những cuộc biểu tình do Nelson Mandela phát động.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Ngày 21/3/1960, cảnh sát đã thẳng tay nã súng vào những người biểu tình da đen khiến 69 người thiệt mạng.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Năm 1964, ông bị kết án tù chung thân. Đặc biệt, năm 1966, Liên hợp quốc đã công bố ngày 21/3 là Ngày Quốc tế chống phân biệt chủng tộc.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Tiến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trình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sự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kiện</a:t>
            </a:r>
            <a:endParaRPr lang="vi-VN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386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796</Words>
  <Application>Microsoft Office PowerPoint</Application>
  <PresentationFormat>On-screen Show (4:3)</PresentationFormat>
  <Paragraphs>85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THỰC HÀNH TÌM HIỂU  KHÁI QUÁT CỘNG HÒA NAM PHI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84919404258</cp:lastModifiedBy>
  <cp:revision>172</cp:revision>
  <dcterms:created xsi:type="dcterms:W3CDTF">2016-02-15T14:28:12Z</dcterms:created>
  <dcterms:modified xsi:type="dcterms:W3CDTF">2023-03-13T10:19:20Z</dcterms:modified>
</cp:coreProperties>
</file>