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1"/>
  </p:notesMasterIdLst>
  <p:sldIdLst>
    <p:sldId id="289" r:id="rId3"/>
    <p:sldId id="257" r:id="rId4"/>
    <p:sldId id="290" r:id="rId5"/>
    <p:sldId id="276" r:id="rId6"/>
    <p:sldId id="278" r:id="rId7"/>
    <p:sldId id="265" r:id="rId8"/>
    <p:sldId id="264" r:id="rId9"/>
    <p:sldId id="294" r:id="rId10"/>
    <p:sldId id="272" r:id="rId11"/>
    <p:sldId id="296" r:id="rId12"/>
    <p:sldId id="291" r:id="rId13"/>
    <p:sldId id="328" r:id="rId14"/>
    <p:sldId id="295" r:id="rId15"/>
    <p:sldId id="292" r:id="rId16"/>
    <p:sldId id="329" r:id="rId17"/>
    <p:sldId id="330" r:id="rId18"/>
    <p:sldId id="331" r:id="rId19"/>
    <p:sldId id="307" r:id="rId20"/>
    <p:sldId id="332" r:id="rId21"/>
    <p:sldId id="299" r:id="rId22"/>
    <p:sldId id="333" r:id="rId23"/>
    <p:sldId id="334" r:id="rId24"/>
    <p:sldId id="335" r:id="rId25"/>
    <p:sldId id="336" r:id="rId26"/>
    <p:sldId id="337" r:id="rId27"/>
    <p:sldId id="338" r:id="rId28"/>
    <p:sldId id="340" r:id="rId29"/>
    <p:sldId id="341" r:id="rId30"/>
    <p:sldId id="342" r:id="rId31"/>
    <p:sldId id="344" r:id="rId32"/>
    <p:sldId id="343" r:id="rId33"/>
    <p:sldId id="339" r:id="rId34"/>
    <p:sldId id="345" r:id="rId35"/>
    <p:sldId id="346" r:id="rId36"/>
    <p:sldId id="318" r:id="rId37"/>
    <p:sldId id="310" r:id="rId38"/>
    <p:sldId id="319" r:id="rId39"/>
    <p:sldId id="311" r:id="rId40"/>
    <p:sldId id="322" r:id="rId41"/>
    <p:sldId id="321" r:id="rId42"/>
    <p:sldId id="320" r:id="rId43"/>
    <p:sldId id="347" r:id="rId44"/>
    <p:sldId id="348" r:id="rId45"/>
    <p:sldId id="267" r:id="rId46"/>
    <p:sldId id="349" r:id="rId47"/>
    <p:sldId id="304" r:id="rId48"/>
    <p:sldId id="259" r:id="rId49"/>
    <p:sldId id="325" r:id="rId50"/>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C1C"/>
    <a:srgbClr val="FEFEFE"/>
    <a:srgbClr val="D0E7D0"/>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888" autoAdjust="0"/>
  </p:normalViewPr>
  <p:slideViewPr>
    <p:cSldViewPr>
      <p:cViewPr varScale="1">
        <p:scale>
          <a:sx n="44" d="100"/>
          <a:sy n="44"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CD432-65BC-458D-BE84-7DCA9650377E}"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BB83A-8013-4F75-9CC8-66BCF7F135E7}" type="slidenum">
              <a:rPr lang="en-US" smtClean="0"/>
              <a:t>‹#›</a:t>
            </a:fld>
            <a:endParaRPr lang="en-US"/>
          </a:p>
        </p:txBody>
      </p:sp>
    </p:spTree>
    <p:extLst>
      <p:ext uri="{BB962C8B-B14F-4D97-AF65-F5344CB8AC3E}">
        <p14:creationId xmlns:p14="http://schemas.microsoft.com/office/powerpoint/2010/main" val="83926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BB83A-8013-4F75-9CC8-66BCF7F135E7}" type="slidenum">
              <a:rPr lang="en-US" smtClean="0"/>
              <a:t>24</a:t>
            </a:fld>
            <a:endParaRPr lang="en-US"/>
          </a:p>
        </p:txBody>
      </p:sp>
    </p:spTree>
    <p:extLst>
      <p:ext uri="{BB962C8B-B14F-4D97-AF65-F5344CB8AC3E}">
        <p14:creationId xmlns:p14="http://schemas.microsoft.com/office/powerpoint/2010/main" val="2011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43</a:t>
            </a:fld>
            <a:endParaRPr lang="x-none">
              <a:solidFill>
                <a:prstClr val="black"/>
              </a:solidFill>
            </a:endParaRPr>
          </a:p>
        </p:txBody>
      </p:sp>
    </p:spTree>
    <p:extLst>
      <p:ext uri="{BB962C8B-B14F-4D97-AF65-F5344CB8AC3E}">
        <p14:creationId xmlns:p14="http://schemas.microsoft.com/office/powerpoint/2010/main" val="107540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BB83A-8013-4F75-9CC8-66BCF7F135E7}" type="slidenum">
              <a:rPr lang="en-US" smtClean="0"/>
              <a:t>25</a:t>
            </a:fld>
            <a:endParaRPr lang="en-US"/>
          </a:p>
        </p:txBody>
      </p:sp>
    </p:spTree>
    <p:extLst>
      <p:ext uri="{BB962C8B-B14F-4D97-AF65-F5344CB8AC3E}">
        <p14:creationId xmlns:p14="http://schemas.microsoft.com/office/powerpoint/2010/main" val="140563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từng ô tam giác trắng để đến câu hỏi.</a:t>
            </a:r>
            <a:r>
              <a:rPr lang="en-US" dirty="0"/>
              <a:t> </a:t>
            </a:r>
            <a:r>
              <a:rPr lang="en-US" dirty="0" err="1"/>
              <a:t>Nếu</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nhấn</a:t>
            </a:r>
            <a:r>
              <a:rPr lang="en-US" baseline="0" dirty="0"/>
              <a:t> </a:t>
            </a:r>
            <a:r>
              <a:rPr lang="en-US" baseline="0" dirty="0" err="1"/>
              <a:t>vào</a:t>
            </a:r>
            <a:r>
              <a:rPr lang="en-US" baseline="0" dirty="0"/>
              <a:t> </a:t>
            </a:r>
            <a:r>
              <a:rPr lang="en-US" baseline="0" dirty="0" err="1"/>
              <a:t>vận</a:t>
            </a:r>
            <a:r>
              <a:rPr lang="en-US" baseline="0" dirty="0"/>
              <a:t> </a:t>
            </a:r>
            <a:r>
              <a:rPr lang="en-US" baseline="0" dirty="0" err="1"/>
              <a:t>động</a:t>
            </a:r>
            <a:r>
              <a:rPr lang="en-US" baseline="0" dirty="0"/>
              <a:t> </a:t>
            </a:r>
            <a:r>
              <a:rPr lang="en-US" baseline="0" dirty="0" err="1"/>
              <a:t>viên</a:t>
            </a:r>
            <a:r>
              <a:rPr lang="en-US" baseline="0" dirty="0"/>
              <a:t> </a:t>
            </a:r>
            <a:r>
              <a:rPr lang="en-US" baseline="0" dirty="0" err="1"/>
              <a:t>để</a:t>
            </a:r>
            <a:r>
              <a:rPr lang="en-US" baseline="0" dirty="0"/>
              <a:t> di </a:t>
            </a:r>
            <a:r>
              <a:rPr lang="en-US" baseline="0" dirty="0" err="1"/>
              <a:t>chuyển</a:t>
            </a:r>
            <a:r>
              <a:rPr lang="en-US" baseline="0" dirty="0"/>
              <a:t> </a:t>
            </a:r>
            <a:r>
              <a:rPr lang="en-US" baseline="0" dirty="0" err="1"/>
              <a:t>thêm</a:t>
            </a:r>
            <a:r>
              <a:rPr lang="en-US" baseline="0" dirty="0"/>
              <a:t> </a:t>
            </a:r>
            <a:r>
              <a:rPr lang="en-US" baseline="0" dirty="0" err="1"/>
              <a:t>một</a:t>
            </a:r>
            <a:r>
              <a:rPr lang="en-US" baseline="0" dirty="0"/>
              <a:t> </a:t>
            </a:r>
            <a:r>
              <a:rPr lang="en-US" baseline="0" dirty="0" err="1"/>
              <a:t>bước</a:t>
            </a:r>
            <a:r>
              <a:rPr lang="x-none" dirty="0"/>
              <a:t>.</a:t>
            </a:r>
          </a:p>
          <a:p>
            <a:r>
              <a:rPr lang="x-none" dirty="0"/>
              <a:t>Sau khi </a:t>
            </a:r>
            <a:r>
              <a:rPr lang="en-US" dirty="0" err="1"/>
              <a:t>trả</a:t>
            </a:r>
            <a:r>
              <a:rPr lang="en-US" baseline="0" dirty="0"/>
              <a:t> </a:t>
            </a:r>
            <a:r>
              <a:rPr lang="en-US" baseline="0" dirty="0" err="1"/>
              <a:t>lời</a:t>
            </a:r>
            <a:r>
              <a:rPr lang="en-US" baseline="0" dirty="0"/>
              <a:t> </a:t>
            </a:r>
            <a:r>
              <a:rPr lang="en-US" baseline="0" dirty="0" err="1"/>
              <a:t>hết</a:t>
            </a:r>
            <a:r>
              <a:rPr lang="en-US" baseline="0" dirty="0"/>
              <a:t> </a:t>
            </a:r>
            <a:r>
              <a:rPr lang="en-US" baseline="0" dirty="0" err="1"/>
              <a:t>câu</a:t>
            </a:r>
            <a:r>
              <a:rPr lang="en-US" baseline="0" dirty="0"/>
              <a:t> </a:t>
            </a:r>
            <a:r>
              <a:rPr lang="en-US" baseline="0" dirty="0" err="1"/>
              <a:t>hỏi</a:t>
            </a:r>
            <a:r>
              <a:rPr lang="en-US" baseline="0" dirty="0"/>
              <a:t>,</a:t>
            </a:r>
            <a:r>
              <a:rPr lang="x-none" dirty="0"/>
              <a:t> bấm vào mũi tên đỏ để sang </a:t>
            </a:r>
            <a:r>
              <a:rPr lang="en-US" dirty="0" err="1"/>
              <a:t>nội</a:t>
            </a:r>
            <a:r>
              <a:rPr lang="en-US" baseline="0" dirty="0"/>
              <a:t> dung </a:t>
            </a:r>
            <a:r>
              <a:rPr lang="en-US" baseline="0" dirty="0" err="1"/>
              <a:t>tiếp</a:t>
            </a:r>
            <a:r>
              <a:rPr lang="en-US" baseline="0" dirty="0"/>
              <a:t> </a:t>
            </a:r>
            <a:r>
              <a:rPr lang="en-US" baseline="0" dirty="0" err="1"/>
              <a:t>theo</a:t>
            </a:r>
            <a:r>
              <a:rPr lang="x-none" dirty="0"/>
              <a:t>. </a:t>
            </a:r>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36</a:t>
            </a:fld>
            <a:endParaRPr lang="x-none">
              <a:solidFill>
                <a:prstClr val="black"/>
              </a:solidFill>
            </a:endParaRPr>
          </a:p>
        </p:txBody>
      </p:sp>
    </p:spTree>
    <p:extLst>
      <p:ext uri="{BB962C8B-B14F-4D97-AF65-F5344CB8AC3E}">
        <p14:creationId xmlns:p14="http://schemas.microsoft.com/office/powerpoint/2010/main" val="214191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37</a:t>
            </a:fld>
            <a:endParaRPr lang="x-none">
              <a:solidFill>
                <a:prstClr val="black"/>
              </a:solidFill>
            </a:endParaRPr>
          </a:p>
        </p:txBody>
      </p:sp>
    </p:spTree>
    <p:extLst>
      <p:ext uri="{BB962C8B-B14F-4D97-AF65-F5344CB8AC3E}">
        <p14:creationId xmlns:p14="http://schemas.microsoft.com/office/powerpoint/2010/main" val="376722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dirty="0" err="1"/>
              <a:t>chạy</a:t>
            </a:r>
            <a:r>
              <a:rPr lang="x-none" dirty="0"/>
              <a:t>. </a:t>
            </a:r>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38</a:t>
            </a:fld>
            <a:endParaRPr lang="x-none">
              <a:solidFill>
                <a:prstClr val="black"/>
              </a:solidFill>
            </a:endParaRPr>
          </a:p>
        </p:txBody>
      </p:sp>
    </p:spTree>
    <p:extLst>
      <p:ext uri="{BB962C8B-B14F-4D97-AF65-F5344CB8AC3E}">
        <p14:creationId xmlns:p14="http://schemas.microsoft.com/office/powerpoint/2010/main" val="127067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39</a:t>
            </a:fld>
            <a:endParaRPr lang="x-none">
              <a:solidFill>
                <a:prstClr val="black"/>
              </a:solidFill>
            </a:endParaRPr>
          </a:p>
        </p:txBody>
      </p:sp>
    </p:spTree>
    <p:extLst>
      <p:ext uri="{BB962C8B-B14F-4D97-AF65-F5344CB8AC3E}">
        <p14:creationId xmlns:p14="http://schemas.microsoft.com/office/powerpoint/2010/main" val="121699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40</a:t>
            </a:fld>
            <a:endParaRPr lang="x-none">
              <a:solidFill>
                <a:prstClr val="black"/>
              </a:solidFill>
            </a:endParaRPr>
          </a:p>
        </p:txBody>
      </p:sp>
    </p:spTree>
    <p:extLst>
      <p:ext uri="{BB962C8B-B14F-4D97-AF65-F5344CB8AC3E}">
        <p14:creationId xmlns:p14="http://schemas.microsoft.com/office/powerpoint/2010/main" val="14041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41</a:t>
            </a:fld>
            <a:endParaRPr lang="x-none">
              <a:solidFill>
                <a:prstClr val="black"/>
              </a:solidFill>
            </a:endParaRPr>
          </a:p>
        </p:txBody>
      </p:sp>
    </p:spTree>
    <p:extLst>
      <p:ext uri="{BB962C8B-B14F-4D97-AF65-F5344CB8AC3E}">
        <p14:creationId xmlns:p14="http://schemas.microsoft.com/office/powerpoint/2010/main" val="235647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42</a:t>
            </a:fld>
            <a:endParaRPr lang="x-none">
              <a:solidFill>
                <a:prstClr val="black"/>
              </a:solidFill>
            </a:endParaRPr>
          </a:p>
        </p:txBody>
      </p:sp>
    </p:spTree>
    <p:extLst>
      <p:ext uri="{BB962C8B-B14F-4D97-AF65-F5344CB8AC3E}">
        <p14:creationId xmlns:p14="http://schemas.microsoft.com/office/powerpoint/2010/main" val="419718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2275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01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91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94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831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112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9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61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1378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423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5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92695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4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slide" Target="slide39.xml"/><Relationship Id="rId12"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0" Type="http://schemas.openxmlformats.org/officeDocument/2006/relationships/slide" Target="slide42.xml"/><Relationship Id="rId4" Type="http://schemas.openxmlformats.org/officeDocument/2006/relationships/image" Target="../media/image52.png"/><Relationship Id="rId9" Type="http://schemas.openxmlformats.org/officeDocument/2006/relationships/slide" Target="slide41.xml"/></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 Target="slide36.xml"/><Relationship Id="rId7" Type="http://schemas.openxmlformats.org/officeDocument/2006/relationships/image" Target="../media/image69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80.png"/><Relationship Id="rId5" Type="http://schemas.openxmlformats.org/officeDocument/2006/relationships/image" Target="../media/image670.png"/><Relationship Id="rId4" Type="http://schemas.openxmlformats.org/officeDocument/2006/relationships/image" Target="../media/image52.png"/><Relationship Id="rId9"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6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6.sv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50.png"/><Relationship Id="rId11" Type="http://schemas.openxmlformats.org/officeDocument/2006/relationships/image" Target="../media/image370.png"/><Relationship Id="rId10" Type="http://schemas.openxmlformats.org/officeDocument/2006/relationships/image" Target="../media/image33.sv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p>
          </p:txBody>
        </p:sp>
      </p:grpSp>
      <p:sp>
        <p:nvSpPr>
          <p:cNvPr id="10" name="TextBox 9"/>
          <p:cNvSpPr txBox="1"/>
          <p:nvPr/>
        </p:nvSpPr>
        <p:spPr>
          <a:xfrm>
            <a:off x="1028700" y="2912075"/>
            <a:ext cx="16230600"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CẢ LỚP </a:t>
            </a:r>
          </a:p>
          <a:p>
            <a:pPr algn="ctr">
              <a:lnSpc>
                <a:spcPct val="150000"/>
              </a:lnSpc>
            </a:pPr>
            <a:r>
              <a:rPr lang="en-US" sz="8000" b="1" dirty="0">
                <a:latin typeface="Arial" panose="020B0604020202020204" pitchFamily="34" charset="0"/>
                <a:cs typeface="Arial" panose="020B0604020202020204" pitchFamily="34" charset="0"/>
              </a:rPr>
              <a:t>ĐẾN VỚI MÔN HỌC VẬT LÍ!</a:t>
            </a:r>
          </a:p>
        </p:txBody>
      </p:sp>
      <p:pic>
        <p:nvPicPr>
          <p:cNvPr id="11" name="Picture 10"/>
          <p:cNvPicPr>
            <a:picLocks noChangeAspect="1"/>
          </p:cNvPicPr>
          <p:nvPr/>
        </p:nvPicPr>
        <p:blipFill>
          <a:blip r:embed="rId2"/>
          <a:stretch>
            <a:fillRect/>
          </a:stretch>
        </p:blipFill>
        <p:spPr>
          <a:xfrm>
            <a:off x="685800" y="6490752"/>
            <a:ext cx="4572000" cy="3522945"/>
          </a:xfrm>
          <a:prstGeom prst="rect">
            <a:avLst/>
          </a:prstGeom>
        </p:spPr>
      </p:pic>
      <p:pic>
        <p:nvPicPr>
          <p:cNvPr id="12" name="Picture 11"/>
          <p:cNvPicPr>
            <a:picLocks noChangeAspect="1"/>
          </p:cNvPicPr>
          <p:nvPr/>
        </p:nvPicPr>
        <p:blipFill>
          <a:blip r:embed="rId3"/>
          <a:stretch>
            <a:fillRect/>
          </a:stretch>
        </p:blipFill>
        <p:spPr>
          <a:xfrm flipH="1">
            <a:off x="14401800" y="-2095500"/>
            <a:ext cx="4200735" cy="5048252"/>
          </a:xfrm>
          <a:prstGeom prst="rect">
            <a:avLst/>
          </a:prstGeom>
        </p:spPr>
      </p:pic>
      <p:sp>
        <p:nvSpPr>
          <p:cNvPr id="2" name="Freeform 41">
            <a:hlinkClick r:id="rId4" action="ppaction://hlinksldjump"/>
            <a:extLst>
              <a:ext uri="{FF2B5EF4-FFF2-40B4-BE49-F238E27FC236}">
                <a16:creationId xmlns:a16="http://schemas.microsoft.com/office/drawing/2014/main" id="{DD4F0317-D617-5BBC-65C5-595F9EC4A3D0}"/>
              </a:ext>
            </a:extLst>
          </p:cNvPr>
          <p:cNvSpPr/>
          <p:nvPr/>
        </p:nvSpPr>
        <p:spPr>
          <a:xfrm>
            <a:off x="16517407" y="8623504"/>
            <a:ext cx="1284222" cy="1284222"/>
          </a:xfrm>
          <a:custGeom>
            <a:avLst/>
            <a:gdLst/>
            <a:ahLst/>
            <a:cxnLst/>
            <a:rect l="l" t="t" r="r" b="b"/>
            <a:pathLst>
              <a:path w="1284222" h="1284222">
                <a:moveTo>
                  <a:pt x="0" y="0"/>
                </a:moveTo>
                <a:lnTo>
                  <a:pt x="1284223" y="0"/>
                </a:lnTo>
                <a:lnTo>
                  <a:pt x="1284223" y="1284222"/>
                </a:lnTo>
                <a:lnTo>
                  <a:pt x="0" y="12842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09078641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692238"/>
            <a:ext cx="11677650" cy="2748253"/>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cs typeface="Arial" panose="020B0604020202020204" pitchFamily="34" charset="0"/>
              </a:rPr>
              <a:t>Máy bay đang chuyển động trên bầu trời có động năng lớn nhất vì trong các vật, máy bay có khối lượng lớn nhất và chuyển động nhanh nhất.</a:t>
            </a:r>
          </a:p>
        </p:txBody>
      </p:sp>
      <p:cxnSp>
        <p:nvCxnSpPr>
          <p:cNvPr id="21" name="Elbow Connector 20"/>
          <p:cNvCxnSpPr/>
          <p:nvPr/>
        </p:nvCxnSpPr>
        <p:spPr>
          <a:xfrm>
            <a:off x="12954000" y="2123399"/>
            <a:ext cx="1763534" cy="2292093"/>
          </a:xfrm>
          <a:prstGeom prst="bentConnector2">
            <a:avLst/>
          </a:prstGeom>
          <a:ln w="38100">
            <a:solidFill>
              <a:schemeClr val="tx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16026327" y="678424"/>
            <a:ext cx="2280723" cy="2339647"/>
          </a:xfrm>
          <a:prstGeom prst="rect">
            <a:avLst/>
          </a:prstGeom>
        </p:spPr>
      </p:pic>
      <p:grpSp>
        <p:nvGrpSpPr>
          <p:cNvPr id="2" name="Group 1">
            <a:extLst>
              <a:ext uri="{FF2B5EF4-FFF2-40B4-BE49-F238E27FC236}">
                <a16:creationId xmlns:a16="http://schemas.microsoft.com/office/drawing/2014/main" id="{6297DDA8-B389-1BD2-832B-072607B61CB6}"/>
              </a:ext>
            </a:extLst>
          </p:cNvPr>
          <p:cNvGrpSpPr/>
          <p:nvPr/>
        </p:nvGrpSpPr>
        <p:grpSpPr>
          <a:xfrm>
            <a:off x="965668" y="4642445"/>
            <a:ext cx="16061885" cy="5276830"/>
            <a:chOff x="965668" y="4642445"/>
            <a:chExt cx="16061885" cy="5276830"/>
          </a:xfrm>
        </p:grpSpPr>
        <p:pic>
          <p:nvPicPr>
            <p:cNvPr id="26" name="Picture 25">
              <a:extLst>
                <a:ext uri="{FF2B5EF4-FFF2-40B4-BE49-F238E27FC236}">
                  <a16:creationId xmlns:a16="http://schemas.microsoft.com/office/drawing/2014/main" id="{29928394-BF46-EB09-6C11-05B9C55A8C80}"/>
                </a:ext>
              </a:extLst>
            </p:cNvPr>
            <p:cNvPicPr>
              <a:picLocks noChangeAspect="1"/>
            </p:cNvPicPr>
            <p:nvPr/>
          </p:nvPicPr>
          <p:blipFill rotWithShape="1">
            <a:blip r:embed="rId4"/>
            <a:srcRect l="57893" b="23895"/>
            <a:stretch/>
          </p:blipFill>
          <p:spPr>
            <a:xfrm>
              <a:off x="11393638" y="4642445"/>
              <a:ext cx="5523002" cy="2748253"/>
            </a:xfrm>
            <a:prstGeom prst="rect">
              <a:avLst/>
            </a:prstGeom>
          </p:spPr>
        </p:pic>
        <p:grpSp>
          <p:nvGrpSpPr>
            <p:cNvPr id="19" name="Group 18"/>
            <p:cNvGrpSpPr/>
            <p:nvPr/>
          </p:nvGrpSpPr>
          <p:grpSpPr>
            <a:xfrm>
              <a:off x="965668" y="7715262"/>
              <a:ext cx="16061885" cy="2204013"/>
              <a:chOff x="965668" y="7715262"/>
              <a:chExt cx="16061885" cy="2204013"/>
            </a:xfrm>
          </p:grpSpPr>
          <p:sp>
            <p:nvSpPr>
              <p:cNvPr id="12" name="TextBox 11"/>
              <p:cNvSpPr txBox="1"/>
              <p:nvPr/>
            </p:nvSpPr>
            <p:spPr>
              <a:xfrm>
                <a:off x="965668" y="7715262"/>
                <a:ext cx="4886740" cy="1306063"/>
              </a:xfrm>
              <a:prstGeom prst="rect">
                <a:avLst/>
              </a:prstGeom>
              <a:noFill/>
            </p:spPr>
            <p:txBody>
              <a:bodyPr wrap="square" rtlCol="0">
                <a:spAutoFit/>
              </a:bodyPr>
              <a:lstStyle/>
              <a:p>
                <a:pPr algn="ctr">
                  <a:lnSpc>
                    <a:spcPct val="130000"/>
                  </a:lnSpc>
                </a:pPr>
                <a:r>
                  <a:rPr lang="en-US" sz="3200" i="1">
                    <a:latin typeface="Arial" panose="020B0604020202020204" pitchFamily="34" charset="0"/>
                    <a:cs typeface="Arial" panose="020B0604020202020204" pitchFamily="34" charset="0"/>
                  </a:rPr>
                  <a:t>a) Kiện hàng đang dịch chuyển nhờ bang chuyền</a:t>
                </a:r>
                <a:endParaRPr lang="en-US" sz="3200" dirty="0">
                  <a:latin typeface="Arial" panose="020B0604020202020204" pitchFamily="34" charset="0"/>
                  <a:cs typeface="Arial" panose="020B0604020202020204" pitchFamily="34" charset="0"/>
                </a:endParaRPr>
              </a:p>
            </p:txBody>
          </p:sp>
          <p:sp>
            <p:nvSpPr>
              <p:cNvPr id="14" name="TextBox 13"/>
              <p:cNvSpPr txBox="1"/>
              <p:nvPr/>
            </p:nvSpPr>
            <p:spPr>
              <a:xfrm>
                <a:off x="6319629" y="7715262"/>
                <a:ext cx="4886741" cy="1306063"/>
              </a:xfrm>
              <a:prstGeom prst="rect">
                <a:avLst/>
              </a:prstGeom>
              <a:noFill/>
            </p:spPr>
            <p:txBody>
              <a:bodyPr wrap="square" rtlCol="0">
                <a:spAutoFit/>
              </a:bodyPr>
              <a:lstStyle/>
              <a:p>
                <a:pPr algn="ctr">
                  <a:lnSpc>
                    <a:spcPct val="130000"/>
                  </a:lnSpc>
                </a:pPr>
                <a:r>
                  <a:rPr lang="en-US" sz="3200" i="1">
                    <a:latin typeface="Arial" panose="020B0604020202020204" pitchFamily="34" charset="0"/>
                    <a:cs typeface="Arial" panose="020B0604020202020204" pitchFamily="34" charset="0"/>
                  </a:rPr>
                  <a:t>b) ô tô đang chạy trên đường</a:t>
                </a:r>
                <a:endParaRPr lang="en-US" sz="3200" dirty="0">
                  <a:latin typeface="Arial" panose="020B0604020202020204" pitchFamily="34" charset="0"/>
                  <a:cs typeface="Arial" panose="020B0604020202020204" pitchFamily="34" charset="0"/>
                </a:endParaRPr>
              </a:p>
            </p:txBody>
          </p:sp>
          <p:sp>
            <p:nvSpPr>
              <p:cNvPr id="16" name="TextBox 15"/>
              <p:cNvSpPr txBox="1"/>
              <p:nvPr/>
            </p:nvSpPr>
            <p:spPr>
              <a:xfrm>
                <a:off x="12140812" y="7715262"/>
                <a:ext cx="4886741" cy="1306063"/>
              </a:xfrm>
              <a:prstGeom prst="rect">
                <a:avLst/>
              </a:prstGeom>
              <a:noFill/>
            </p:spPr>
            <p:txBody>
              <a:bodyPr wrap="square" rtlCol="0">
                <a:spAutoFit/>
              </a:bodyPr>
              <a:lstStyle/>
              <a:p>
                <a:pPr algn="ctr">
                  <a:lnSpc>
                    <a:spcPct val="130000"/>
                  </a:lnSpc>
                </a:pPr>
                <a:r>
                  <a:rPr lang="en-US" sz="3200" i="1">
                    <a:latin typeface="Arial" panose="020B0604020202020204" pitchFamily="34" charset="0"/>
                    <a:cs typeface="Arial" panose="020B0604020202020204" pitchFamily="34" charset="0"/>
                  </a:rPr>
                  <a:t>c) máy bay đang chuyển động trên bầu trời</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5181600" y="9334500"/>
                <a:ext cx="7639050" cy="584775"/>
              </a:xfrm>
              <a:prstGeom prst="rect">
                <a:avLst/>
              </a:prstGeom>
              <a:noFill/>
            </p:spPr>
            <p:txBody>
              <a:bodyPr wrap="square" rtlCol="0">
                <a:spAutoFit/>
              </a:bodyPr>
              <a:lstStyle/>
              <a:p>
                <a:pPr algn="ctr"/>
                <a:r>
                  <a:rPr lang="en-US" sz="3200" b="1" i="1">
                    <a:latin typeface="Arial" panose="020B0604020202020204" pitchFamily="34" charset="0"/>
                    <a:cs typeface="Arial" panose="020B0604020202020204" pitchFamily="34" charset="0"/>
                  </a:rPr>
                  <a:t>Hình 2.1</a:t>
                </a:r>
                <a:r>
                  <a:rPr lang="en-US" sz="3200" i="1">
                    <a:latin typeface="Arial" panose="020B0604020202020204" pitchFamily="34" charset="0"/>
                    <a:cs typeface="Arial" panose="020B0604020202020204" pitchFamily="34" charset="0"/>
                  </a:rPr>
                  <a:t>. Một số vật có động năng</a:t>
                </a:r>
                <a:endParaRPr lang="en-US" sz="3200" i="1" dirty="0">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C3629BAE-7DBA-7F03-FA3C-393B7E4916E4}"/>
                </a:ext>
              </a:extLst>
            </p:cNvPr>
            <p:cNvPicPr>
              <a:picLocks noChangeAspect="1"/>
            </p:cNvPicPr>
            <p:nvPr/>
          </p:nvPicPr>
          <p:blipFill rotWithShape="1">
            <a:blip r:embed="rId4"/>
            <a:srcRect t="5333" r="70372" b="16088"/>
            <a:stretch/>
          </p:blipFill>
          <p:spPr>
            <a:xfrm>
              <a:off x="1309477" y="4721039"/>
              <a:ext cx="3886200" cy="2837635"/>
            </a:xfrm>
            <a:prstGeom prst="rect">
              <a:avLst/>
            </a:prstGeom>
          </p:spPr>
        </p:pic>
        <p:pic>
          <p:nvPicPr>
            <p:cNvPr id="11" name="Picture 10">
              <a:extLst>
                <a:ext uri="{FF2B5EF4-FFF2-40B4-BE49-F238E27FC236}">
                  <a16:creationId xmlns:a16="http://schemas.microsoft.com/office/drawing/2014/main" id="{86D49FE9-A4AF-1E76-6967-C2E84689AB76}"/>
                </a:ext>
              </a:extLst>
            </p:cNvPr>
            <p:cNvPicPr>
              <a:picLocks noChangeAspect="1"/>
            </p:cNvPicPr>
            <p:nvPr/>
          </p:nvPicPr>
          <p:blipFill rotWithShape="1">
            <a:blip r:embed="rId4"/>
            <a:srcRect l="30790" t="5616" r="41905" b="17084"/>
            <a:stretch/>
          </p:blipFill>
          <p:spPr>
            <a:xfrm>
              <a:off x="6629400" y="4642445"/>
              <a:ext cx="3733800" cy="2910213"/>
            </a:xfrm>
            <a:prstGeom prst="rect">
              <a:avLst/>
            </a:prstGeom>
          </p:spPr>
        </p:pic>
      </p:grpSp>
      <p:pic>
        <p:nvPicPr>
          <p:cNvPr id="23" name="Picture 22"/>
          <p:cNvPicPr>
            <a:picLocks noChangeAspect="1"/>
          </p:cNvPicPr>
          <p:nvPr/>
        </p:nvPicPr>
        <p:blipFill>
          <a:blip r:embed="rId5"/>
          <a:stretch>
            <a:fillRect/>
          </a:stretch>
        </p:blipFill>
        <p:spPr>
          <a:xfrm>
            <a:off x="14155139" y="3799871"/>
            <a:ext cx="1124790" cy="112861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21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2A12D8-61E0-8480-A30A-6B0FC703D4F9}"/>
              </a:ext>
            </a:extLst>
          </p:cNvPr>
          <p:cNvSpPr txBox="1"/>
          <p:nvPr/>
        </p:nvSpPr>
        <p:spPr>
          <a:xfrm>
            <a:off x="700521" y="1263316"/>
            <a:ext cx="11430000" cy="7890686"/>
          </a:xfrm>
          <a:prstGeom prst="rect">
            <a:avLst/>
          </a:prstGeom>
          <a:noFill/>
        </p:spPr>
        <p:txBody>
          <a:bodyPr wrap="square">
            <a:spAutoFit/>
          </a:bodyPr>
          <a:lstStyle/>
          <a:p>
            <a:pPr marL="0" marR="0" algn="just">
              <a:lnSpc>
                <a:spcPct val="150000"/>
              </a:lnSpc>
              <a:spcBef>
                <a:spcPts val="0"/>
              </a:spcBef>
              <a:spcAft>
                <a:spcPts val="800"/>
              </a:spcAft>
            </a:pPr>
            <a:r>
              <a:rPr lang="en-US" sz="4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Luyện tập (SGK – tr11)</a:t>
            </a:r>
            <a:endParaRPr lang="en-US" sz="45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động năng của các vật sau:</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Một quả bóng đá có khối lượng 0,42 kg đang chuyển động với tốc độ 15 m/s.</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Một ô tô tải có khối lượng tổng cộng 2,5 tấn đang chạy trên đường với tốc độ 54 km/h.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Một viên bi sắt có khối lượng 420 g đang lăn trên mặt phẳng nằm ngang với tốc độ 50 cm/s.</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9">
            <a:extLst>
              <a:ext uri="{FF2B5EF4-FFF2-40B4-BE49-F238E27FC236}">
                <a16:creationId xmlns:a16="http://schemas.microsoft.com/office/drawing/2014/main" id="{6B5461BD-6F55-FD50-C050-07CCEE1124C0}"/>
              </a:ext>
            </a:extLst>
          </p:cNvPr>
          <p:cNvPicPr>
            <a:picLocks noChangeAspect="1"/>
          </p:cNvPicPr>
          <p:nvPr/>
        </p:nvPicPr>
        <p:blipFill>
          <a:blip r:embed="rId2"/>
          <a:srcRect/>
          <a:stretch>
            <a:fillRect/>
          </a:stretch>
        </p:blipFill>
        <p:spPr>
          <a:xfrm>
            <a:off x="12192000" y="1257300"/>
            <a:ext cx="5395479" cy="8737619"/>
          </a:xfrm>
          <a:prstGeom prst="rect">
            <a:avLst/>
          </a:prstGeom>
        </p:spPr>
      </p:pic>
    </p:spTree>
    <p:extLst>
      <p:ext uri="{BB962C8B-B14F-4D97-AF65-F5344CB8AC3E}">
        <p14:creationId xmlns:p14="http://schemas.microsoft.com/office/powerpoint/2010/main" val="27986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3FF4497-5AE5-3EE4-9F87-90A71DE899B3}"/>
              </a:ext>
            </a:extLst>
          </p:cNvPr>
          <p:cNvGrpSpPr/>
          <p:nvPr/>
        </p:nvGrpSpPr>
        <p:grpSpPr>
          <a:xfrm>
            <a:off x="5867400" y="0"/>
            <a:ext cx="6553200" cy="1866900"/>
            <a:chOff x="5867400" y="0"/>
            <a:chExt cx="6553200" cy="1866900"/>
          </a:xfrm>
        </p:grpSpPr>
        <p:cxnSp>
          <p:nvCxnSpPr>
            <p:cNvPr id="23" name="Straight Connector 22">
              <a:extLst>
                <a:ext uri="{FF2B5EF4-FFF2-40B4-BE49-F238E27FC236}">
                  <a16:creationId xmlns:a16="http://schemas.microsoft.com/office/drawing/2014/main" id="{D90E634E-4BEE-B7CC-AC9F-D6AB6A6B1A81}"/>
                </a:ext>
              </a:extLst>
            </p:cNvPr>
            <p:cNvCxnSpPr/>
            <p:nvPr/>
          </p:nvCxnSpPr>
          <p:spPr>
            <a:xfrm flipH="1">
              <a:off x="7620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2D3BC2-E54F-07D4-26BC-3F0F7A668F8A}"/>
                </a:ext>
              </a:extLst>
            </p:cNvPr>
            <p:cNvCxnSpPr/>
            <p:nvPr/>
          </p:nvCxnSpPr>
          <p:spPr>
            <a:xfrm>
              <a:off x="9144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1">
              <a:extLst>
                <a:ext uri="{FF2B5EF4-FFF2-40B4-BE49-F238E27FC236}">
                  <a16:creationId xmlns:a16="http://schemas.microsoft.com/office/drawing/2014/main" id="{3CD53D8E-5DB2-85E8-E4DA-4E594DF77B15}"/>
                </a:ext>
              </a:extLst>
            </p:cNvPr>
            <p:cNvSpPr/>
            <p:nvPr/>
          </p:nvSpPr>
          <p:spPr>
            <a:xfrm>
              <a:off x="5867400" y="723900"/>
              <a:ext cx="6553200" cy="114300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TRẢ LỜI</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F4311926-EE70-B9E5-F52F-FB9D81F8DD73}"/>
              </a:ext>
            </a:extLst>
          </p:cNvPr>
          <p:cNvSpPr txBox="1"/>
          <p:nvPr/>
        </p:nvSpPr>
        <p:spPr>
          <a:xfrm>
            <a:off x="8077200" y="2191086"/>
            <a:ext cx="10531642" cy="707886"/>
          </a:xfrm>
          <a:prstGeom prst="rect">
            <a:avLst/>
          </a:prstGeom>
          <a:noFill/>
        </p:spPr>
        <p:txBody>
          <a:bodyPr wrap="square">
            <a:spAutoFit/>
          </a:bodyPr>
          <a:lstStyle/>
          <a:p>
            <a:pPr algn="ct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a) Động năng của quả bóng đá là:</a:t>
            </a:r>
          </a:p>
        </p:txBody>
      </p:sp>
      <mc:AlternateContent xmlns:mc="http://schemas.openxmlformats.org/markup-compatibility/2006" xmlns:a14="http://schemas.microsoft.com/office/drawing/2010/main">
        <mc:Choice Requires="a14">
          <p:sp>
            <p:nvSpPr>
              <p:cNvPr id="10" name="Arrow: Pentagon 9">
                <a:extLst>
                  <a:ext uri="{FF2B5EF4-FFF2-40B4-BE49-F238E27FC236}">
                    <a16:creationId xmlns:a16="http://schemas.microsoft.com/office/drawing/2014/main" id="{D2598BA0-93D7-6B75-EE0F-ED797EF209B0}"/>
                  </a:ext>
                </a:extLst>
              </p:cNvPr>
              <p:cNvSpPr/>
              <p:nvPr/>
            </p:nvSpPr>
            <p:spPr>
              <a:xfrm>
                <a:off x="8839200" y="3162300"/>
                <a:ext cx="9448800" cy="1371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500" i="1" smtClean="0">
                              <a:solidFill>
                                <a:srgbClr val="FF0000"/>
                              </a:solidFill>
                              <a:latin typeface="Cambria Math" panose="02040503050406030204" pitchFamily="18" charset="0"/>
                            </a:rPr>
                          </m:ctrlPr>
                        </m:sSubPr>
                        <m:e>
                          <m:r>
                            <a:rPr lang="en-US" sz="3500" i="1">
                              <a:solidFill>
                                <a:srgbClr val="FF0000"/>
                              </a:solidFill>
                              <a:latin typeface="Cambria Math" panose="02040503050406030204" pitchFamily="18" charset="0"/>
                            </a:rPr>
                            <m:t>𝑊</m:t>
                          </m:r>
                        </m:e>
                        <m:sub>
                          <m:r>
                            <a:rPr lang="en-US" sz="3500" i="0">
                              <a:solidFill>
                                <a:srgbClr val="FF0000"/>
                              </a:solidFill>
                              <a:latin typeface="Cambria Math" panose="02040503050406030204" pitchFamily="18" charset="0"/>
                            </a:rPr>
                            <m:t>đ</m:t>
                          </m:r>
                        </m:sub>
                      </m:sSub>
                      <m:r>
                        <a:rPr lang="en-US" sz="3500" i="0">
                          <a:solidFill>
                            <a:srgbClr val="FF0000"/>
                          </a:solidFill>
                          <a:latin typeface="Cambria Math" panose="02040503050406030204" pitchFamily="18" charset="0"/>
                        </a:rPr>
                        <m:t>=</m:t>
                      </m:r>
                      <m:f>
                        <m:fPr>
                          <m:ctrlPr>
                            <a:rPr lang="en-US" sz="3500" i="1">
                              <a:solidFill>
                                <a:srgbClr val="FF0000"/>
                              </a:solidFill>
                              <a:latin typeface="Cambria Math" panose="02040503050406030204" pitchFamily="18" charset="0"/>
                            </a:rPr>
                          </m:ctrlPr>
                        </m:fPr>
                        <m:num>
                          <m:r>
                            <a:rPr lang="en-US" sz="3500" i="0">
                              <a:solidFill>
                                <a:srgbClr val="FF0000"/>
                              </a:solidFill>
                              <a:latin typeface="Cambria Math" panose="02040503050406030204" pitchFamily="18" charset="0"/>
                            </a:rPr>
                            <m:t>1</m:t>
                          </m:r>
                        </m:num>
                        <m:den>
                          <m:r>
                            <a:rPr lang="en-US" sz="3500" i="0">
                              <a:solidFill>
                                <a:srgbClr val="FF0000"/>
                              </a:solidFill>
                              <a:latin typeface="Cambria Math" panose="02040503050406030204" pitchFamily="18" charset="0"/>
                            </a:rPr>
                            <m:t>2</m:t>
                          </m:r>
                        </m:den>
                      </m:f>
                      <m:r>
                        <a:rPr lang="en-US" sz="3500" i="1">
                          <a:solidFill>
                            <a:srgbClr val="FF0000"/>
                          </a:solidFill>
                          <a:latin typeface="Cambria Math" panose="02040503050406030204" pitchFamily="18" charset="0"/>
                        </a:rPr>
                        <m:t>𝑚</m:t>
                      </m:r>
                      <m:sSup>
                        <m:sSupPr>
                          <m:ctrlPr>
                            <a:rPr lang="en-US" sz="3500" i="1">
                              <a:solidFill>
                                <a:srgbClr val="FF0000"/>
                              </a:solidFill>
                              <a:latin typeface="Cambria Math" panose="02040503050406030204" pitchFamily="18" charset="0"/>
                            </a:rPr>
                          </m:ctrlPr>
                        </m:sSupPr>
                        <m:e>
                          <m:r>
                            <a:rPr lang="en-US" sz="3500" i="1">
                              <a:solidFill>
                                <a:srgbClr val="FF0000"/>
                              </a:solidFill>
                              <a:latin typeface="Cambria Math" panose="02040503050406030204" pitchFamily="18" charset="0"/>
                            </a:rPr>
                            <m:t>𝑣</m:t>
                          </m:r>
                        </m:e>
                        <m:sup>
                          <m:r>
                            <a:rPr lang="en-US" sz="3500" i="0">
                              <a:solidFill>
                                <a:srgbClr val="FF0000"/>
                              </a:solidFill>
                              <a:latin typeface="Cambria Math" panose="02040503050406030204" pitchFamily="18" charset="0"/>
                            </a:rPr>
                            <m:t>2</m:t>
                          </m:r>
                        </m:sup>
                      </m:sSup>
                      <m:r>
                        <a:rPr lang="en-US" sz="3500" i="0">
                          <a:solidFill>
                            <a:srgbClr val="FF0000"/>
                          </a:solidFill>
                          <a:latin typeface="Cambria Math" panose="02040503050406030204" pitchFamily="18" charset="0"/>
                        </a:rPr>
                        <m:t>=</m:t>
                      </m:r>
                      <m:f>
                        <m:fPr>
                          <m:ctrlPr>
                            <a:rPr lang="en-US" sz="3500" i="1">
                              <a:solidFill>
                                <a:srgbClr val="FF0000"/>
                              </a:solidFill>
                              <a:latin typeface="Cambria Math" panose="02040503050406030204" pitchFamily="18" charset="0"/>
                            </a:rPr>
                          </m:ctrlPr>
                        </m:fPr>
                        <m:num>
                          <m:r>
                            <a:rPr lang="en-US" sz="3500" i="0">
                              <a:solidFill>
                                <a:srgbClr val="FF0000"/>
                              </a:solidFill>
                              <a:latin typeface="Cambria Math" panose="02040503050406030204" pitchFamily="18" charset="0"/>
                            </a:rPr>
                            <m:t>1</m:t>
                          </m:r>
                        </m:num>
                        <m:den>
                          <m:r>
                            <a:rPr lang="en-US" sz="3500" i="0">
                              <a:solidFill>
                                <a:srgbClr val="FF0000"/>
                              </a:solidFill>
                              <a:latin typeface="Cambria Math" panose="02040503050406030204" pitchFamily="18" charset="0"/>
                            </a:rPr>
                            <m:t>2</m:t>
                          </m:r>
                        </m:den>
                      </m:f>
                      <m:r>
                        <a:rPr lang="en-US" sz="3500" i="0">
                          <a:solidFill>
                            <a:srgbClr val="FF0000"/>
                          </a:solidFill>
                          <a:latin typeface="Cambria Math" panose="02040503050406030204" pitchFamily="18" charset="0"/>
                        </a:rPr>
                        <m:t>.0,42.</m:t>
                      </m:r>
                      <m:sSup>
                        <m:sSupPr>
                          <m:ctrlPr>
                            <a:rPr lang="en-US" sz="3500" i="1">
                              <a:solidFill>
                                <a:srgbClr val="FF0000"/>
                              </a:solidFill>
                              <a:latin typeface="Cambria Math" panose="02040503050406030204" pitchFamily="18" charset="0"/>
                            </a:rPr>
                          </m:ctrlPr>
                        </m:sSupPr>
                        <m:e>
                          <m:r>
                            <a:rPr lang="en-US" sz="3500" i="0">
                              <a:solidFill>
                                <a:srgbClr val="FF0000"/>
                              </a:solidFill>
                              <a:latin typeface="Cambria Math" panose="02040503050406030204" pitchFamily="18" charset="0"/>
                            </a:rPr>
                            <m:t>15</m:t>
                          </m:r>
                        </m:e>
                        <m:sup>
                          <m:r>
                            <a:rPr lang="en-US" sz="3500" i="0">
                              <a:solidFill>
                                <a:srgbClr val="FF0000"/>
                              </a:solidFill>
                              <a:latin typeface="Cambria Math" panose="02040503050406030204" pitchFamily="18" charset="0"/>
                            </a:rPr>
                            <m:t>2</m:t>
                          </m:r>
                        </m:sup>
                      </m:sSup>
                      <m:r>
                        <a:rPr lang="en-US" sz="3500" i="0">
                          <a:solidFill>
                            <a:srgbClr val="FF0000"/>
                          </a:solidFill>
                          <a:latin typeface="Cambria Math" panose="02040503050406030204" pitchFamily="18" charset="0"/>
                        </a:rPr>
                        <m:t>=47,25 </m:t>
                      </m:r>
                      <m:r>
                        <a:rPr lang="en-US" sz="3500" i="1">
                          <a:solidFill>
                            <a:srgbClr val="FF0000"/>
                          </a:solidFill>
                          <a:latin typeface="Cambria Math" panose="02040503050406030204" pitchFamily="18" charset="0"/>
                        </a:rPr>
                        <m:t>𝐽</m:t>
                      </m:r>
                    </m:oMath>
                  </m:oMathPara>
                </a14:m>
                <a:endParaRPr lang="en-US" sz="3500">
                  <a:solidFill>
                    <a:srgbClr val="FF0000"/>
                  </a:solidFill>
                  <a:latin typeface="Arial" panose="020B0604020202020204" pitchFamily="34" charset="0"/>
                  <a:cs typeface="Arial" panose="020B0604020202020204" pitchFamily="34" charset="0"/>
                </a:endParaRPr>
              </a:p>
            </p:txBody>
          </p:sp>
        </mc:Choice>
        <mc:Fallback xmlns="">
          <p:sp>
            <p:nvSpPr>
              <p:cNvPr id="10" name="Arrow: Pentagon 9">
                <a:extLst>
                  <a:ext uri="{FF2B5EF4-FFF2-40B4-BE49-F238E27FC236}">
                    <a16:creationId xmlns:a16="http://schemas.microsoft.com/office/drawing/2014/main" id="{D2598BA0-93D7-6B75-EE0F-ED797EF209B0}"/>
                  </a:ext>
                </a:extLst>
              </p:cNvPr>
              <p:cNvSpPr>
                <a:spLocks noRot="1" noChangeAspect="1" noMove="1" noResize="1" noEditPoints="1" noAdjustHandles="1" noChangeArrowheads="1" noChangeShapeType="1" noTextEdit="1"/>
              </p:cNvSpPr>
              <p:nvPr/>
            </p:nvSpPr>
            <p:spPr>
              <a:xfrm>
                <a:off x="8839200" y="3162300"/>
                <a:ext cx="9448800" cy="1371600"/>
              </a:xfrm>
              <a:prstGeom prst="homePlate">
                <a:avLst/>
              </a:prstGeom>
              <a:blipFill>
                <a:blip r:embed="rId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DCCA583-A8F1-EEBA-685F-C3BD84EC5212}"/>
              </a:ext>
            </a:extLst>
          </p:cNvPr>
          <p:cNvSpPr txBox="1"/>
          <p:nvPr/>
        </p:nvSpPr>
        <p:spPr>
          <a:xfrm>
            <a:off x="7804217" y="4787169"/>
            <a:ext cx="10531642" cy="901593"/>
          </a:xfrm>
          <a:prstGeom prst="rect">
            <a:avLst/>
          </a:prstGeom>
          <a:noFill/>
        </p:spPr>
        <p:txBody>
          <a:bodyPr wrap="square">
            <a:spAutoFit/>
          </a:bodyPr>
          <a:lstStyle/>
          <a:p>
            <a:pPr marL="0" marR="0" algn="ctr">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b) Động năng của ô tô tải là:</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Arrow: Pentagon 13">
                <a:extLst>
                  <a:ext uri="{FF2B5EF4-FFF2-40B4-BE49-F238E27FC236}">
                    <a16:creationId xmlns:a16="http://schemas.microsoft.com/office/drawing/2014/main" id="{E6361F2C-A417-DA83-C1F9-B065EF07C474}"/>
                  </a:ext>
                </a:extLst>
              </p:cNvPr>
              <p:cNvSpPr/>
              <p:nvPr/>
            </p:nvSpPr>
            <p:spPr>
              <a:xfrm>
                <a:off x="8823158" y="5981700"/>
                <a:ext cx="9448800" cy="1371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5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đ</m:t>
                          </m:r>
                        </m:sub>
                      </m:sSub>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𝑣</m:t>
                          </m:r>
                        </m:e>
                        <m: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.2500.</m:t>
                      </m:r>
                      <m:sSup>
                        <m:sSup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=281 250 </m:t>
                      </m:r>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𝐽</m:t>
                      </m:r>
                    </m:oMath>
                  </m:oMathPara>
                </a14:m>
                <a:endParaRPr lang="en-US" sz="3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Arrow: Pentagon 13">
                <a:extLst>
                  <a:ext uri="{FF2B5EF4-FFF2-40B4-BE49-F238E27FC236}">
                    <a16:creationId xmlns:a16="http://schemas.microsoft.com/office/drawing/2014/main" id="{E6361F2C-A417-DA83-C1F9-B065EF07C474}"/>
                  </a:ext>
                </a:extLst>
              </p:cNvPr>
              <p:cNvSpPr>
                <a:spLocks noRot="1" noChangeAspect="1" noMove="1" noResize="1" noEditPoints="1" noAdjustHandles="1" noChangeArrowheads="1" noChangeShapeType="1" noTextEdit="1"/>
              </p:cNvSpPr>
              <p:nvPr/>
            </p:nvSpPr>
            <p:spPr>
              <a:xfrm>
                <a:off x="8823158" y="5981700"/>
                <a:ext cx="9448800" cy="1371600"/>
              </a:xfrm>
              <a:prstGeom prst="homePlat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Arrow: Pentagon 14">
                <a:extLst>
                  <a:ext uri="{FF2B5EF4-FFF2-40B4-BE49-F238E27FC236}">
                    <a16:creationId xmlns:a16="http://schemas.microsoft.com/office/drawing/2014/main" id="{A26CE1C8-8EC7-48E3-12AF-0B36F5B719C0}"/>
                  </a:ext>
                </a:extLst>
              </p:cNvPr>
              <p:cNvSpPr/>
              <p:nvPr/>
            </p:nvSpPr>
            <p:spPr>
              <a:xfrm>
                <a:off x="8839200" y="8585137"/>
                <a:ext cx="9448800" cy="1371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5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𝑊</m:t>
                          </m:r>
                        </m:e>
                        <m:sub>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đ</m:t>
                          </m:r>
                        </m:sub>
                      </m:sSub>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𝑣</m:t>
                          </m:r>
                        </m:e>
                        <m: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.0,42.</m:t>
                      </m:r>
                      <m:sSup>
                        <m:sSupPr>
                          <m:ctrlP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0,5</m:t>
                          </m:r>
                        </m:e>
                        <m: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=0,0525 </m:t>
                      </m:r>
                      <m:r>
                        <a:rPr lang="en-US" sz="3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𝐽</m:t>
                      </m:r>
                    </m:oMath>
                  </m:oMathPara>
                </a14:m>
                <a:endParaRPr lang="en-US" sz="3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Arrow: Pentagon 14">
                <a:extLst>
                  <a:ext uri="{FF2B5EF4-FFF2-40B4-BE49-F238E27FC236}">
                    <a16:creationId xmlns:a16="http://schemas.microsoft.com/office/drawing/2014/main" id="{A26CE1C8-8EC7-48E3-12AF-0B36F5B719C0}"/>
                  </a:ext>
                </a:extLst>
              </p:cNvPr>
              <p:cNvSpPr>
                <a:spLocks noRot="1" noChangeAspect="1" noMove="1" noResize="1" noEditPoints="1" noAdjustHandles="1" noChangeArrowheads="1" noChangeShapeType="1" noTextEdit="1"/>
              </p:cNvSpPr>
              <p:nvPr/>
            </p:nvSpPr>
            <p:spPr>
              <a:xfrm>
                <a:off x="8839200" y="8585137"/>
                <a:ext cx="9448800" cy="1371600"/>
              </a:xfrm>
              <a:prstGeom prst="homePlate">
                <a:avLst/>
              </a:prstGeom>
              <a:blipFill>
                <a:blip r:embed="rId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249F08D-EBCE-47E4-876C-A030D174FD26}"/>
              </a:ext>
            </a:extLst>
          </p:cNvPr>
          <p:cNvSpPr txBox="1"/>
          <p:nvPr/>
        </p:nvSpPr>
        <p:spPr>
          <a:xfrm>
            <a:off x="7812714" y="7454169"/>
            <a:ext cx="10523145" cy="901593"/>
          </a:xfrm>
          <a:prstGeom prst="rect">
            <a:avLst/>
          </a:prstGeom>
          <a:noFill/>
        </p:spPr>
        <p:txBody>
          <a:bodyPr wrap="square">
            <a:spAutoFit/>
          </a:bodyPr>
          <a:lstStyle/>
          <a:p>
            <a:pPr marL="0" marR="0" algn="ctr">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 Động năng của viên bi sắt là:</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21" name="Freeform 9">
            <a:extLst>
              <a:ext uri="{FF2B5EF4-FFF2-40B4-BE49-F238E27FC236}">
                <a16:creationId xmlns:a16="http://schemas.microsoft.com/office/drawing/2014/main" id="{53680C32-79C4-A7A4-C3E1-DEED3453D698}"/>
              </a:ext>
            </a:extLst>
          </p:cNvPr>
          <p:cNvSpPr/>
          <p:nvPr/>
        </p:nvSpPr>
        <p:spPr>
          <a:xfrm>
            <a:off x="0" y="2412958"/>
            <a:ext cx="6736871" cy="6551607"/>
          </a:xfrm>
          <a:custGeom>
            <a:avLst/>
            <a:gdLst/>
            <a:ahLst/>
            <a:cxnLst/>
            <a:rect l="l" t="t" r="r" b="b"/>
            <a:pathLst>
              <a:path w="8462314" h="8229600">
                <a:moveTo>
                  <a:pt x="0" y="0"/>
                </a:moveTo>
                <a:lnTo>
                  <a:pt x="8462314" y="0"/>
                </a:lnTo>
                <a:lnTo>
                  <a:pt x="8462314" y="8229600"/>
                </a:lnTo>
                <a:lnTo>
                  <a:pt x="0" y="8229600"/>
                </a:lnTo>
                <a:lnTo>
                  <a:pt x="0" y="0"/>
                </a:lnTo>
                <a:close/>
              </a:path>
            </a:pathLst>
          </a:custGeom>
          <a:blipFill>
            <a:blip r:embed="rId5"/>
            <a:stretch>
              <a:fillRect/>
            </a:stretch>
          </a:blipFill>
        </p:spPr>
      </p:sp>
      <p:cxnSp>
        <p:nvCxnSpPr>
          <p:cNvPr id="27" name="Connector: Elbow 26">
            <a:extLst>
              <a:ext uri="{FF2B5EF4-FFF2-40B4-BE49-F238E27FC236}">
                <a16:creationId xmlns:a16="http://schemas.microsoft.com/office/drawing/2014/main" id="{BF67951A-516E-402F-2306-D7A476F76259}"/>
              </a:ext>
            </a:extLst>
          </p:cNvPr>
          <p:cNvCxnSpPr>
            <a:endCxn id="10" idx="1"/>
          </p:cNvCxnSpPr>
          <p:nvPr/>
        </p:nvCxnSpPr>
        <p:spPr>
          <a:xfrm flipV="1">
            <a:off x="6248400" y="3848100"/>
            <a:ext cx="2590800" cy="685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1ADBEB6D-4492-7752-C25B-D03A8BF27DA4}"/>
              </a:ext>
            </a:extLst>
          </p:cNvPr>
          <p:cNvCxnSpPr/>
          <p:nvPr/>
        </p:nvCxnSpPr>
        <p:spPr>
          <a:xfrm>
            <a:off x="5638800" y="5942031"/>
            <a:ext cx="3200400" cy="89620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or: Elbow 30">
            <a:extLst>
              <a:ext uri="{FF2B5EF4-FFF2-40B4-BE49-F238E27FC236}">
                <a16:creationId xmlns:a16="http://schemas.microsoft.com/office/drawing/2014/main" id="{260FBCD3-B94E-4EE6-34F1-1755F440E5B1}"/>
              </a:ext>
            </a:extLst>
          </p:cNvPr>
          <p:cNvCxnSpPr>
            <a:endCxn id="15" idx="1"/>
          </p:cNvCxnSpPr>
          <p:nvPr/>
        </p:nvCxnSpPr>
        <p:spPr>
          <a:xfrm>
            <a:off x="5334000" y="7899358"/>
            <a:ext cx="3505200" cy="137157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4681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ppt_y-#ppt_h/2"/>
                                          </p:val>
                                        </p:tav>
                                        <p:tav tm="100000">
                                          <p:val>
                                            <p:strVal val="#ppt_y"/>
                                          </p:val>
                                        </p:tav>
                                      </p:tavLst>
                                    </p:anim>
                                    <p:anim calcmode="lin" valueType="num">
                                      <p:cBhvr>
                                        <p:cTn id="9" dur="500" fill="hold"/>
                                        <p:tgtEl>
                                          <p:spTgt spid="22"/>
                                        </p:tgtEl>
                                        <p:attrNameLst>
                                          <p:attrName>ppt_w</p:attrName>
                                        </p:attrNameLst>
                                      </p:cBhvr>
                                      <p:tavLst>
                                        <p:tav tm="0">
                                          <p:val>
                                            <p:strVal val="#ppt_w"/>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p:bldP spid="14" grpId="0" animBg="1"/>
      <p:bldP spid="15"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8D4FF8-8683-B190-486E-3A46ACA0FC16}"/>
              </a:ext>
            </a:extLst>
          </p:cNvPr>
          <p:cNvSpPr txBox="1"/>
          <p:nvPr/>
        </p:nvSpPr>
        <p:spPr>
          <a:xfrm>
            <a:off x="0" y="262484"/>
            <a:ext cx="18288000" cy="1103892"/>
          </a:xfrm>
          <a:prstGeom prst="rect">
            <a:avLst/>
          </a:prstGeom>
          <a:noFill/>
        </p:spPr>
        <p:txBody>
          <a:bodyPr wrap="square">
            <a:spAutoFit/>
          </a:bodyPr>
          <a:lstStyle/>
          <a:p>
            <a:pPr marL="0" marR="0" algn="ctr">
              <a:lnSpc>
                <a:spcPct val="150000"/>
              </a:lnSpc>
              <a:spcBef>
                <a:spcPts val="0"/>
              </a:spcBef>
              <a:spcAft>
                <a:spcPts val="800"/>
              </a:spcAft>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Xác định biểu thức tính thế năng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46F07A5-E88A-1C6B-68F1-A37146C85D49}"/>
              </a:ext>
            </a:extLst>
          </p:cNvPr>
          <p:cNvGrpSpPr/>
          <p:nvPr/>
        </p:nvGrpSpPr>
        <p:grpSpPr>
          <a:xfrm>
            <a:off x="533400" y="2095500"/>
            <a:ext cx="16608234" cy="8191500"/>
            <a:chOff x="-1807680" y="-964125"/>
            <a:chExt cx="12261785" cy="6047746"/>
          </a:xfrm>
        </p:grpSpPr>
        <p:sp>
          <p:nvSpPr>
            <p:cNvPr id="15" name="Freeform 6">
              <a:extLst>
                <a:ext uri="{FF2B5EF4-FFF2-40B4-BE49-F238E27FC236}">
                  <a16:creationId xmlns:a16="http://schemas.microsoft.com/office/drawing/2014/main" id="{E87B5B7D-FA3C-E7C9-AF4F-404C509F20B3}"/>
                </a:ext>
              </a:extLst>
            </p:cNvPr>
            <p:cNvSpPr/>
            <p:nvPr/>
          </p:nvSpPr>
          <p:spPr>
            <a:xfrm>
              <a:off x="-1807680" y="-561261"/>
              <a:ext cx="4163101" cy="5644882"/>
            </a:xfrm>
            <a:custGeom>
              <a:avLst/>
              <a:gdLst/>
              <a:ahLst/>
              <a:cxnLst/>
              <a:rect l="l" t="t" r="r" b="b"/>
              <a:pathLst>
                <a:path w="3313342" h="4492668">
                  <a:moveTo>
                    <a:pt x="0" y="0"/>
                  </a:moveTo>
                  <a:lnTo>
                    <a:pt x="3313343" y="0"/>
                  </a:lnTo>
                  <a:lnTo>
                    <a:pt x="3313343" y="4492668"/>
                  </a:lnTo>
                  <a:lnTo>
                    <a:pt x="0" y="4492668"/>
                  </a:lnTo>
                  <a:lnTo>
                    <a:pt x="0" y="0"/>
                  </a:lnTo>
                  <a:close/>
                </a:path>
              </a:pathLst>
            </a:custGeom>
            <a:blipFill>
              <a:blip r:embed="rId2"/>
              <a:stretch>
                <a:fillRect/>
              </a:stretch>
            </a:blipFill>
          </p:spPr>
        </p:sp>
        <p:grpSp>
          <p:nvGrpSpPr>
            <p:cNvPr id="16" name="Group 15">
              <a:extLst>
                <a:ext uri="{FF2B5EF4-FFF2-40B4-BE49-F238E27FC236}">
                  <a16:creationId xmlns:a16="http://schemas.microsoft.com/office/drawing/2014/main" id="{EB5B7F48-00E2-9754-D5F3-20EFE6523607}"/>
                </a:ext>
              </a:extLst>
            </p:cNvPr>
            <p:cNvGrpSpPr/>
            <p:nvPr/>
          </p:nvGrpSpPr>
          <p:grpSpPr>
            <a:xfrm>
              <a:off x="1230258" y="-964125"/>
              <a:ext cx="9223847" cy="2637266"/>
              <a:chOff x="1230258" y="-964125"/>
              <a:chExt cx="9223847" cy="2637266"/>
            </a:xfrm>
          </p:grpSpPr>
          <p:sp>
            <p:nvSpPr>
              <p:cNvPr id="17" name="Freeform 5">
                <a:extLst>
                  <a:ext uri="{FF2B5EF4-FFF2-40B4-BE49-F238E27FC236}">
                    <a16:creationId xmlns:a16="http://schemas.microsoft.com/office/drawing/2014/main" id="{624AD98F-7908-5394-DC01-74AD9D613AB5}"/>
                  </a:ext>
                </a:extLst>
              </p:cNvPr>
              <p:cNvSpPr/>
              <p:nvPr/>
            </p:nvSpPr>
            <p:spPr>
              <a:xfrm flipV="1">
                <a:off x="1230258" y="-964125"/>
                <a:ext cx="9223847" cy="2637266"/>
              </a:xfrm>
              <a:custGeom>
                <a:avLst/>
                <a:gdLst/>
                <a:ahLst/>
                <a:cxnLst/>
                <a:rect l="l" t="t" r="r" b="b"/>
                <a:pathLst>
                  <a:path w="6325488" h="2368933">
                    <a:moveTo>
                      <a:pt x="0" y="2368933"/>
                    </a:moveTo>
                    <a:lnTo>
                      <a:pt x="6325489" y="2368933"/>
                    </a:lnTo>
                    <a:lnTo>
                      <a:pt x="6325489" y="0"/>
                    </a:lnTo>
                    <a:lnTo>
                      <a:pt x="0" y="0"/>
                    </a:lnTo>
                    <a:lnTo>
                      <a:pt x="0" y="2368933"/>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TextBox 8">
                <a:extLst>
                  <a:ext uri="{FF2B5EF4-FFF2-40B4-BE49-F238E27FC236}">
                    <a16:creationId xmlns:a16="http://schemas.microsoft.com/office/drawing/2014/main" id="{9B4B7075-39A1-9C97-02A3-53177FAE83DC}"/>
                  </a:ext>
                </a:extLst>
              </p:cNvPr>
              <p:cNvSpPr txBox="1"/>
              <p:nvPr/>
            </p:nvSpPr>
            <p:spPr>
              <a:xfrm>
                <a:off x="2580454" y="-365007"/>
                <a:ext cx="7369815" cy="1439028"/>
              </a:xfrm>
              <a:prstGeom prst="rect">
                <a:avLst/>
              </a:prstGeom>
            </p:spPr>
            <p:txBody>
              <a:bodyPr wrap="square" lIns="0" tIns="0" rIns="0" bIns="0" rtlCol="0" anchor="t">
                <a:spAutoFit/>
              </a:bodyPr>
              <a:lstStyle/>
              <a:p>
                <a:pPr algn="just">
                  <a:lnSpc>
                    <a:spcPct val="150000"/>
                  </a:lnSpc>
                  <a:spcBef>
                    <a:spcPct val="0"/>
                  </a:spcBef>
                  <a:defRPr/>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nhắc lại khái niệm </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năng đã được học ở môn Khoa học tự nhiên 6.</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336477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857A4EA-F0CE-425D-7C66-0FD4F3E53468}"/>
              </a:ext>
            </a:extLst>
          </p:cNvPr>
          <p:cNvGrpSpPr/>
          <p:nvPr/>
        </p:nvGrpSpPr>
        <p:grpSpPr>
          <a:xfrm>
            <a:off x="304800" y="842919"/>
            <a:ext cx="5874131" cy="3264568"/>
            <a:chOff x="-231966" y="996615"/>
            <a:chExt cx="5874131" cy="3264568"/>
          </a:xfrm>
        </p:grpSpPr>
        <p:sp>
          <p:nvSpPr>
            <p:cNvPr id="11" name="Freeform 2">
              <a:extLst>
                <a:ext uri="{FF2B5EF4-FFF2-40B4-BE49-F238E27FC236}">
                  <a16:creationId xmlns:a16="http://schemas.microsoft.com/office/drawing/2014/main" id="{A8432718-4249-DEF2-CC4B-614B2FBDEC1C}"/>
                </a:ext>
              </a:extLst>
            </p:cNvPr>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1">
              <a:extLst>
                <a:ext uri="{FF2B5EF4-FFF2-40B4-BE49-F238E27FC236}">
                  <a16:creationId xmlns:a16="http://schemas.microsoft.com/office/drawing/2014/main" id="{FEBD9370-C98D-B1F4-5216-CE62E16ECB9C}"/>
                </a:ext>
              </a:extLst>
            </p:cNvPr>
            <p:cNvSpPr txBox="1"/>
            <p:nvPr/>
          </p:nvSpPr>
          <p:spPr>
            <a:xfrm>
              <a:off x="838200" y="2215563"/>
              <a:ext cx="3733800" cy="830997"/>
            </a:xfrm>
            <a:prstGeom prst="rect">
              <a:avLst/>
            </a:prstGeom>
            <a:noFill/>
          </p:spPr>
          <p:txBody>
            <a:bodyPr wrap="square" rtlCol="0">
              <a:spAutoFit/>
            </a:bodyPr>
            <a:lstStyle/>
            <a:p>
              <a:pPr algn="ctr"/>
              <a:r>
                <a:rPr lang="en-US" sz="4800" b="1" dirty="0">
                  <a:solidFill>
                    <a:srgbClr val="D84C1C"/>
                  </a:solidFill>
                  <a:latin typeface="Arial" panose="020B0604020202020204" pitchFamily="34" charset="0"/>
                  <a:cs typeface="Arial" panose="020B0604020202020204" pitchFamily="34" charset="0"/>
                </a:rPr>
                <a:t>KHÁI NIỆM:</a:t>
              </a:r>
            </a:p>
          </p:txBody>
        </p:sp>
      </p:grpSp>
      <p:sp>
        <p:nvSpPr>
          <p:cNvPr id="13" name="Rectangle 12">
            <a:extLst>
              <a:ext uri="{FF2B5EF4-FFF2-40B4-BE49-F238E27FC236}">
                <a16:creationId xmlns:a16="http://schemas.microsoft.com/office/drawing/2014/main" id="{422FB2B3-F105-9E43-C24A-52DD2C9358C6}"/>
              </a:ext>
            </a:extLst>
          </p:cNvPr>
          <p:cNvSpPr/>
          <p:nvPr/>
        </p:nvSpPr>
        <p:spPr>
          <a:xfrm>
            <a:off x="6553200" y="842919"/>
            <a:ext cx="10744200" cy="3785652"/>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Thế năng trọng trường </a:t>
            </a:r>
            <a:r>
              <a:rPr lang="vi-VN" sz="4000" dirty="0">
                <a:latin typeface="Arial" panose="020B0604020202020204" pitchFamily="34" charset="0"/>
                <a:cs typeface="Arial" panose="020B0604020202020204" pitchFamily="34" charset="0"/>
              </a:rPr>
              <a:t>(gọi tắt là thế năng) là năng lượng của một vật khi nó ở một độ cao nhất định so với mặt đất hoặc so với một vị trí được chọn làm gốc để tính độ cao.</a:t>
            </a:r>
            <a:endParaRPr lang="en-US" sz="4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A77F02F-A05C-5384-3EA4-E21989852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762500"/>
            <a:ext cx="4419600" cy="5284304"/>
          </a:xfrm>
          <a:prstGeom prst="rect">
            <a:avLst/>
          </a:prstGeom>
        </p:spPr>
      </p:pic>
    </p:spTree>
    <p:extLst>
      <p:ext uri="{BB962C8B-B14F-4D97-AF65-F5344CB8AC3E}">
        <p14:creationId xmlns:p14="http://schemas.microsoft.com/office/powerpoint/2010/main" val="30422051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6987D-4A76-D1AC-A106-15A889FD4E29}"/>
              </a:ext>
            </a:extLst>
          </p:cNvPr>
          <p:cNvSpPr txBox="1"/>
          <p:nvPr/>
        </p:nvSpPr>
        <p:spPr>
          <a:xfrm>
            <a:off x="685800" y="1461049"/>
            <a:ext cx="8816300" cy="7364901"/>
          </a:xfrm>
          <a:prstGeom prst="rect">
            <a:avLst/>
          </a:prstGeom>
          <a:noFill/>
        </p:spPr>
        <p:txBody>
          <a:bodyPr wrap="square">
            <a:spAutoFit/>
          </a:bodyPr>
          <a:lstStyle/>
          <a:p>
            <a:pPr algn="just">
              <a:lnSpc>
                <a:spcPct val="150000"/>
              </a:lnSpc>
            </a:pPr>
            <a:r>
              <a:rPr kumimoji="0" lang="en-US" sz="4000" b="1"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Thảo luận </a:t>
            </a:r>
            <a:r>
              <a:rPr kumimoji="0" lang="vi-VN" sz="4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và </a:t>
            </a:r>
            <a:r>
              <a:rPr kumimoji="0" lang="en-US" sz="4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a:t>
            </a:r>
            <a:r>
              <a:rPr kumimoji="0" lang="vi-VN" sz="4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 hỏi</a:t>
            </a:r>
            <a:r>
              <a:rPr kumimoji="0" lang="en-US" sz="4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nào vật có thế năng?</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Thế năng của vật phụ thuộc vào những yếu tố nào?</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nào thế năng của vật tăng (giảm)?</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Nêu biểu thức tính thế năng.</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Nêu đơn vị của thế năng.</a:t>
            </a:r>
          </a:p>
        </p:txBody>
      </p:sp>
      <p:grpSp>
        <p:nvGrpSpPr>
          <p:cNvPr id="24" name="Group 23">
            <a:extLst>
              <a:ext uri="{FF2B5EF4-FFF2-40B4-BE49-F238E27FC236}">
                <a16:creationId xmlns:a16="http://schemas.microsoft.com/office/drawing/2014/main" id="{9BB09A05-11DC-E664-FA17-5104E6D3F62F}"/>
              </a:ext>
            </a:extLst>
          </p:cNvPr>
          <p:cNvGrpSpPr/>
          <p:nvPr/>
        </p:nvGrpSpPr>
        <p:grpSpPr>
          <a:xfrm>
            <a:off x="9829800" y="2705100"/>
            <a:ext cx="7952364" cy="7014166"/>
            <a:chOff x="10515600" y="2666594"/>
            <a:chExt cx="6809364" cy="6006014"/>
          </a:xfrm>
        </p:grpSpPr>
        <p:sp>
          <p:nvSpPr>
            <p:cNvPr id="6" name="TextBox 5">
              <a:extLst>
                <a:ext uri="{FF2B5EF4-FFF2-40B4-BE49-F238E27FC236}">
                  <a16:creationId xmlns:a16="http://schemas.microsoft.com/office/drawing/2014/main" id="{CC577A0A-4A29-04BE-8706-82571A817007}"/>
                </a:ext>
              </a:extLst>
            </p:cNvPr>
            <p:cNvSpPr txBox="1"/>
            <p:nvPr/>
          </p:nvSpPr>
          <p:spPr>
            <a:xfrm>
              <a:off x="10711343" y="7756332"/>
              <a:ext cx="6269087" cy="91627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4000" b="1" i="0" u="none" strike="noStrike" kern="1200" cap="none" spc="0" normalizeH="0" baseline="0" noProof="0">
                  <a:ln>
                    <a:noFill/>
                  </a:ln>
                  <a:solidFill>
                    <a:srgbClr val="FFD0CA">
                      <a:lumMod val="75000"/>
                    </a:srgbClr>
                  </a:solidFill>
                  <a:effectLst/>
                  <a:uLnTx/>
                  <a:uFillTx/>
                  <a:latin typeface="Arial" panose="020B0604020202020204" pitchFamily="34" charset="0"/>
                  <a:ea typeface="+mn-ea"/>
                  <a:cs typeface="Arial" panose="020B0604020202020204" pitchFamily="34" charset="0"/>
                  <a:sym typeface="Arial"/>
                </a:rPr>
                <a:t>THẢO LUẬN NHÓM ĐÔI</a:t>
              </a:r>
              <a:endParaRPr kumimoji="0" lang="en-US" sz="4000" b="1" i="0" u="none" strike="noStrike" kern="1200" cap="none" spc="0" normalizeH="0" baseline="0" noProof="0">
                <a:ln>
                  <a:noFill/>
                </a:ln>
                <a:solidFill>
                  <a:srgbClr val="FFD0CA">
                    <a:lumMod val="75000"/>
                  </a:srgbClr>
                </a:solidFill>
                <a:effectLst/>
                <a:uLnTx/>
                <a:uFillTx/>
                <a:latin typeface="Calibri"/>
                <a:ea typeface="+mn-ea"/>
                <a:cs typeface="Arial"/>
                <a:sym typeface="Arial"/>
              </a:endParaRPr>
            </a:p>
          </p:txBody>
        </p:sp>
        <p:sp>
          <p:nvSpPr>
            <p:cNvPr id="23" name="Freeform 4">
              <a:extLst>
                <a:ext uri="{FF2B5EF4-FFF2-40B4-BE49-F238E27FC236}">
                  <a16:creationId xmlns:a16="http://schemas.microsoft.com/office/drawing/2014/main" id="{5CEC692F-7FF3-268E-E0BC-15307037DE87}"/>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2"/>
              <a:stretch>
                <a:fillRect/>
              </a:stretch>
            </a:blipFill>
          </p:spPr>
        </p:sp>
      </p:grpSp>
    </p:spTree>
    <p:extLst>
      <p:ext uri="{BB962C8B-B14F-4D97-AF65-F5344CB8AC3E}">
        <p14:creationId xmlns:p14="http://schemas.microsoft.com/office/powerpoint/2010/main" val="422549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6"/>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grpSp>
      <p:sp>
        <p:nvSpPr>
          <p:cNvPr id="12" name="TextBox 12"/>
          <p:cNvSpPr txBox="1"/>
          <p:nvPr/>
        </p:nvSpPr>
        <p:spPr>
          <a:xfrm>
            <a:off x="1023937" y="1129126"/>
            <a:ext cx="16230600"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84C1C"/>
                </a:solidFill>
                <a:effectLst/>
                <a:uLnTx/>
                <a:uFillTx/>
                <a:latin typeface="Arial" panose="020B0604020202020204" pitchFamily="34" charset="0"/>
                <a:ea typeface="+mn-ea"/>
                <a:cs typeface="Arial" panose="020B0604020202020204" pitchFamily="34" charset="0"/>
              </a:rPr>
              <a:t>TRẢ</a:t>
            </a:r>
            <a:r>
              <a:rPr kumimoji="0" lang="en-US" sz="6000" b="1" i="0" u="none" strike="noStrike" kern="1200" cap="none" spc="0" normalizeH="0" noProof="0">
                <a:ln>
                  <a:noFill/>
                </a:ln>
                <a:solidFill>
                  <a:srgbClr val="D84C1C"/>
                </a:solidFill>
                <a:effectLst/>
                <a:uLnTx/>
                <a:uFillTx/>
                <a:latin typeface="Arial" panose="020B0604020202020204" pitchFamily="34" charset="0"/>
                <a:ea typeface="+mn-ea"/>
                <a:cs typeface="Arial" panose="020B0604020202020204" pitchFamily="34" charset="0"/>
              </a:rPr>
              <a:t> LỜI</a:t>
            </a:r>
            <a:endParaRPr kumimoji="0" lang="en-US" sz="6000" b="1" i="0" u="none" strike="noStrike" kern="1200" cap="none" spc="0" normalizeH="0" baseline="0" noProof="0" dirty="0">
              <a:ln>
                <a:noFill/>
              </a:ln>
              <a:solidFill>
                <a:srgbClr val="D84C1C"/>
              </a:solidFill>
              <a:effectLst/>
              <a:uLnTx/>
              <a:uFillTx/>
              <a:latin typeface="Arial" panose="020B0604020202020204" pitchFamily="34" charset="0"/>
              <a:ea typeface="+mn-ea"/>
              <a:cs typeface="Arial" panose="020B0604020202020204" pitchFamily="34" charset="0"/>
            </a:endParaRPr>
          </a:p>
        </p:txBody>
      </p:sp>
      <p:pic>
        <p:nvPicPr>
          <p:cNvPr id="23" name="Picture 22"/>
          <p:cNvPicPr>
            <a:picLocks noChangeAspect="1"/>
          </p:cNvPicPr>
          <p:nvPr/>
        </p:nvPicPr>
        <p:blipFill>
          <a:blip r:embed="rId5"/>
          <a:stretch>
            <a:fillRect/>
          </a:stretch>
        </p:blipFill>
        <p:spPr>
          <a:xfrm>
            <a:off x="15621000" y="38100"/>
            <a:ext cx="2066386" cy="1765455"/>
          </a:xfrm>
          <a:prstGeom prst="rect">
            <a:avLst/>
          </a:prstGeom>
        </p:spPr>
      </p:pic>
      <p:sp>
        <p:nvSpPr>
          <p:cNvPr id="10" name="TextBox 9">
            <a:extLst>
              <a:ext uri="{FF2B5EF4-FFF2-40B4-BE49-F238E27FC236}">
                <a16:creationId xmlns:a16="http://schemas.microsoft.com/office/drawing/2014/main" id="{C2BAEB51-EB01-4D92-36E9-5B7499AEC084}"/>
              </a:ext>
            </a:extLst>
          </p:cNvPr>
          <p:cNvSpPr txBox="1"/>
          <p:nvPr/>
        </p:nvSpPr>
        <p:spPr>
          <a:xfrm>
            <a:off x="1048000" y="4813393"/>
            <a:ext cx="15621000" cy="4221540"/>
          </a:xfrm>
          <a:prstGeom prst="rect">
            <a:avLst/>
          </a:prstGeom>
          <a:noFill/>
        </p:spPr>
        <p:txBody>
          <a:bodyPr wrap="square">
            <a:spAutoFit/>
          </a:bodyPr>
          <a:lstStyle/>
          <a:p>
            <a:pPr marL="571500" marR="0" indent="-571500" algn="just">
              <a:lnSpc>
                <a:spcPct val="150000"/>
              </a:lnSpc>
              <a:spcBef>
                <a:spcPts val="0"/>
              </a:spcBef>
              <a:spcAft>
                <a:spcPts val="800"/>
              </a:spcAft>
              <a:buFont typeface="Arial" panose="020B0604020202020204" pitchFamily="34" charset="0"/>
              <a:buChar char="•"/>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thế năng phụ thuộc vào mốc chọn để tính độ cao (gốc thế năng).</a:t>
            </a:r>
            <a:endParaRPr lang="en-US" sz="45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800"/>
              </a:spcAft>
              <a:buFont typeface="Arial" panose="020B0604020202020204" pitchFamily="34" charset="0"/>
              <a:buChar char="•"/>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có trọng lượng càng lớn và ở độ cao càng lớn thì thế năng của vật càng lớn.</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9190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6"/>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12" name="TextBox 12"/>
          <p:cNvSpPr txBox="1"/>
          <p:nvPr/>
        </p:nvSpPr>
        <p:spPr>
          <a:xfrm>
            <a:off x="1028700" y="666750"/>
            <a:ext cx="16230600"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84C1C"/>
                </a:solidFill>
                <a:effectLst/>
                <a:uLnTx/>
                <a:uFillTx/>
                <a:latin typeface="Arial" panose="020B0604020202020204" pitchFamily="34" charset="0"/>
                <a:ea typeface="+mn-ea"/>
                <a:cs typeface="Arial" panose="020B0604020202020204" pitchFamily="34" charset="0"/>
              </a:rPr>
              <a:t>TRẢ</a:t>
            </a:r>
            <a:r>
              <a:rPr kumimoji="0" lang="en-US" sz="6000" b="1" i="0" u="none" strike="noStrike" kern="1200" cap="none" spc="0" normalizeH="0" noProof="0">
                <a:ln>
                  <a:noFill/>
                </a:ln>
                <a:solidFill>
                  <a:srgbClr val="D84C1C"/>
                </a:solidFill>
                <a:effectLst/>
                <a:uLnTx/>
                <a:uFillTx/>
                <a:latin typeface="Arial" panose="020B0604020202020204" pitchFamily="34" charset="0"/>
                <a:ea typeface="+mn-ea"/>
                <a:cs typeface="Arial" panose="020B0604020202020204" pitchFamily="34" charset="0"/>
              </a:rPr>
              <a:t> LỜI</a:t>
            </a:r>
            <a:endParaRPr kumimoji="0" lang="en-US" sz="6000" b="1" i="0" u="none" strike="noStrike" kern="1200" cap="none" spc="0" normalizeH="0" baseline="0" noProof="0" dirty="0">
              <a:ln>
                <a:noFill/>
              </a:ln>
              <a:solidFill>
                <a:srgbClr val="D84C1C"/>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1163976" y="2007410"/>
            <a:ext cx="15163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thế</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3" name="Picture 22"/>
          <p:cNvPicPr>
            <a:picLocks noChangeAspect="1"/>
          </p:cNvPicPr>
          <p:nvPr/>
        </p:nvPicPr>
        <p:blipFill>
          <a:blip r:embed="rId4"/>
          <a:stretch>
            <a:fillRect/>
          </a:stretch>
        </p:blipFill>
        <p:spPr>
          <a:xfrm>
            <a:off x="15621000" y="38100"/>
            <a:ext cx="2066386" cy="1765455"/>
          </a:xfrm>
          <a:prstGeom prst="rect">
            <a:avLst/>
          </a:prstGeom>
        </p:spPr>
      </p:pic>
      <p:sp>
        <p:nvSpPr>
          <p:cNvPr id="11" name="Rectangle 10"/>
          <p:cNvSpPr/>
          <p:nvPr/>
        </p:nvSpPr>
        <p:spPr>
          <a:xfrm>
            <a:off x="7667973" y="3996397"/>
            <a:ext cx="296158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sz="5400" b="1" i="0" u="none" strike="noStrike" kern="1200" cap="none" spc="0" normalizeH="0" baseline="-2500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P. h</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163976" y="5295900"/>
            <a:ext cx="2361737" cy="707886"/>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1009650" y="6438900"/>
            <a:ext cx="4781550" cy="2859833"/>
            <a:chOff x="1009650" y="6438900"/>
            <a:chExt cx="4781550" cy="2859833"/>
          </a:xfrm>
        </p:grpSpPr>
        <p:sp>
          <p:nvSpPr>
            <p:cNvPr id="8" name="Freeform 8"/>
            <p:cNvSpPr/>
            <p:nvPr/>
          </p:nvSpPr>
          <p:spPr>
            <a:xfrm>
              <a:off x="1009650" y="6438900"/>
              <a:ext cx="4781550"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14" name="Rectangle 13"/>
            <p:cNvSpPr/>
            <p:nvPr/>
          </p:nvSpPr>
          <p:spPr>
            <a:xfrm>
              <a:off x="1163976" y="6438900"/>
              <a:ext cx="4472898" cy="2748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là trọng lượng của vật, đơn vị đo là niut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ơ</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4" name="Group 23"/>
          <p:cNvGrpSpPr/>
          <p:nvPr/>
        </p:nvGrpSpPr>
        <p:grpSpPr>
          <a:xfrm>
            <a:off x="6269831" y="6438899"/>
            <a:ext cx="5738812" cy="2859833"/>
            <a:chOff x="1009650" y="6438900"/>
            <a:chExt cx="4781550" cy="2859833"/>
          </a:xfrm>
        </p:grpSpPr>
        <p:sp>
          <p:nvSpPr>
            <p:cNvPr id="25" name="Freeform 8"/>
            <p:cNvSpPr/>
            <p:nvPr/>
          </p:nvSpPr>
          <p:spPr>
            <a:xfrm>
              <a:off x="1009650" y="6438900"/>
              <a:ext cx="4781550"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26" name="Rectangle 25"/>
            <p:cNvSpPr/>
            <p:nvPr/>
          </p:nvSpPr>
          <p:spPr>
            <a:xfrm>
              <a:off x="1163976" y="6438900"/>
              <a:ext cx="4472898" cy="276293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là độ cao của vật so với vị trí chọn làm gốc, đơn vị đo là mét (m).</a:t>
              </a:r>
              <a:endPar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nvGrpSpPr>
          <p:cNvPr id="27" name="Group 26"/>
          <p:cNvGrpSpPr/>
          <p:nvPr/>
        </p:nvGrpSpPr>
        <p:grpSpPr>
          <a:xfrm>
            <a:off x="12487274" y="6438899"/>
            <a:ext cx="5081588" cy="2862322"/>
            <a:chOff x="1009650" y="6438900"/>
            <a:chExt cx="4710908" cy="2862322"/>
          </a:xfrm>
        </p:grpSpPr>
        <p:sp>
          <p:nvSpPr>
            <p:cNvPr id="28" name="Freeform 8"/>
            <p:cNvSpPr/>
            <p:nvPr/>
          </p:nvSpPr>
          <p:spPr>
            <a:xfrm>
              <a:off x="1009650" y="6438900"/>
              <a:ext cx="4710908"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29" name="Rectangle 28"/>
            <p:cNvSpPr/>
            <p:nvPr/>
          </p:nvSpPr>
          <p:spPr>
            <a:xfrm>
              <a:off x="1163976" y="6438900"/>
              <a:ext cx="4423630"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sz="4000" b="0" i="0" u="none" strike="noStrike" kern="1200" cap="none" spc="0" normalizeH="0" baseline="-2500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năng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jun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(J).</a:t>
              </a:r>
            </a:p>
          </p:txBody>
        </p:sp>
      </p:grpSp>
    </p:spTree>
    <p:extLst>
      <p:ext uri="{BB962C8B-B14F-4D97-AF65-F5344CB8AC3E}">
        <p14:creationId xmlns:p14="http://schemas.microsoft.com/office/powerpoint/2010/main" val="17476615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95800" y="419100"/>
            <a:ext cx="8229600" cy="1295400"/>
            <a:chOff x="990600" y="495300"/>
            <a:chExt cx="8229600" cy="1295400"/>
          </a:xfrm>
        </p:grpSpPr>
        <p:pic>
          <p:nvPicPr>
            <p:cNvPr id="2" name="Picture 1"/>
            <p:cNvPicPr>
              <a:picLocks noChangeAspect="1"/>
            </p:cNvPicPr>
            <p:nvPr/>
          </p:nvPicPr>
          <p:blipFill>
            <a:blip r:embed="rId2"/>
            <a:stretch>
              <a:fillRect/>
            </a:stretch>
          </p:blipFill>
          <p:spPr>
            <a:xfrm>
              <a:off x="990600" y="495300"/>
              <a:ext cx="1882523" cy="1295400"/>
            </a:xfrm>
            <a:prstGeom prst="rect">
              <a:avLst/>
            </a:prstGeom>
          </p:spPr>
        </p:pic>
        <p:sp>
          <p:nvSpPr>
            <p:cNvPr id="3" name="TextBox 2"/>
            <p:cNvSpPr txBox="1"/>
            <p:nvPr/>
          </p:nvSpPr>
          <p:spPr>
            <a:xfrm>
              <a:off x="3124200" y="758279"/>
              <a:ext cx="6096000" cy="769441"/>
            </a:xfrm>
            <a:prstGeom prst="rect">
              <a:avLst/>
            </a:prstGeom>
            <a:noFill/>
          </p:spPr>
          <p:txBody>
            <a:bodyPr wrap="square" rtlCol="0">
              <a:spAutoFit/>
            </a:bodyPr>
            <a:lstStyle/>
            <a:p>
              <a:r>
                <a:rPr lang="en-US" sz="4400" b="1" dirty="0">
                  <a:solidFill>
                    <a:schemeClr val="tx2"/>
                  </a:solidFill>
                  <a:latin typeface="Arial" panose="020B0604020202020204" pitchFamily="34" charset="0"/>
                  <a:cs typeface="Arial" panose="020B0604020202020204" pitchFamily="34" charset="0"/>
                </a:rPr>
                <a:t>THẢO LUẬN CẶP ĐÔI</a:t>
              </a:r>
            </a:p>
          </p:txBody>
        </p:sp>
      </p:grpSp>
      <p:sp>
        <p:nvSpPr>
          <p:cNvPr id="5" name="Rounded Rectangle 4"/>
          <p:cNvSpPr/>
          <p:nvPr/>
        </p:nvSpPr>
        <p:spPr>
          <a:xfrm>
            <a:off x="695325" y="2325245"/>
            <a:ext cx="6543675" cy="107052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Thảo luận 2 (SGK – tr11):</a:t>
            </a:r>
            <a:endParaRPr lang="en-US" sz="4000" b="1"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60376" y="3848100"/>
            <a:ext cx="4867275" cy="5558880"/>
            <a:chOff x="914400" y="3851820"/>
            <a:chExt cx="4486275" cy="5558880"/>
          </a:xfrm>
        </p:grpSpPr>
        <p:sp>
          <p:nvSpPr>
            <p:cNvPr id="7" name="Folded Corner 6"/>
            <p:cNvSpPr/>
            <p:nvPr/>
          </p:nvSpPr>
          <p:spPr>
            <a:xfrm>
              <a:off x="914400" y="3851820"/>
              <a:ext cx="4486275" cy="5558880"/>
            </a:xfrm>
            <a:prstGeom prst="foldedCorne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2467" y="4333804"/>
              <a:ext cx="3653424" cy="4697504"/>
            </a:xfrm>
            <a:prstGeom prst="rect">
              <a:avLst/>
            </a:prstGeom>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hình bên cạnh, chậu cây nào có thế năng lớn nhất? </a:t>
              </a:r>
            </a:p>
            <a:p>
              <a:pPr algn="just">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thích.</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stretch>
            <a:fillRect/>
          </a:stretch>
        </p:blipFill>
        <p:spPr>
          <a:xfrm rot="2167657">
            <a:off x="9677197" y="2815104"/>
            <a:ext cx="1941757" cy="1416451"/>
          </a:xfrm>
          <a:prstGeom prst="rect">
            <a:avLst/>
          </a:prstGeom>
        </p:spPr>
      </p:pic>
      <p:sp>
        <p:nvSpPr>
          <p:cNvPr id="21" name="Rectangle 20"/>
          <p:cNvSpPr/>
          <p:nvPr/>
        </p:nvSpPr>
        <p:spPr>
          <a:xfrm>
            <a:off x="9677400" y="4266098"/>
            <a:ext cx="8382000" cy="377417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cs typeface="Arial" panose="020B0604020202020204" pitchFamily="34" charset="0"/>
              </a:rPr>
              <a:t>Chậu cây A có thế năng lớn nhất.</a:t>
            </a:r>
          </a:p>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cs typeface="Arial" panose="020B0604020202020204" pitchFamily="34" charset="0"/>
              </a:rPr>
              <a:t>Vì trong các chậu cây, chậu cây A có trọng lượng lớn nhất và ở độ cao cao nhất.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16535400" y="419100"/>
            <a:ext cx="1066800" cy="1804738"/>
          </a:xfrm>
          <a:prstGeom prst="rect">
            <a:avLst/>
          </a:prstGeom>
        </p:spPr>
      </p:pic>
      <p:grpSp>
        <p:nvGrpSpPr>
          <p:cNvPr id="12" name="Group 11">
            <a:extLst>
              <a:ext uri="{FF2B5EF4-FFF2-40B4-BE49-F238E27FC236}">
                <a16:creationId xmlns:a16="http://schemas.microsoft.com/office/drawing/2014/main" id="{A4BB48BB-4DDD-020A-2500-1D60BA3B91F5}"/>
              </a:ext>
            </a:extLst>
          </p:cNvPr>
          <p:cNvGrpSpPr/>
          <p:nvPr/>
        </p:nvGrpSpPr>
        <p:grpSpPr>
          <a:xfrm>
            <a:off x="5583123" y="3848099"/>
            <a:ext cx="3503727" cy="6166301"/>
            <a:chOff x="5583123" y="3848099"/>
            <a:chExt cx="3503727" cy="6166301"/>
          </a:xfrm>
        </p:grpSpPr>
        <p:pic>
          <p:nvPicPr>
            <p:cNvPr id="10" name="Picture 9">
              <a:extLst>
                <a:ext uri="{FF2B5EF4-FFF2-40B4-BE49-F238E27FC236}">
                  <a16:creationId xmlns:a16="http://schemas.microsoft.com/office/drawing/2014/main" id="{606808F0-1CF1-45FE-F152-05C14DBF3026}"/>
                </a:ext>
              </a:extLst>
            </p:cNvPr>
            <p:cNvPicPr>
              <a:picLocks noChangeAspect="1"/>
            </p:cNvPicPr>
            <p:nvPr/>
          </p:nvPicPr>
          <p:blipFill>
            <a:blip r:embed="rId5"/>
            <a:stretch>
              <a:fillRect/>
            </a:stretch>
          </p:blipFill>
          <p:spPr>
            <a:xfrm>
              <a:off x="5583124" y="3848099"/>
              <a:ext cx="3503726" cy="4768557"/>
            </a:xfrm>
            <a:prstGeom prst="rect">
              <a:avLst/>
            </a:prstGeom>
          </p:spPr>
        </p:pic>
        <p:sp>
          <p:nvSpPr>
            <p:cNvPr id="11" name="TextBox 10">
              <a:extLst>
                <a:ext uri="{FF2B5EF4-FFF2-40B4-BE49-F238E27FC236}">
                  <a16:creationId xmlns:a16="http://schemas.microsoft.com/office/drawing/2014/main" id="{554BD96F-CF41-7C5C-2C8C-705F23C22BED}"/>
                </a:ext>
              </a:extLst>
            </p:cNvPr>
            <p:cNvSpPr txBox="1"/>
            <p:nvPr/>
          </p:nvSpPr>
          <p:spPr>
            <a:xfrm>
              <a:off x="5583123" y="8622672"/>
              <a:ext cx="3503727"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Một số chậu cây trên kệ trưng bày</a:t>
              </a:r>
            </a:p>
          </p:txBody>
        </p:sp>
      </p:grpSp>
    </p:spTree>
    <p:extLst>
      <p:ext uri="{BB962C8B-B14F-4D97-AF65-F5344CB8AC3E}">
        <p14:creationId xmlns:p14="http://schemas.microsoft.com/office/powerpoint/2010/main" val="35123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19200" y="114300"/>
            <a:ext cx="16297275" cy="4210164"/>
            <a:chOff x="1276350" y="399936"/>
            <a:chExt cx="16297275" cy="4210164"/>
          </a:xfrm>
        </p:grpSpPr>
        <p:sp>
          <p:nvSpPr>
            <p:cNvPr id="20" name="Rounded Rectangle 19"/>
            <p:cNvSpPr/>
            <p:nvPr/>
          </p:nvSpPr>
          <p:spPr>
            <a:xfrm>
              <a:off x="1276350" y="2171700"/>
              <a:ext cx="15868650" cy="2438400"/>
            </a:xfrm>
            <a:prstGeom prst="roundRect">
              <a:avLst/>
            </a:prstGeom>
            <a:solidFill>
              <a:schemeClr val="bg1"/>
            </a:solidFill>
            <a:ln w="28575">
              <a:solidFill>
                <a:srgbClr val="D84C1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1704975" y="2421404"/>
              <a:ext cx="15011400" cy="1824923"/>
            </a:xfrm>
            <a:prstGeom prst="rect">
              <a:avLst/>
            </a:prstGeom>
          </p:spPr>
          <p:txBody>
            <a:bodyPr wrap="square">
              <a:spAutoFit/>
            </a:bodyP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quả dừa khối lượng 1,2 kg ở trên cây có độ cao 4 m so với mặt đất. Tính thế năng của quả dừa.</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2"/>
            <a:stretch>
              <a:fillRect/>
            </a:stretch>
          </p:blipFill>
          <p:spPr>
            <a:xfrm>
              <a:off x="15559903" y="399936"/>
              <a:ext cx="2013722" cy="2021468"/>
            </a:xfrm>
            <a:prstGeom prst="rect">
              <a:avLst/>
            </a:prstGeom>
          </p:spPr>
        </p:pic>
      </p:grpSp>
      <p:sp>
        <p:nvSpPr>
          <p:cNvPr id="19" name="Rectangle 18"/>
          <p:cNvSpPr/>
          <p:nvPr/>
        </p:nvSpPr>
        <p:spPr>
          <a:xfrm>
            <a:off x="3322161" y="666864"/>
            <a:ext cx="6372450" cy="784830"/>
          </a:xfrm>
          <a:prstGeom prst="rect">
            <a:avLst/>
          </a:prstGeom>
        </p:spPr>
        <p:txBody>
          <a:bodyPr wrap="none">
            <a:spAutoFit/>
          </a:bodyPr>
          <a:lstStyle/>
          <a:p>
            <a:pPr algn="just">
              <a:spcAft>
                <a:spcPts val="800"/>
              </a:spcAft>
            </a:pPr>
            <a:r>
              <a:rPr lang="en-US" sz="4500" b="1">
                <a:solidFill>
                  <a:schemeClr val="accent1">
                    <a:lumMod val="75000"/>
                  </a:schemeClr>
                </a:solidFill>
                <a:latin typeface="Arial" panose="020B0604020202020204" pitchFamily="34" charset="0"/>
                <a:cs typeface="Arial" panose="020B0604020202020204" pitchFamily="34" charset="0"/>
              </a:rPr>
              <a:t>Luyện tập (SGK – tr11)</a:t>
            </a:r>
            <a:endParaRPr lang="en-US" sz="4500">
              <a:solidFill>
                <a:schemeClr val="accent1">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F17ABC-DCD6-EF59-A4A8-FE7CF38DAFC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8600" y="5118500"/>
            <a:ext cx="3810000" cy="4254645"/>
          </a:xfrm>
          <a:prstGeom prst="rect">
            <a:avLst/>
          </a:prstGeom>
        </p:spPr>
      </p:pic>
      <p:sp>
        <p:nvSpPr>
          <p:cNvPr id="10" name="TextBox 9">
            <a:extLst>
              <a:ext uri="{FF2B5EF4-FFF2-40B4-BE49-F238E27FC236}">
                <a16:creationId xmlns:a16="http://schemas.microsoft.com/office/drawing/2014/main" id="{B64AE015-2B5A-4424-6E5E-86B47FB272E3}"/>
              </a:ext>
            </a:extLst>
          </p:cNvPr>
          <p:cNvSpPr txBox="1"/>
          <p:nvPr/>
        </p:nvSpPr>
        <p:spPr>
          <a:xfrm>
            <a:off x="5257800" y="5050075"/>
            <a:ext cx="12515850" cy="1824923"/>
          </a:xfrm>
          <a:prstGeom prst="rect">
            <a:avLst/>
          </a:prstGeom>
          <a:noFill/>
        </p:spPr>
        <p:txBody>
          <a:bodyPr wrap="square">
            <a:spAutoFit/>
          </a:bodyPr>
          <a:lstStyle/>
          <a:p>
            <a:pPr algn="just">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Quả dừa có khối lượng m = 1,2 kg thì có trọng lượng P = 12 N.</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FA61E01-3BB9-373B-8FC5-60B7850C9BDF}"/>
              </a:ext>
            </a:extLst>
          </p:cNvPr>
          <p:cNvSpPr txBox="1"/>
          <p:nvPr/>
        </p:nvSpPr>
        <p:spPr>
          <a:xfrm>
            <a:off x="5394960" y="8226420"/>
            <a:ext cx="12515850" cy="90159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 năng của quả dừa:</a:t>
            </a:r>
            <a:r>
              <a:rPr lang="en-US" sz="4000">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40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Ph = 12.4 = 48 J.</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id="{704C1050-1D3F-4BAC-1641-1D924E04E7BB}"/>
              </a:ext>
            </a:extLst>
          </p:cNvPr>
          <p:cNvCxnSpPr/>
          <p:nvPr/>
        </p:nvCxnSpPr>
        <p:spPr>
          <a:xfrm flipV="1">
            <a:off x="3505200" y="5962536"/>
            <a:ext cx="1905000" cy="91246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B4DCFBAA-AD6B-7F0B-8CEF-67B9CF031C7B}"/>
              </a:ext>
            </a:extLst>
          </p:cNvPr>
          <p:cNvCxnSpPr/>
          <p:nvPr/>
        </p:nvCxnSpPr>
        <p:spPr>
          <a:xfrm>
            <a:off x="3429000" y="8400935"/>
            <a:ext cx="1828800" cy="5525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97677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1257498" cy="10312679"/>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rcRect/>
            <a:stretch>
              <a:fillRect l="-312920"/>
            </a:stretch>
          </a:blipFill>
        </p:spPr>
      </p:sp>
      <p:sp>
        <p:nvSpPr>
          <p:cNvPr id="8" name="Freeform 4"/>
          <p:cNvSpPr/>
          <p:nvPr/>
        </p:nvSpPr>
        <p:spPr>
          <a:xfrm flipH="1">
            <a:off x="17030501" y="17318"/>
            <a:ext cx="1257498" cy="10312679"/>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rcRect/>
            <a:stretch>
              <a:fillRect l="-312920"/>
            </a:stretch>
          </a:blipFill>
        </p:spPr>
      </p:sp>
      <p:sp>
        <p:nvSpPr>
          <p:cNvPr id="2" name="TextBox 2"/>
          <p:cNvSpPr txBox="1"/>
          <p:nvPr/>
        </p:nvSpPr>
        <p:spPr>
          <a:xfrm>
            <a:off x="4243835" y="510289"/>
            <a:ext cx="9848455" cy="1173655"/>
          </a:xfrm>
          <a:prstGeom prst="rect">
            <a:avLst/>
          </a:prstGeom>
        </p:spPr>
        <p:txBody>
          <a:bodyPr lIns="0" tIns="0" rIns="0" bIns="0" rtlCol="0" anchor="t">
            <a:spAutoFit/>
          </a:bodyPr>
          <a:lstStyle/>
          <a:p>
            <a:pPr marL="0" lvl="0" indent="0" algn="ctr">
              <a:lnSpc>
                <a:spcPts val="10199"/>
              </a:lnSpc>
              <a:spcBef>
                <a:spcPct val="0"/>
              </a:spcBef>
            </a:pPr>
            <a:r>
              <a:rPr lang="en-US" sz="6600" b="1" u="none" strike="noStrike" dirty="0">
                <a:solidFill>
                  <a:srgbClr val="D84C1C"/>
                </a:solidFill>
                <a:latin typeface="Arial" panose="020B0604020202020204" pitchFamily="34" charset="0"/>
                <a:cs typeface="Arial" panose="020B0604020202020204" pitchFamily="34" charset="0"/>
              </a:rPr>
              <a:t>KHỞI ĐỘNG</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678" y="199146"/>
            <a:ext cx="1795940" cy="1795940"/>
          </a:xfrm>
          <a:prstGeom prst="rect">
            <a:avLst/>
          </a:prstGeom>
        </p:spPr>
      </p:pic>
      <p:grpSp>
        <p:nvGrpSpPr>
          <p:cNvPr id="11" name="Group 10">
            <a:extLst>
              <a:ext uri="{FF2B5EF4-FFF2-40B4-BE49-F238E27FC236}">
                <a16:creationId xmlns:a16="http://schemas.microsoft.com/office/drawing/2014/main" id="{DAB85BB1-0ADB-5CC5-12A4-CBCD0584C209}"/>
              </a:ext>
            </a:extLst>
          </p:cNvPr>
          <p:cNvGrpSpPr/>
          <p:nvPr/>
        </p:nvGrpSpPr>
        <p:grpSpPr>
          <a:xfrm>
            <a:off x="1203153" y="2857500"/>
            <a:ext cx="7533453" cy="5715000"/>
            <a:chOff x="4800600" y="3957420"/>
            <a:chExt cx="7905751" cy="5997431"/>
          </a:xfrm>
        </p:grpSpPr>
        <p:pic>
          <p:nvPicPr>
            <p:cNvPr id="3" name="Picture 2">
              <a:extLst>
                <a:ext uri="{FF2B5EF4-FFF2-40B4-BE49-F238E27FC236}">
                  <a16:creationId xmlns:a16="http://schemas.microsoft.com/office/drawing/2014/main" id="{9F54F43F-F822-45DE-39BC-84F52FE66886}"/>
                </a:ext>
              </a:extLst>
            </p:cNvPr>
            <p:cNvPicPr>
              <a:picLocks noChangeAspect="1"/>
            </p:cNvPicPr>
            <p:nvPr/>
          </p:nvPicPr>
          <p:blipFill>
            <a:blip r:embed="rId5"/>
            <a:stretch>
              <a:fillRect/>
            </a:stretch>
          </p:blipFill>
          <p:spPr>
            <a:xfrm>
              <a:off x="4800600" y="3957420"/>
              <a:ext cx="7905751" cy="5140365"/>
            </a:xfrm>
            <a:prstGeom prst="rect">
              <a:avLst/>
            </a:prstGeom>
          </p:spPr>
        </p:pic>
        <p:sp>
          <p:nvSpPr>
            <p:cNvPr id="6" name="TextBox 5">
              <a:extLst>
                <a:ext uri="{FF2B5EF4-FFF2-40B4-BE49-F238E27FC236}">
                  <a16:creationId xmlns:a16="http://schemas.microsoft.com/office/drawing/2014/main" id="{41888918-0305-8332-E23F-627A9084FA79}"/>
                </a:ext>
              </a:extLst>
            </p:cNvPr>
            <p:cNvSpPr txBox="1"/>
            <p:nvPr/>
          </p:nvSpPr>
          <p:spPr>
            <a:xfrm>
              <a:off x="6559606" y="9362301"/>
              <a:ext cx="5046270" cy="592550"/>
            </a:xfrm>
            <a:prstGeom prst="rect">
              <a:avLst/>
            </a:prstGeom>
            <a:noFill/>
          </p:spPr>
          <p:txBody>
            <a:bodyPr wrap="none" rtlCol="0">
              <a:spAutoFit/>
            </a:bodyPr>
            <a:lstStyle/>
            <a:p>
              <a:r>
                <a:rPr lang="en-US" sz="3000" b="1" i="1">
                  <a:latin typeface="Arial" panose="020B0604020202020204" pitchFamily="34" charset="0"/>
                  <a:cs typeface="Arial" panose="020B0604020202020204" pitchFamily="34" charset="0"/>
                </a:rPr>
                <a:t>Sơ đồ một đập thủy điện</a:t>
              </a:r>
            </a:p>
          </p:txBody>
        </p:sp>
      </p:grpSp>
      <p:sp>
        <p:nvSpPr>
          <p:cNvPr id="12" name="Rectangle: Rounded Corners 11">
            <a:extLst>
              <a:ext uri="{FF2B5EF4-FFF2-40B4-BE49-F238E27FC236}">
                <a16:creationId xmlns:a16="http://schemas.microsoft.com/office/drawing/2014/main" id="{D6EF807D-BCF3-EAF0-A438-1EF2D9828CD7}"/>
              </a:ext>
            </a:extLst>
          </p:cNvPr>
          <p:cNvSpPr/>
          <p:nvPr/>
        </p:nvSpPr>
        <p:spPr>
          <a:xfrm>
            <a:off x="9669714" y="7153266"/>
            <a:ext cx="2986337"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anose="020B0604020202020204" pitchFamily="34" charset="0"/>
                <a:cs typeface="Arial" panose="020B0604020202020204" pitchFamily="34" charset="0"/>
              </a:rPr>
              <a:t>Thế năng</a:t>
            </a:r>
          </a:p>
        </p:txBody>
      </p:sp>
      <p:sp>
        <p:nvSpPr>
          <p:cNvPr id="13" name="Rectangle: Rounded Corners 12">
            <a:extLst>
              <a:ext uri="{FF2B5EF4-FFF2-40B4-BE49-F238E27FC236}">
                <a16:creationId xmlns:a16="http://schemas.microsoft.com/office/drawing/2014/main" id="{817BCCF0-B04D-42CF-18AB-283B41B0F028}"/>
              </a:ext>
            </a:extLst>
          </p:cNvPr>
          <p:cNvSpPr/>
          <p:nvPr/>
        </p:nvSpPr>
        <p:spPr>
          <a:xfrm>
            <a:off x="13915507" y="7108095"/>
            <a:ext cx="2986337"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anose="020B0604020202020204" pitchFamily="34" charset="0"/>
                <a:cs typeface="Arial" panose="020B0604020202020204" pitchFamily="34" charset="0"/>
              </a:rPr>
              <a:t>Động năng</a:t>
            </a:r>
          </a:p>
        </p:txBody>
      </p:sp>
      <p:grpSp>
        <p:nvGrpSpPr>
          <p:cNvPr id="5" name="Group 4">
            <a:extLst>
              <a:ext uri="{FF2B5EF4-FFF2-40B4-BE49-F238E27FC236}">
                <a16:creationId xmlns:a16="http://schemas.microsoft.com/office/drawing/2014/main" id="{0B3CCCDA-A8FD-F228-ED7A-78B940115D9D}"/>
              </a:ext>
            </a:extLst>
          </p:cNvPr>
          <p:cNvGrpSpPr/>
          <p:nvPr/>
        </p:nvGrpSpPr>
        <p:grpSpPr>
          <a:xfrm>
            <a:off x="9535730" y="2239931"/>
            <a:ext cx="7232130" cy="4050442"/>
            <a:chOff x="9535730" y="2239931"/>
            <a:chExt cx="7232130" cy="4050442"/>
          </a:xfrm>
        </p:grpSpPr>
        <p:sp>
          <p:nvSpPr>
            <p:cNvPr id="7" name="Rectangle 6"/>
            <p:cNvSpPr/>
            <p:nvPr/>
          </p:nvSpPr>
          <p:spPr>
            <a:xfrm>
              <a:off x="9535730" y="3210171"/>
              <a:ext cx="7232130" cy="3080202"/>
            </a:xfrm>
            <a:prstGeom prst="rect">
              <a:avLst/>
            </a:prstGeom>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Trong trường hợp này, điện năng được tạo ra từ những dạng năng lượng nào?</a:t>
              </a:r>
            </a:p>
          </p:txBody>
        </p:sp>
        <p:sp>
          <p:nvSpPr>
            <p:cNvPr id="14" name="Freeform 9">
              <a:extLst>
                <a:ext uri="{FF2B5EF4-FFF2-40B4-BE49-F238E27FC236}">
                  <a16:creationId xmlns:a16="http://schemas.microsoft.com/office/drawing/2014/main" id="{2518F711-DA63-80A5-E2FA-CFB71A172680}"/>
                </a:ext>
              </a:extLst>
            </p:cNvPr>
            <p:cNvSpPr/>
            <p:nvPr/>
          </p:nvSpPr>
          <p:spPr>
            <a:xfrm>
              <a:off x="12293003" y="2239931"/>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44903" y="1756235"/>
            <a:ext cx="9144603" cy="1769715"/>
          </a:xfrm>
          <a:prstGeom prst="rect">
            <a:avLst/>
          </a:prstGeom>
        </p:spPr>
        <p:txBody>
          <a:bodyPr lIns="0" tIns="0" rIns="0" bIns="0" rtlCol="0" anchor="t">
            <a:spAutoFit/>
          </a:bodyPr>
          <a:lstStyle/>
          <a:p>
            <a:pPr algn="ctr">
              <a:spcBef>
                <a:spcPct val="0"/>
              </a:spcBef>
            </a:pPr>
            <a:r>
              <a:rPr lang="en-US" sz="11500" b="1" dirty="0">
                <a:solidFill>
                  <a:srgbClr val="376943"/>
                </a:solidFill>
                <a:latin typeface="Arial" panose="020B0604020202020204" pitchFamily="34" charset="0"/>
                <a:cs typeface="Arial" panose="020B0604020202020204" pitchFamily="34" charset="0"/>
              </a:rPr>
              <a:t>II.</a:t>
            </a:r>
          </a:p>
        </p:txBody>
      </p:sp>
      <p:sp>
        <p:nvSpPr>
          <p:cNvPr id="4" name="Freeform 4"/>
          <p:cNvSpPr/>
          <p:nvPr/>
        </p:nvSpPr>
        <p:spPr>
          <a:xfrm>
            <a:off x="-4695439" y="-185051"/>
            <a:ext cx="7866879" cy="10657102"/>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15977" y="-185051"/>
            <a:ext cx="7866879" cy="10657102"/>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914399" y="4087631"/>
            <a:ext cx="14728717" cy="3966575"/>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sp>
      <p:sp>
        <p:nvSpPr>
          <p:cNvPr id="9" name="Freeform 9"/>
          <p:cNvSpPr/>
          <p:nvPr/>
        </p:nvSpPr>
        <p:spPr>
          <a:xfrm>
            <a:off x="16329"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5925800"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0"/>
          <p:cNvSpPr txBox="1"/>
          <p:nvPr/>
        </p:nvSpPr>
        <p:spPr>
          <a:xfrm>
            <a:off x="914398" y="4479275"/>
            <a:ext cx="14728717" cy="3211007"/>
          </a:xfrm>
          <a:prstGeom prst="rect">
            <a:avLst/>
          </a:prstGeom>
          <a:noFill/>
        </p:spPr>
        <p:txBody>
          <a:bodyPr wrap="square" rtlCol="0">
            <a:spAutoFit/>
          </a:bodyPr>
          <a:lstStyle/>
          <a:p>
            <a:pPr algn="ctr">
              <a:lnSpc>
                <a:spcPct val="150000"/>
              </a:lnSpc>
            </a:pPr>
            <a:r>
              <a:rPr lang="en-US" sz="7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 NĂNG VÀ SỰ CHUYỂN HÓA NĂNG LƯỢNG</a:t>
            </a:r>
            <a:endParaRPr lang="en-US" sz="7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137038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54D3411-550D-A47A-B9AB-D25023ED8141}"/>
              </a:ext>
            </a:extLst>
          </p:cNvPr>
          <p:cNvSpPr txBox="1"/>
          <p:nvPr/>
        </p:nvSpPr>
        <p:spPr>
          <a:xfrm>
            <a:off x="1" y="168285"/>
            <a:ext cx="18288000" cy="11038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Định nghĩa cơ năng</a:t>
            </a:r>
          </a:p>
        </p:txBody>
      </p:sp>
      <p:grpSp>
        <p:nvGrpSpPr>
          <p:cNvPr id="14" name="Group 13">
            <a:extLst>
              <a:ext uri="{FF2B5EF4-FFF2-40B4-BE49-F238E27FC236}">
                <a16:creationId xmlns:a16="http://schemas.microsoft.com/office/drawing/2014/main" id="{CD5B70FF-B72B-92A7-EE70-C421C4B8165B}"/>
              </a:ext>
            </a:extLst>
          </p:cNvPr>
          <p:cNvGrpSpPr/>
          <p:nvPr/>
        </p:nvGrpSpPr>
        <p:grpSpPr>
          <a:xfrm>
            <a:off x="1143000" y="1734013"/>
            <a:ext cx="17373600" cy="1323434"/>
            <a:chOff x="990600" y="1272177"/>
            <a:chExt cx="17373600" cy="1323434"/>
          </a:xfrm>
        </p:grpSpPr>
        <p:sp>
          <p:nvSpPr>
            <p:cNvPr id="9" name="Freeform 9">
              <a:extLst>
                <a:ext uri="{FF2B5EF4-FFF2-40B4-BE49-F238E27FC236}">
                  <a16:creationId xmlns:a16="http://schemas.microsoft.com/office/drawing/2014/main" id="{5A4B4086-8D9C-8A4F-FD2E-32CC8CC7ACA5}"/>
                </a:ext>
              </a:extLst>
            </p:cNvPr>
            <p:cNvSpPr/>
            <p:nvPr/>
          </p:nvSpPr>
          <p:spPr>
            <a:xfrm>
              <a:off x="990600" y="1360473"/>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12">
              <a:extLst>
                <a:ext uri="{FF2B5EF4-FFF2-40B4-BE49-F238E27FC236}">
                  <a16:creationId xmlns:a16="http://schemas.microsoft.com/office/drawing/2014/main" id="{34B50FF1-4E84-F306-31CC-EE01E1518AC5}"/>
                </a:ext>
              </a:extLst>
            </p:cNvPr>
            <p:cNvSpPr txBox="1"/>
            <p:nvPr/>
          </p:nvSpPr>
          <p:spPr>
            <a:xfrm>
              <a:off x="2362200" y="1272177"/>
              <a:ext cx="16002000" cy="90159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trường hợp một vật vừa có động năng vừa có thế năng không?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B434428B-0B3C-76DB-F6AE-B5CDEAC5C789}"/>
              </a:ext>
            </a:extLst>
          </p:cNvPr>
          <p:cNvGrpSpPr/>
          <p:nvPr/>
        </p:nvGrpSpPr>
        <p:grpSpPr>
          <a:xfrm>
            <a:off x="1697455" y="3771900"/>
            <a:ext cx="15742086" cy="6041142"/>
            <a:chOff x="1828800" y="3771900"/>
            <a:chExt cx="15742086" cy="6041142"/>
          </a:xfrm>
        </p:grpSpPr>
        <p:grpSp>
          <p:nvGrpSpPr>
            <p:cNvPr id="21" name="Group 20">
              <a:extLst>
                <a:ext uri="{FF2B5EF4-FFF2-40B4-BE49-F238E27FC236}">
                  <a16:creationId xmlns:a16="http://schemas.microsoft.com/office/drawing/2014/main" id="{A719A497-188D-3F10-4003-318316E8ED8B}"/>
                </a:ext>
              </a:extLst>
            </p:cNvPr>
            <p:cNvGrpSpPr/>
            <p:nvPr/>
          </p:nvGrpSpPr>
          <p:grpSpPr>
            <a:xfrm>
              <a:off x="1828800" y="3771900"/>
              <a:ext cx="15742086" cy="4849381"/>
              <a:chOff x="1828800" y="3086100"/>
              <a:chExt cx="15742086" cy="4849381"/>
            </a:xfrm>
          </p:grpSpPr>
          <p:pic>
            <p:nvPicPr>
              <p:cNvPr id="15" name="Picture 14">
                <a:extLst>
                  <a:ext uri="{FF2B5EF4-FFF2-40B4-BE49-F238E27FC236}">
                    <a16:creationId xmlns:a16="http://schemas.microsoft.com/office/drawing/2014/main" id="{3787C59F-CC3A-C60A-B3BC-7A7EEA1147D7}"/>
                  </a:ext>
                </a:extLst>
              </p:cNvPr>
              <p:cNvPicPr>
                <a:picLocks noChangeAspect="1"/>
              </p:cNvPicPr>
              <p:nvPr/>
            </p:nvPicPr>
            <p:blipFill>
              <a:blip r:embed="rId4"/>
              <a:stretch>
                <a:fillRect/>
              </a:stretch>
            </p:blipFill>
            <p:spPr>
              <a:xfrm>
                <a:off x="1828800" y="3086100"/>
                <a:ext cx="15188328" cy="3457653"/>
              </a:xfrm>
              <a:prstGeom prst="rect">
                <a:avLst/>
              </a:prstGeom>
            </p:spPr>
          </p:pic>
          <p:sp>
            <p:nvSpPr>
              <p:cNvPr id="16" name="TextBox 15">
                <a:extLst>
                  <a:ext uri="{FF2B5EF4-FFF2-40B4-BE49-F238E27FC236}">
                    <a16:creationId xmlns:a16="http://schemas.microsoft.com/office/drawing/2014/main" id="{E522859D-7F49-73D1-11F1-539D29EF12B7}"/>
                  </a:ext>
                </a:extLst>
              </p:cNvPr>
              <p:cNvSpPr txBox="1"/>
              <p:nvPr/>
            </p:nvSpPr>
            <p:spPr>
              <a:xfrm>
                <a:off x="2590800" y="6543753"/>
                <a:ext cx="3420979"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a) Ô tô đang chạy trên cầu</a:t>
                </a:r>
              </a:p>
            </p:txBody>
          </p:sp>
          <p:sp>
            <p:nvSpPr>
              <p:cNvPr id="17" name="TextBox 16">
                <a:extLst>
                  <a:ext uri="{FF2B5EF4-FFF2-40B4-BE49-F238E27FC236}">
                    <a16:creationId xmlns:a16="http://schemas.microsoft.com/office/drawing/2014/main" id="{EAFF9442-E1AB-87B0-30E6-E5CAA8E78021}"/>
                  </a:ext>
                </a:extLst>
              </p:cNvPr>
              <p:cNvSpPr txBox="1"/>
              <p:nvPr/>
            </p:nvSpPr>
            <p:spPr>
              <a:xfrm>
                <a:off x="7470378" y="6543753"/>
                <a:ext cx="3834525"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b) Dù lượn đang lướt trên không</a:t>
                </a:r>
              </a:p>
            </p:txBody>
          </p:sp>
          <p:sp>
            <p:nvSpPr>
              <p:cNvPr id="19" name="TextBox 18">
                <a:extLst>
                  <a:ext uri="{FF2B5EF4-FFF2-40B4-BE49-F238E27FC236}">
                    <a16:creationId xmlns:a16="http://schemas.microsoft.com/office/drawing/2014/main" id="{D42FA17E-90DE-0E0C-7291-3412CD16617C}"/>
                  </a:ext>
                </a:extLst>
              </p:cNvPr>
              <p:cNvSpPr txBox="1"/>
              <p:nvPr/>
            </p:nvSpPr>
            <p:spPr>
              <a:xfrm>
                <a:off x="11658600" y="6543753"/>
                <a:ext cx="5912286"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c) Vệ tinh nhân tạo đang quay xung quanh Trái Đất</a:t>
                </a:r>
              </a:p>
            </p:txBody>
          </p:sp>
        </p:grpSp>
        <p:sp>
          <p:nvSpPr>
            <p:cNvPr id="22" name="TextBox 21">
              <a:extLst>
                <a:ext uri="{FF2B5EF4-FFF2-40B4-BE49-F238E27FC236}">
                  <a16:creationId xmlns:a16="http://schemas.microsoft.com/office/drawing/2014/main" id="{B5FA86D1-39AD-D437-AB11-929819109180}"/>
                </a:ext>
              </a:extLst>
            </p:cNvPr>
            <p:cNvSpPr txBox="1"/>
            <p:nvPr/>
          </p:nvSpPr>
          <p:spPr>
            <a:xfrm>
              <a:off x="3962400" y="9182100"/>
              <a:ext cx="11378436" cy="630942"/>
            </a:xfrm>
            <a:prstGeom prst="rect">
              <a:avLst/>
            </a:prstGeom>
            <a:noFill/>
          </p:spPr>
          <p:txBody>
            <a:bodyPr wrap="none" rtlCol="0">
              <a:spAutoFit/>
            </a:bodyPr>
            <a:lstStyle/>
            <a:p>
              <a:pPr algn="ctr"/>
              <a:r>
                <a:rPr lang="en-US" sz="3500" b="1">
                  <a:latin typeface="Arial" panose="020B0604020202020204" pitchFamily="34" charset="0"/>
                  <a:cs typeface="Arial" panose="020B0604020202020204" pitchFamily="34" charset="0"/>
                </a:rPr>
                <a:t>Hình 2.3 </a:t>
              </a:r>
              <a:r>
                <a:rPr lang="en-US" sz="3500">
                  <a:latin typeface="Arial" panose="020B0604020202020204" pitchFamily="34" charset="0"/>
                  <a:cs typeface="Arial" panose="020B0604020202020204" pitchFamily="34" charset="0"/>
                </a:rPr>
                <a:t>Một số vật vừa có động năng, vừa có thế năng</a:t>
              </a:r>
            </a:p>
          </p:txBody>
        </p:sp>
      </p:grpSp>
    </p:spTree>
    <p:extLst>
      <p:ext uri="{BB962C8B-B14F-4D97-AF65-F5344CB8AC3E}">
        <p14:creationId xmlns:p14="http://schemas.microsoft.com/office/powerpoint/2010/main" val="332005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24F7E-F635-4722-A0A4-22EF8277514F}"/>
              </a:ext>
            </a:extLst>
          </p:cNvPr>
          <p:cNvSpPr/>
          <p:nvPr/>
        </p:nvSpPr>
        <p:spPr>
          <a:xfrm>
            <a:off x="1789727" y="2019300"/>
            <a:ext cx="14943452" cy="6650893"/>
          </a:xfrm>
          <a:prstGeom prst="rect">
            <a:avLst/>
          </a:prstGeom>
          <a:solidFill>
            <a:schemeClr val="accent4">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5F640A1-0FFB-0ED2-3EAA-C9A6B79A68A4}"/>
              </a:ext>
            </a:extLst>
          </p:cNvPr>
          <p:cNvGrpSpPr/>
          <p:nvPr/>
        </p:nvGrpSpPr>
        <p:grpSpPr>
          <a:xfrm>
            <a:off x="609600" y="564332"/>
            <a:ext cx="4798673" cy="2331268"/>
            <a:chOff x="570941" y="332462"/>
            <a:chExt cx="2224095" cy="1080499"/>
          </a:xfrm>
        </p:grpSpPr>
        <p:pic>
          <p:nvPicPr>
            <p:cNvPr id="8" name="Picture 7">
              <a:extLst>
                <a:ext uri="{FF2B5EF4-FFF2-40B4-BE49-F238E27FC236}">
                  <a16:creationId xmlns:a16="http://schemas.microsoft.com/office/drawing/2014/main" id="{DD0B8C9C-3133-1A06-F7D5-3E94374648DA}"/>
                </a:ext>
              </a:extLst>
            </p:cNvPr>
            <p:cNvPicPr>
              <a:picLocks noChangeAspect="1"/>
            </p:cNvPicPr>
            <p:nvPr/>
          </p:nvPicPr>
          <p:blipFill>
            <a:blip r:embed="rId2"/>
            <a:stretch>
              <a:fillRect/>
            </a:stretch>
          </p:blipFill>
          <p:spPr>
            <a:xfrm>
              <a:off x="570941" y="332462"/>
              <a:ext cx="2224095" cy="1080499"/>
            </a:xfrm>
            <a:prstGeom prst="rect">
              <a:avLst/>
            </a:prstGeom>
          </p:spPr>
        </p:pic>
        <p:sp>
          <p:nvSpPr>
            <p:cNvPr id="10" name="TextBox 9">
              <a:extLst>
                <a:ext uri="{FF2B5EF4-FFF2-40B4-BE49-F238E27FC236}">
                  <a16:creationId xmlns:a16="http://schemas.microsoft.com/office/drawing/2014/main" id="{1AA516B8-2253-D18F-D0E1-BAE434F2181B}"/>
                </a:ext>
              </a:extLst>
            </p:cNvPr>
            <p:cNvSpPr txBox="1"/>
            <p:nvPr/>
          </p:nvSpPr>
          <p:spPr>
            <a:xfrm>
              <a:off x="719238" y="662342"/>
              <a:ext cx="1749778" cy="363754"/>
            </a:xfrm>
            <a:prstGeom prst="rect">
              <a:avLst/>
            </a:prstGeom>
            <a:noFill/>
          </p:spPr>
          <p:txBody>
            <a:bodyPr wrap="square" rtlCol="0">
              <a:spAutoFit/>
            </a:bodyPr>
            <a:lstStyle/>
            <a:p>
              <a:pPr algn="ctr"/>
              <a:r>
                <a:rPr lang="en-US" sz="4500" b="1" dirty="0">
                  <a:latin typeface="Arial" panose="020B0604020202020204" pitchFamily="34" charset="0"/>
                  <a:cs typeface="Arial" panose="020B0604020202020204" pitchFamily="34" charset="0"/>
                </a:rPr>
                <a:t>GHI NHỚ</a:t>
              </a:r>
            </a:p>
          </p:txBody>
        </p:sp>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6969C0C-D686-C9C7-6266-3E1F91FA9E51}"/>
                  </a:ext>
                </a:extLst>
              </p:cNvPr>
              <p:cNvSpPr/>
              <p:nvPr/>
            </p:nvSpPr>
            <p:spPr>
              <a:xfrm>
                <a:off x="2380076" y="3238500"/>
                <a:ext cx="15935998" cy="4591065"/>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en-US" sz="4000">
                    <a:latin typeface="Arial" panose="020B0604020202020204" pitchFamily="34" charset="0"/>
                    <a:cs typeface="Arial" panose="020B0604020202020204" pitchFamily="34" charset="0"/>
                  </a:rPr>
                  <a:t>Một vật có thể vừa có động năng, vừa có thế năng.</a:t>
                </a:r>
              </a:p>
              <a:p>
                <a:pPr marL="342900" indent="-342900" algn="just">
                  <a:lnSpc>
                    <a:spcPct val="15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Arial" panose="020B0604020202020204" pitchFamily="34" charset="0"/>
                  </a:rPr>
                  <a:t>Tổng </a:t>
                </a:r>
                <a:r>
                  <a:rPr lang="en-US" sz="4000" dirty="0" err="1">
                    <a:latin typeface="Arial" panose="020B0604020202020204" pitchFamily="34" charset="0"/>
                    <a:ea typeface="Times New Roman" panose="02020603050405020304" pitchFamily="18" charset="0"/>
                    <a:cs typeface="Arial" panose="020B0604020202020204" pitchFamily="34" charset="0"/>
                  </a:rPr>
                  <a:t>động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năng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thế</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năng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gọi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cơ</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năng</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vật</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n-US" sz="4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4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4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0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4000" b="1" i="1">
                          <a:latin typeface="Cambria Math" panose="02040503050406030204" pitchFamily="18" charset="0"/>
                          <a:ea typeface="Times New Roman" panose="02020603050405020304" pitchFamily="18" charset="0"/>
                          <a:cs typeface="Times New Roman" panose="02020603050405020304" pitchFamily="18" charset="0"/>
                        </a:rPr>
                        <m:t>𝒎</m:t>
                      </m:r>
                      <m:sSup>
                        <m:sSup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40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4000" b="1" i="1">
                          <a:latin typeface="Cambria Math" panose="02040503050406030204" pitchFamily="18" charset="0"/>
                          <a:ea typeface="Times New Roman" panose="02020603050405020304" pitchFamily="18" charset="0"/>
                          <a:cs typeface="Times New Roman" panose="02020603050405020304" pitchFamily="18" charset="0"/>
                        </a:rPr>
                        <m:t>+</m:t>
                      </m:r>
                      <m:r>
                        <a:rPr lang="en-US" sz="4000" b="1" i="1">
                          <a:latin typeface="Cambria Math" panose="02040503050406030204" pitchFamily="18" charset="0"/>
                          <a:ea typeface="Times New Roman" panose="02020603050405020304" pitchFamily="18" charset="0"/>
                          <a:cs typeface="Times New Roman" panose="02020603050405020304" pitchFamily="18" charset="0"/>
                        </a:rPr>
                        <m:t>𝑷𝒉</m:t>
                      </m:r>
                    </m:oMath>
                  </m:oMathPara>
                </a14:m>
                <a:endParaRPr lang="en-US" sz="4000" b="1" dirty="0">
                  <a:effectLst/>
                  <a:latin typeface="Arial" panose="020B0604020202020204" pitchFamily="34" charset="0"/>
                  <a:ea typeface="Calibri" panose="020F0502020204030204" pitchFamily="34" charset="0"/>
                  <a:cs typeface="Arial" panose="020B0604020202020204" pitchFamily="34" charset="0"/>
                </a:endParaRPr>
              </a:p>
              <a:p>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năng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jun</a:t>
                </a:r>
                <a:r>
                  <a:rPr lang="en-US" sz="4000" dirty="0">
                    <a:latin typeface="Arial" panose="020B0604020202020204" pitchFamily="34" charset="0"/>
                    <a:ea typeface="Times New Roman" panose="02020603050405020304" pitchFamily="18" charset="0"/>
                    <a:cs typeface="Arial" panose="020B0604020202020204" pitchFamily="34" charset="0"/>
                  </a:rPr>
                  <a:t> (J).</a:t>
                </a:r>
                <a:endParaRPr lang="en-US" sz="4000" dirty="0">
                  <a:latin typeface="Arial" panose="020B0604020202020204" pitchFamily="34" charset="0"/>
                  <a:cs typeface="Arial" panose="020B0604020202020204" pitchFamily="34" charset="0"/>
                </a:endParaRPr>
              </a:p>
            </p:txBody>
          </p:sp>
        </mc:Choice>
        <mc:Fallback xmlns="">
          <p:sp>
            <p:nvSpPr>
              <p:cNvPr id="11" name="Rectangle 10">
                <a:extLst>
                  <a:ext uri="{FF2B5EF4-FFF2-40B4-BE49-F238E27FC236}">
                    <a16:creationId xmlns:a16="http://schemas.microsoft.com/office/drawing/2014/main" id="{16969C0C-D686-C9C7-6266-3E1F91FA9E51}"/>
                  </a:ext>
                </a:extLst>
              </p:cNvPr>
              <p:cNvSpPr>
                <a:spLocks noRot="1" noChangeAspect="1" noMove="1" noResize="1" noEditPoints="1" noAdjustHandles="1" noChangeArrowheads="1" noChangeShapeType="1" noTextEdit="1"/>
              </p:cNvSpPr>
              <p:nvPr/>
            </p:nvSpPr>
            <p:spPr>
              <a:xfrm>
                <a:off x="2380076" y="3238500"/>
                <a:ext cx="15935998" cy="4591065"/>
              </a:xfrm>
              <a:prstGeom prst="rect">
                <a:avLst/>
              </a:prstGeom>
              <a:blipFill>
                <a:blip r:embed="rId3"/>
                <a:stretch>
                  <a:fillRect l="-1224" b="-4781"/>
                </a:stretch>
              </a:blipFill>
            </p:spPr>
            <p:txBody>
              <a:bodyPr/>
              <a:lstStyle/>
              <a:p>
                <a:r>
                  <a:rPr lang="en-US">
                    <a:noFill/>
                  </a:rPr>
                  <a:t> </a:t>
                </a:r>
              </a:p>
            </p:txBody>
          </p:sp>
        </mc:Fallback>
      </mc:AlternateContent>
    </p:spTree>
    <p:extLst>
      <p:ext uri="{BB962C8B-B14F-4D97-AF65-F5344CB8AC3E}">
        <p14:creationId xmlns:p14="http://schemas.microsoft.com/office/powerpoint/2010/main" val="29054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4" dur="500"/>
                                        <p:tgtEl>
                                          <p:spTgt spid="11">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59DFF57C-5FCA-47C1-8C52-73FEB1ED4C95}"/>
              </a:ext>
            </a:extLst>
          </p:cNvPr>
          <p:cNvSpPr/>
          <p:nvPr/>
        </p:nvSpPr>
        <p:spPr>
          <a:xfrm>
            <a:off x="893355" y="495300"/>
            <a:ext cx="6288640" cy="1121142"/>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Thảo luận 3 (SGK – tr12)</a:t>
            </a:r>
            <a:endParaRPr lang="en-US" sz="4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8653205-2384-0E99-4433-A3A4A6711854}"/>
              </a:ext>
            </a:extLst>
          </p:cNvPr>
          <p:cNvSpPr/>
          <p:nvPr/>
        </p:nvSpPr>
        <p:spPr>
          <a:xfrm>
            <a:off x="897366" y="2019300"/>
            <a:ext cx="15866633" cy="182492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Nêu thêm một số ví dụ minh họa cho các vật vừa có động năng, vừa có thế năng.</a:t>
            </a:r>
          </a:p>
        </p:txBody>
      </p:sp>
      <p:grpSp>
        <p:nvGrpSpPr>
          <p:cNvPr id="20" name="Group 19">
            <a:extLst>
              <a:ext uri="{FF2B5EF4-FFF2-40B4-BE49-F238E27FC236}">
                <a16:creationId xmlns:a16="http://schemas.microsoft.com/office/drawing/2014/main" id="{735D3A58-F95A-A223-C029-4F82E2A64A83}"/>
              </a:ext>
            </a:extLst>
          </p:cNvPr>
          <p:cNvGrpSpPr/>
          <p:nvPr/>
        </p:nvGrpSpPr>
        <p:grpSpPr>
          <a:xfrm>
            <a:off x="-28144" y="4120734"/>
            <a:ext cx="2575048" cy="1233598"/>
            <a:chOff x="4669" y="76378"/>
            <a:chExt cx="2646045" cy="1267610"/>
          </a:xfrm>
        </p:grpSpPr>
        <p:pic>
          <p:nvPicPr>
            <p:cNvPr id="21" name="Picture 20">
              <a:extLst>
                <a:ext uri="{FF2B5EF4-FFF2-40B4-BE49-F238E27FC236}">
                  <a16:creationId xmlns:a16="http://schemas.microsoft.com/office/drawing/2014/main" id="{DA54C890-831F-28C1-A771-276A1595B1B5}"/>
                </a:ext>
              </a:extLst>
            </p:cNvPr>
            <p:cNvPicPr>
              <a:picLocks noChangeAspect="1"/>
            </p:cNvPicPr>
            <p:nvPr/>
          </p:nvPicPr>
          <p:blipFill>
            <a:blip r:embed="rId2"/>
            <a:stretch>
              <a:fillRect/>
            </a:stretch>
          </p:blipFill>
          <p:spPr>
            <a:xfrm rot="21283527">
              <a:off x="4669" y="76378"/>
              <a:ext cx="2646045" cy="1267610"/>
            </a:xfrm>
            <a:prstGeom prst="rect">
              <a:avLst/>
            </a:prstGeom>
          </p:spPr>
        </p:pic>
        <p:sp>
          <p:nvSpPr>
            <p:cNvPr id="22" name="TextBox 21">
              <a:extLst>
                <a:ext uri="{FF2B5EF4-FFF2-40B4-BE49-F238E27FC236}">
                  <a16:creationId xmlns:a16="http://schemas.microsoft.com/office/drawing/2014/main" id="{FEC78902-89DD-0BE9-6FFD-5AFC7F39C578}"/>
                </a:ext>
              </a:extLst>
            </p:cNvPr>
            <p:cNvSpPr txBox="1"/>
            <p:nvPr/>
          </p:nvSpPr>
          <p:spPr>
            <a:xfrm rot="21180831">
              <a:off x="490292" y="346480"/>
              <a:ext cx="1674799" cy="727403"/>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Ví dụ</a:t>
              </a:r>
              <a:endParaRPr lang="en-US" sz="4000" b="1" dirty="0">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D496FBEE-37D7-10F7-A50F-84935563EA31}"/>
              </a:ext>
            </a:extLst>
          </p:cNvPr>
          <p:cNvGrpSpPr/>
          <p:nvPr/>
        </p:nvGrpSpPr>
        <p:grpSpPr>
          <a:xfrm>
            <a:off x="3084997" y="4605710"/>
            <a:ext cx="6191250" cy="4823554"/>
            <a:chOff x="3084997" y="4605710"/>
            <a:chExt cx="6191250" cy="4823554"/>
          </a:xfrm>
        </p:grpSpPr>
        <p:pic>
          <p:nvPicPr>
            <p:cNvPr id="1026" name="Picture 2" descr="Điểm danh các hãng máy bay phổ biến tại Việt Nam">
              <a:extLst>
                <a:ext uri="{FF2B5EF4-FFF2-40B4-BE49-F238E27FC236}">
                  <a16:creationId xmlns:a16="http://schemas.microsoft.com/office/drawing/2014/main" id="{40994D26-4434-4EC0-A648-0534D4B70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997" y="4605710"/>
              <a:ext cx="6191250" cy="41243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EC24974-1B1D-3ADE-BC15-1E2AA7E4F227}"/>
                </a:ext>
              </a:extLst>
            </p:cNvPr>
            <p:cNvSpPr txBox="1"/>
            <p:nvPr/>
          </p:nvSpPr>
          <p:spPr>
            <a:xfrm>
              <a:off x="3084997" y="8730034"/>
              <a:ext cx="6191250" cy="699230"/>
            </a:xfrm>
            <a:prstGeom prst="rect">
              <a:avLst/>
            </a:prstGeom>
            <a:noFill/>
          </p:spPr>
          <p:txBody>
            <a:bodyPr wrap="square">
              <a:spAutoFit/>
            </a:bodyPr>
            <a:lstStyle/>
            <a:p>
              <a:pPr marL="0" marR="0" algn="ctr">
                <a:lnSpc>
                  <a:spcPct val="150000"/>
                </a:lnSpc>
                <a:spcBef>
                  <a:spcPts val="0"/>
                </a:spcBef>
                <a:spcAft>
                  <a:spcPts val="80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Máy bay đang bay trên bầu trời.</a:t>
              </a:r>
              <a:endParaRPr lang="en-US" sz="3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1C1505-AB72-1912-4F02-2D071598A603}"/>
              </a:ext>
            </a:extLst>
          </p:cNvPr>
          <p:cNvGrpSpPr/>
          <p:nvPr/>
        </p:nvGrpSpPr>
        <p:grpSpPr>
          <a:xfrm>
            <a:off x="10106526" y="4605710"/>
            <a:ext cx="7467599" cy="4885811"/>
            <a:chOff x="10106526" y="4605710"/>
            <a:chExt cx="7467599" cy="4885811"/>
          </a:xfrm>
        </p:grpSpPr>
        <p:pic>
          <p:nvPicPr>
            <p:cNvPr id="1028" name="Picture 4" descr="Đại hội Thể thao toàn quốc 2022: Môn bóng chuyền tiếp tục thi đấu các trận  phân hạng - Ảnh thời sự trong nước - Văn hoá &amp; Xã hội - Thông">
              <a:extLst>
                <a:ext uri="{FF2B5EF4-FFF2-40B4-BE49-F238E27FC236}">
                  <a16:creationId xmlns:a16="http://schemas.microsoft.com/office/drawing/2014/main" id="{6D83B8CD-7049-AF9E-A7C0-C1000B64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605710"/>
              <a:ext cx="6689452" cy="412432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A7D136C-7FCF-C7CE-81E6-BFBB3DC937B1}"/>
                </a:ext>
              </a:extLst>
            </p:cNvPr>
            <p:cNvSpPr txBox="1"/>
            <p:nvPr/>
          </p:nvSpPr>
          <p:spPr>
            <a:xfrm>
              <a:off x="10106526" y="8792291"/>
              <a:ext cx="7467599" cy="699230"/>
            </a:xfrm>
            <a:prstGeom prst="rect">
              <a:avLst/>
            </a:prstGeom>
            <a:noFill/>
          </p:spPr>
          <p:txBody>
            <a:bodyPr wrap="square">
              <a:spAutoFit/>
            </a:bodyPr>
            <a:lstStyle/>
            <a:p>
              <a:pPr marL="0" marR="0" algn="ctr">
                <a:lnSpc>
                  <a:spcPct val="150000"/>
                </a:lnSpc>
                <a:spcBef>
                  <a:spcPts val="0"/>
                </a:spcBef>
                <a:spcAft>
                  <a:spcPts val="80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Quả bóng đang chuyển động trên không.</a:t>
              </a:r>
              <a:endParaRPr lang="en-US" sz="3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344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59DFF57C-5FCA-47C1-8C52-73FEB1ED4C95}"/>
              </a:ext>
            </a:extLst>
          </p:cNvPr>
          <p:cNvSpPr/>
          <p:nvPr/>
        </p:nvSpPr>
        <p:spPr>
          <a:xfrm>
            <a:off x="893355" y="495300"/>
            <a:ext cx="6288640" cy="1121142"/>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Thảo luận 3 (SGK – tr12)</a:t>
            </a:r>
            <a:endParaRPr lang="en-US" sz="4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8653205-2384-0E99-4433-A3A4A6711854}"/>
              </a:ext>
            </a:extLst>
          </p:cNvPr>
          <p:cNvSpPr/>
          <p:nvPr/>
        </p:nvSpPr>
        <p:spPr>
          <a:xfrm>
            <a:off x="897366" y="2019300"/>
            <a:ext cx="15866633" cy="182492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Nêu thêm một số ví dụ minh họa cho các vật vừa có động năng, vừa có thế năng.</a:t>
            </a:r>
          </a:p>
        </p:txBody>
      </p:sp>
      <p:pic>
        <p:nvPicPr>
          <p:cNvPr id="2" name="Picture 1">
            <a:extLst>
              <a:ext uri="{FF2B5EF4-FFF2-40B4-BE49-F238E27FC236}">
                <a16:creationId xmlns:a16="http://schemas.microsoft.com/office/drawing/2014/main" id="{5C36E128-C8D0-8670-2327-3ACCB4E1AEF5}"/>
              </a:ext>
            </a:extLst>
          </p:cNvPr>
          <p:cNvPicPr>
            <a:picLocks noChangeAspect="1"/>
          </p:cNvPicPr>
          <p:nvPr/>
        </p:nvPicPr>
        <p:blipFill>
          <a:blip r:embed="rId3"/>
          <a:stretch>
            <a:fillRect/>
          </a:stretch>
        </p:blipFill>
        <p:spPr>
          <a:xfrm rot="21283527">
            <a:off x="-28144" y="4120734"/>
            <a:ext cx="2575048" cy="1233598"/>
          </a:xfrm>
          <a:prstGeom prst="rect">
            <a:avLst/>
          </a:prstGeom>
        </p:spPr>
      </p:pic>
      <p:sp>
        <p:nvSpPr>
          <p:cNvPr id="3" name="TextBox 2">
            <a:extLst>
              <a:ext uri="{FF2B5EF4-FFF2-40B4-BE49-F238E27FC236}">
                <a16:creationId xmlns:a16="http://schemas.microsoft.com/office/drawing/2014/main" id="{D2A13DBE-6886-5A7F-CB09-71DD75FB7689}"/>
              </a:ext>
            </a:extLst>
          </p:cNvPr>
          <p:cNvSpPr txBox="1"/>
          <p:nvPr/>
        </p:nvSpPr>
        <p:spPr>
          <a:xfrm rot="21180831">
            <a:off x="444449" y="4383589"/>
            <a:ext cx="1629862"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Ví dụ</a:t>
            </a:r>
            <a:endParaRPr lang="en-US" sz="40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C30DB49B-4242-1BB8-8DFE-DEA37364F2B6}"/>
              </a:ext>
            </a:extLst>
          </p:cNvPr>
          <p:cNvGrpSpPr/>
          <p:nvPr/>
        </p:nvGrpSpPr>
        <p:grpSpPr>
          <a:xfrm>
            <a:off x="3395879" y="4305144"/>
            <a:ext cx="5609157" cy="4977319"/>
            <a:chOff x="3395879" y="4305144"/>
            <a:chExt cx="5609157" cy="4977319"/>
          </a:xfrm>
        </p:grpSpPr>
        <p:pic>
          <p:nvPicPr>
            <p:cNvPr id="2050" name="Picture 2" descr="Hình nền Nền Những Con Chim đang Bay Trên Bầu Trời Với Bầu Trời Xanh Phía  Trên Chúng Nền, đám Mây, Thời Tiết, Xa Lạ Background Vector để tải xuống  miễn phí -">
              <a:extLst>
                <a:ext uri="{FF2B5EF4-FFF2-40B4-BE49-F238E27FC236}">
                  <a16:creationId xmlns:a16="http://schemas.microsoft.com/office/drawing/2014/main" id="{27C14244-74BC-BADA-5738-41FFA35EF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879" y="4305144"/>
              <a:ext cx="5261278"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B693EF-0A3C-6470-5A6A-D061CCBF0679}"/>
                </a:ext>
              </a:extLst>
            </p:cNvPr>
            <p:cNvSpPr txBox="1"/>
            <p:nvPr/>
          </p:nvSpPr>
          <p:spPr>
            <a:xfrm>
              <a:off x="3395879" y="8728465"/>
              <a:ext cx="5609157" cy="553998"/>
            </a:xfrm>
            <a:prstGeom prst="rect">
              <a:avLst/>
            </a:prstGeom>
            <a:noFill/>
          </p:spPr>
          <p:txBody>
            <a:bodyPr wrap="square">
              <a:spAutoFit/>
            </a:bodyPr>
            <a:lstStyle/>
            <a:p>
              <a:pPr algn="ct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Chim sẻ đang bay trên bầu trời.</a:t>
              </a:r>
              <a:endParaRPr lang="en-US" sz="300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D167A7B-61C6-2BF7-3B32-747B612A1D54}"/>
              </a:ext>
            </a:extLst>
          </p:cNvPr>
          <p:cNvGrpSpPr/>
          <p:nvPr/>
        </p:nvGrpSpPr>
        <p:grpSpPr>
          <a:xfrm>
            <a:off x="9442850" y="4303139"/>
            <a:ext cx="6959357" cy="5675188"/>
            <a:chOff x="9442850" y="4303139"/>
            <a:chExt cx="6959357" cy="5675188"/>
          </a:xfrm>
        </p:grpSpPr>
        <p:pic>
          <p:nvPicPr>
            <p:cNvPr id="2052" name="Picture 4" descr="Thang máy bằng kính quan sát, điểm nhấn sang trọng">
              <a:extLst>
                <a:ext uri="{FF2B5EF4-FFF2-40B4-BE49-F238E27FC236}">
                  <a16:creationId xmlns:a16="http://schemas.microsoft.com/office/drawing/2014/main" id="{A31FCA71-8CCC-1503-987C-32B20B30C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850" y="4303139"/>
              <a:ext cx="6927273"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F5A963-C0F5-FB67-6BDE-C7542EB52190}"/>
                </a:ext>
              </a:extLst>
            </p:cNvPr>
            <p:cNvSpPr txBox="1"/>
            <p:nvPr/>
          </p:nvSpPr>
          <p:spPr>
            <a:xfrm>
              <a:off x="9474934" y="8586599"/>
              <a:ext cx="6927273" cy="1391728"/>
            </a:xfrm>
            <a:prstGeom prst="rect">
              <a:avLst/>
            </a:prstGeom>
            <a:noFill/>
          </p:spPr>
          <p:txBody>
            <a:bodyPr wrap="square">
              <a:spAutoFit/>
            </a:bodyPr>
            <a:lstStyle/>
            <a:p>
              <a:pPr marL="0" marR="0" algn="ctr">
                <a:lnSpc>
                  <a:spcPct val="150000"/>
                </a:lnSpc>
                <a:spcBef>
                  <a:spcPts val="0"/>
                </a:spcBef>
                <a:spcAft>
                  <a:spcPts val="800"/>
                </a:spcAft>
              </a:pPr>
              <a:r>
                <a:rPr lang="en-US" sz="3000">
                  <a:solidFill>
                    <a:srgbClr val="000000"/>
                  </a:solidFill>
                  <a:effectLst/>
                  <a:latin typeface="Arial" panose="020B0604020202020204" pitchFamily="34" charset="0"/>
                  <a:ea typeface="Calibri" panose="020F0502020204030204" pitchFamily="34" charset="0"/>
                  <a:cs typeface="Arial" panose="020B0604020202020204" pitchFamily="34" charset="0"/>
                </a:rPr>
                <a:t>Thang máy đang di chuyển từ tầng này sang tầng khác.</a:t>
              </a:r>
              <a:endParaRPr lang="en-US" sz="3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820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F09D71-7760-B323-19F6-BEFE5567DF71}"/>
              </a:ext>
            </a:extLst>
          </p:cNvPr>
          <p:cNvSpPr txBox="1"/>
          <p:nvPr/>
        </p:nvSpPr>
        <p:spPr>
          <a:xfrm>
            <a:off x="419100" y="190500"/>
            <a:ext cx="17449800" cy="2258054"/>
          </a:xfrm>
          <a:prstGeom prst="rect">
            <a:avLst/>
          </a:prstGeom>
          <a:noFill/>
        </p:spPr>
        <p:txBody>
          <a:bodyPr wrap="square">
            <a:spAutoFit/>
          </a:bodyPr>
          <a:lstStyle/>
          <a:p>
            <a:pPr marL="0" marR="0" algn="ctr">
              <a:lnSpc>
                <a:spcPct val="150000"/>
              </a:lnSpc>
              <a:spcBef>
                <a:spcPts val="0"/>
              </a:spcBef>
              <a:spcAft>
                <a:spcPts val="800"/>
              </a:spcAft>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Phân tích sự chuyển hóa năng lượng trong một số trường hợp đơn giản</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C933CF7-8782-481E-F3C3-44913303653E}"/>
              </a:ext>
            </a:extLst>
          </p:cNvPr>
          <p:cNvSpPr/>
          <p:nvPr/>
        </p:nvSpPr>
        <p:spPr>
          <a:xfrm>
            <a:off x="609600" y="4533900"/>
            <a:ext cx="11597999" cy="2363532"/>
          </a:xfrm>
          <a:prstGeom prst="rect">
            <a:avLst/>
          </a:prstGeom>
        </p:spPr>
        <p:txBody>
          <a:bodyPr wrap="square">
            <a:spAutoFit/>
          </a:bodyPr>
          <a:lstStyle/>
          <a:p>
            <a:pPr algn="just" defTabSz="1828800">
              <a:lnSpc>
                <a:spcPct val="200000"/>
              </a:lnSpc>
              <a:spcAft>
                <a:spcPts val="1600"/>
              </a:spcAft>
              <a:buClr>
                <a:srgbClr val="000000"/>
              </a:buClr>
            </a:pPr>
            <a:r>
              <a:rPr lang="en-US" sz="4000">
                <a:latin typeface="Arial" panose="020B0604020202020204" pitchFamily="34" charset="0"/>
                <a:cs typeface="Arial" panose="020B0604020202020204" pitchFamily="34" charset="0"/>
              </a:rPr>
              <a:t>1. Động năng và thế năng của một vật chuyển động luôn có giá trị nhất định hay có thể thay đổi?</a:t>
            </a:r>
            <a:endParaRPr lang="en-US" sz="4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13ED0869-5DCA-B0C9-9572-FF6097229136}"/>
              </a:ext>
            </a:extLst>
          </p:cNvPr>
          <p:cNvSpPr/>
          <p:nvPr/>
        </p:nvSpPr>
        <p:spPr>
          <a:xfrm>
            <a:off x="601579" y="7145869"/>
            <a:ext cx="11597999" cy="2363532"/>
          </a:xfrm>
          <a:prstGeom prst="rect">
            <a:avLst/>
          </a:prstGeom>
        </p:spPr>
        <p:txBody>
          <a:bodyPr wrap="square">
            <a:spAutoFit/>
          </a:bodyPr>
          <a:lstStyle/>
          <a:p>
            <a:pPr algn="just" defTabSz="1828800">
              <a:lnSpc>
                <a:spcPct val="200000"/>
              </a:lnSpc>
              <a:buClr>
                <a:srgbClr val="000000"/>
              </a:buClr>
            </a:pPr>
            <a:r>
              <a:rPr lang="en-US" sz="4000">
                <a:latin typeface="Arial" panose="020B0604020202020204" pitchFamily="34" charset="0"/>
                <a:cs typeface="Arial" panose="020B0604020202020204" pitchFamily="34" charset="0"/>
              </a:rPr>
              <a:t>2. Động năng và thế năng của một vật chuyển động có thể chuyển hóa lẫn nhau không?</a:t>
            </a:r>
          </a:p>
        </p:txBody>
      </p:sp>
      <p:pic>
        <p:nvPicPr>
          <p:cNvPr id="16" name="Picture 15">
            <a:extLst>
              <a:ext uri="{FF2B5EF4-FFF2-40B4-BE49-F238E27FC236}">
                <a16:creationId xmlns:a16="http://schemas.microsoft.com/office/drawing/2014/main" id="{EFC390FE-C95B-8A0C-AE9D-3C3F71D22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1420" y="3122840"/>
            <a:ext cx="5077480" cy="6702274"/>
          </a:xfrm>
          <a:prstGeom prst="rect">
            <a:avLst/>
          </a:prstGeom>
        </p:spPr>
      </p:pic>
      <p:grpSp>
        <p:nvGrpSpPr>
          <p:cNvPr id="20" name="Group 19">
            <a:extLst>
              <a:ext uri="{FF2B5EF4-FFF2-40B4-BE49-F238E27FC236}">
                <a16:creationId xmlns:a16="http://schemas.microsoft.com/office/drawing/2014/main" id="{876C83B2-F4FA-86E3-8366-AFD6FBE10AD6}"/>
              </a:ext>
            </a:extLst>
          </p:cNvPr>
          <p:cNvGrpSpPr/>
          <p:nvPr/>
        </p:nvGrpSpPr>
        <p:grpSpPr>
          <a:xfrm>
            <a:off x="1524000" y="3025727"/>
            <a:ext cx="8566320" cy="1620458"/>
            <a:chOff x="1524000" y="3025727"/>
            <a:chExt cx="8566320" cy="1620458"/>
          </a:xfrm>
        </p:grpSpPr>
        <p:sp>
          <p:nvSpPr>
            <p:cNvPr id="8" name="TextBox 7">
              <a:extLst>
                <a:ext uri="{FF2B5EF4-FFF2-40B4-BE49-F238E27FC236}">
                  <a16:creationId xmlns:a16="http://schemas.microsoft.com/office/drawing/2014/main" id="{4B402ED4-FC92-7A97-8D68-1C570A490D08}"/>
                </a:ext>
              </a:extLst>
            </p:cNvPr>
            <p:cNvSpPr txBox="1"/>
            <p:nvPr/>
          </p:nvSpPr>
          <p:spPr>
            <a:xfrm>
              <a:off x="2286000" y="3613187"/>
              <a:ext cx="7804320" cy="769441"/>
            </a:xfrm>
            <a:prstGeom prst="rect">
              <a:avLst/>
            </a:prstGeom>
            <a:noFill/>
          </p:spPr>
          <p:txBody>
            <a:bodyPr wrap="square" rtlCol="0">
              <a:spAutoFit/>
            </a:bodyPr>
            <a:lstStyle/>
            <a:p>
              <a:pPr algn="ctr" defTabSz="1828800">
                <a:buClr>
                  <a:srgbClr val="000000"/>
                </a:buClr>
              </a:pPr>
              <a:r>
                <a:rPr lang="en-US" sz="4400" b="1" kern="0">
                  <a:solidFill>
                    <a:srgbClr val="FF0000"/>
                  </a:solidFill>
                  <a:latin typeface="Arial"/>
                  <a:cs typeface="Arial"/>
                  <a:sym typeface="Arial"/>
                </a:rPr>
                <a:t>Trả lời các câu hỏi sau:</a:t>
              </a:r>
              <a:endParaRPr lang="en-US" sz="4400" b="1" kern="0" dirty="0">
                <a:solidFill>
                  <a:srgbClr val="FF0000"/>
                </a:solidFill>
                <a:latin typeface="Arial"/>
                <a:cs typeface="Arial"/>
                <a:sym typeface="Arial"/>
              </a:endParaRPr>
            </a:p>
          </p:txBody>
        </p:sp>
        <p:pic>
          <p:nvPicPr>
            <p:cNvPr id="19" name="Picture 18">
              <a:extLst>
                <a:ext uri="{FF2B5EF4-FFF2-40B4-BE49-F238E27FC236}">
                  <a16:creationId xmlns:a16="http://schemas.microsoft.com/office/drawing/2014/main" id="{5DA435C8-A7C0-0FC9-D05E-B9AB353BF8EB}"/>
                </a:ext>
              </a:extLst>
            </p:cNvPr>
            <p:cNvPicPr>
              <a:picLocks noChangeAspect="1"/>
            </p:cNvPicPr>
            <p:nvPr/>
          </p:nvPicPr>
          <p:blipFill>
            <a:blip r:embed="rId4"/>
            <a:stretch>
              <a:fillRect/>
            </a:stretch>
          </p:blipFill>
          <p:spPr>
            <a:xfrm>
              <a:off x="1524000" y="3025727"/>
              <a:ext cx="1524000" cy="1620458"/>
            </a:xfrm>
            <a:prstGeom prst="rect">
              <a:avLst/>
            </a:prstGeom>
          </p:spPr>
        </p:pic>
      </p:grpSp>
    </p:spTree>
    <p:extLst>
      <p:ext uri="{BB962C8B-B14F-4D97-AF65-F5344CB8AC3E}">
        <p14:creationId xmlns:p14="http://schemas.microsoft.com/office/powerpoint/2010/main" val="39951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a:extLst>
              <a:ext uri="{FF2B5EF4-FFF2-40B4-BE49-F238E27FC236}">
                <a16:creationId xmlns:a16="http://schemas.microsoft.com/office/drawing/2014/main" id="{E9ED7260-1819-0B84-C94B-6593C6890402}"/>
              </a:ext>
            </a:extLst>
          </p:cNvPr>
          <p:cNvSpPr/>
          <p:nvPr/>
        </p:nvSpPr>
        <p:spPr>
          <a:xfrm>
            <a:off x="4876800" y="481648"/>
            <a:ext cx="7709934" cy="1232851"/>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Thảo luận 4 (SGK – tr12)</a:t>
            </a:r>
            <a:endParaRPr lang="en-US" sz="4000" b="1" dirty="0">
              <a:solidFill>
                <a:schemeClr val="accent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DEA5980-CD55-69C9-7B4F-041E8506A28C}"/>
              </a:ext>
            </a:extLst>
          </p:cNvPr>
          <p:cNvSpPr txBox="1"/>
          <p:nvPr/>
        </p:nvSpPr>
        <p:spPr>
          <a:xfrm>
            <a:off x="1053623" y="1943100"/>
            <a:ext cx="9753600" cy="2850845"/>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chuyển động của con lắc (hình 2.4) ở những vị trí nào vật nặng có:</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Thế năng lớn nhất?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8C2AC27-1F96-1386-FD3F-3D1C1D619286}"/>
              </a:ext>
            </a:extLst>
          </p:cNvPr>
          <p:cNvGrpSpPr/>
          <p:nvPr/>
        </p:nvGrpSpPr>
        <p:grpSpPr>
          <a:xfrm>
            <a:off x="11430000" y="2504301"/>
            <a:ext cx="6077305" cy="6878599"/>
            <a:chOff x="11101137" y="2476499"/>
            <a:chExt cx="6077305" cy="6878599"/>
          </a:xfrm>
        </p:grpSpPr>
        <p:pic>
          <p:nvPicPr>
            <p:cNvPr id="16" name="Picture 15">
              <a:extLst>
                <a:ext uri="{FF2B5EF4-FFF2-40B4-BE49-F238E27FC236}">
                  <a16:creationId xmlns:a16="http://schemas.microsoft.com/office/drawing/2014/main" id="{1C09372C-713D-F0FC-3716-0A49A48D21E4}"/>
                </a:ext>
              </a:extLst>
            </p:cNvPr>
            <p:cNvPicPr>
              <a:picLocks noChangeAspect="1"/>
            </p:cNvPicPr>
            <p:nvPr/>
          </p:nvPicPr>
          <p:blipFill>
            <a:blip r:embed="rId2"/>
            <a:stretch>
              <a:fillRect/>
            </a:stretch>
          </p:blipFill>
          <p:spPr>
            <a:xfrm>
              <a:off x="11125200" y="2476499"/>
              <a:ext cx="5932714" cy="6096000"/>
            </a:xfrm>
            <a:prstGeom prst="rect">
              <a:avLst/>
            </a:prstGeom>
          </p:spPr>
        </p:pic>
        <p:sp>
          <p:nvSpPr>
            <p:cNvPr id="17" name="TextBox 16">
              <a:extLst>
                <a:ext uri="{FF2B5EF4-FFF2-40B4-BE49-F238E27FC236}">
                  <a16:creationId xmlns:a16="http://schemas.microsoft.com/office/drawing/2014/main" id="{859BD794-D857-6492-1546-0DEE7D842329}"/>
                </a:ext>
              </a:extLst>
            </p:cNvPr>
            <p:cNvSpPr txBox="1"/>
            <p:nvPr/>
          </p:nvSpPr>
          <p:spPr>
            <a:xfrm>
              <a:off x="11101137" y="8801100"/>
              <a:ext cx="6077305" cy="553998"/>
            </a:xfrm>
            <a:prstGeom prst="rect">
              <a:avLst/>
            </a:prstGeom>
            <a:noFill/>
          </p:spPr>
          <p:txBody>
            <a:bodyPr wrap="none" rtlCol="0">
              <a:spAutoFit/>
            </a:bodyPr>
            <a:lstStyle/>
            <a:p>
              <a:pPr algn="ctr"/>
              <a:r>
                <a:rPr lang="en-US" sz="3000" b="1">
                  <a:latin typeface="Arial" panose="020B0604020202020204" pitchFamily="34" charset="0"/>
                  <a:cs typeface="Arial" panose="020B0604020202020204" pitchFamily="34" charset="0"/>
                </a:rPr>
                <a:t>Hình 2.4 </a:t>
              </a:r>
              <a:r>
                <a:rPr lang="en-US" sz="3000">
                  <a:latin typeface="Arial" panose="020B0604020202020204" pitchFamily="34" charset="0"/>
                  <a:cs typeface="Arial" panose="020B0604020202020204" pitchFamily="34" charset="0"/>
                </a:rPr>
                <a:t>Chuyển động của con lắc</a:t>
              </a:r>
            </a:p>
          </p:txBody>
        </p:sp>
      </p:grpSp>
      <p:sp>
        <p:nvSpPr>
          <p:cNvPr id="25" name="TextBox 24">
            <a:extLst>
              <a:ext uri="{FF2B5EF4-FFF2-40B4-BE49-F238E27FC236}">
                <a16:creationId xmlns:a16="http://schemas.microsoft.com/office/drawing/2014/main" id="{D16F9594-F0C0-A86E-D9EC-613BC3F2EF55}"/>
              </a:ext>
            </a:extLst>
          </p:cNvPr>
          <p:cNvSpPr txBox="1"/>
          <p:nvPr/>
        </p:nvSpPr>
        <p:spPr>
          <a:xfrm>
            <a:off x="1053623" y="6911208"/>
            <a:ext cx="9144000" cy="90159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ộng năng lớn nhất?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7FBF8FE8-42E6-EFF1-B3F3-7D6F9DBB0CDF}"/>
              </a:ext>
            </a:extLst>
          </p:cNvPr>
          <p:cNvGrpSpPr/>
          <p:nvPr/>
        </p:nvGrpSpPr>
        <p:grpSpPr>
          <a:xfrm>
            <a:off x="1370168" y="5129211"/>
            <a:ext cx="9400959" cy="1720903"/>
            <a:chOff x="1370168" y="5129211"/>
            <a:chExt cx="9400959" cy="1720903"/>
          </a:xfrm>
        </p:grpSpPr>
        <p:sp>
          <p:nvSpPr>
            <p:cNvPr id="19" name="Rectangle 18">
              <a:extLst>
                <a:ext uri="{FF2B5EF4-FFF2-40B4-BE49-F238E27FC236}">
                  <a16:creationId xmlns:a16="http://schemas.microsoft.com/office/drawing/2014/main" id="{F9E86236-7CFC-68BE-369B-9318969F7CB6}"/>
                </a:ext>
              </a:extLst>
            </p:cNvPr>
            <p:cNvSpPr/>
            <p:nvPr/>
          </p:nvSpPr>
          <p:spPr>
            <a:xfrm>
              <a:off x="2726584" y="5129211"/>
              <a:ext cx="8044543" cy="17209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Ở vị trí A và B, con lắc có thế năng lớn nhất.</a:t>
              </a:r>
              <a:endParaRPr lang="en-US" sz="4000">
                <a:solidFill>
                  <a:srgbClr val="FF0000"/>
                </a:solidFill>
                <a:latin typeface="Arial" panose="020B0604020202020204" pitchFamily="34" charset="0"/>
                <a:cs typeface="Arial" panose="020B0604020202020204" pitchFamily="34" charset="0"/>
              </a:endParaRPr>
            </a:p>
          </p:txBody>
        </p:sp>
        <p:sp>
          <p:nvSpPr>
            <p:cNvPr id="26" name="Arrow: Right 25">
              <a:extLst>
                <a:ext uri="{FF2B5EF4-FFF2-40B4-BE49-F238E27FC236}">
                  <a16:creationId xmlns:a16="http://schemas.microsoft.com/office/drawing/2014/main" id="{6BBCDB0C-C27C-FB4A-0025-42691F5CAFF7}"/>
                </a:ext>
              </a:extLst>
            </p:cNvPr>
            <p:cNvSpPr/>
            <p:nvPr/>
          </p:nvSpPr>
          <p:spPr>
            <a:xfrm>
              <a:off x="1370168" y="5682575"/>
              <a:ext cx="9144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1FAFDF7-68E0-7F20-FDA5-306D6253603D}"/>
              </a:ext>
            </a:extLst>
          </p:cNvPr>
          <p:cNvGrpSpPr/>
          <p:nvPr/>
        </p:nvGrpSpPr>
        <p:grpSpPr>
          <a:xfrm>
            <a:off x="1370168" y="8209161"/>
            <a:ext cx="9400959" cy="1720903"/>
            <a:chOff x="1370168" y="8209161"/>
            <a:chExt cx="9400959" cy="1720903"/>
          </a:xfrm>
        </p:grpSpPr>
        <p:sp>
          <p:nvSpPr>
            <p:cNvPr id="20" name="Rectangle 19">
              <a:extLst>
                <a:ext uri="{FF2B5EF4-FFF2-40B4-BE49-F238E27FC236}">
                  <a16:creationId xmlns:a16="http://schemas.microsoft.com/office/drawing/2014/main" id="{C7430F1D-79C2-18E1-1B06-0543537F30BC}"/>
                </a:ext>
              </a:extLst>
            </p:cNvPr>
            <p:cNvSpPr/>
            <p:nvPr/>
          </p:nvSpPr>
          <p:spPr>
            <a:xfrm>
              <a:off x="2726584" y="8209161"/>
              <a:ext cx="8044543" cy="17209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Ở vị trí O, con lắc có động năng lớn nhất.</a:t>
              </a:r>
            </a:p>
          </p:txBody>
        </p:sp>
        <p:sp>
          <p:nvSpPr>
            <p:cNvPr id="27" name="Arrow: Right 26">
              <a:extLst>
                <a:ext uri="{FF2B5EF4-FFF2-40B4-BE49-F238E27FC236}">
                  <a16:creationId xmlns:a16="http://schemas.microsoft.com/office/drawing/2014/main" id="{A94CF5F7-6C00-C864-AF5E-BBF493902F22}"/>
                </a:ext>
              </a:extLst>
            </p:cNvPr>
            <p:cNvSpPr/>
            <p:nvPr/>
          </p:nvSpPr>
          <p:spPr>
            <a:xfrm>
              <a:off x="1370168" y="8849500"/>
              <a:ext cx="9144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868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a:extLst>
              <a:ext uri="{FF2B5EF4-FFF2-40B4-BE49-F238E27FC236}">
                <a16:creationId xmlns:a16="http://schemas.microsoft.com/office/drawing/2014/main" id="{E9ED7260-1819-0B84-C94B-6593C6890402}"/>
              </a:ext>
            </a:extLst>
          </p:cNvPr>
          <p:cNvSpPr/>
          <p:nvPr/>
        </p:nvSpPr>
        <p:spPr>
          <a:xfrm>
            <a:off x="4876800" y="342900"/>
            <a:ext cx="7709934" cy="1232851"/>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Thảo luận 5 (SGK – tr13)</a:t>
            </a:r>
            <a:endParaRPr lang="en-US" sz="4000" b="1" dirty="0">
              <a:solidFill>
                <a:schemeClr val="accent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21AA48-3DAE-034B-DB2E-9B909E5809F3}"/>
              </a:ext>
            </a:extLst>
          </p:cNvPr>
          <p:cNvSpPr txBox="1"/>
          <p:nvPr/>
        </p:nvSpPr>
        <p:spPr>
          <a:xfrm>
            <a:off x="762000" y="1714500"/>
            <a:ext cx="16985733" cy="182492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 tả sự biến đổi giữa động năng và thế năng trong chuyển động của quả bóng rơi (hình 2.5a) và vận động viên giậm nhảy qua xà (hình 2.5b).</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8D6F925-6C9F-A185-1CBE-F5430D0B8DF6}"/>
              </a:ext>
            </a:extLst>
          </p:cNvPr>
          <p:cNvGrpSpPr/>
          <p:nvPr/>
        </p:nvGrpSpPr>
        <p:grpSpPr>
          <a:xfrm>
            <a:off x="731520" y="3812686"/>
            <a:ext cx="16815822" cy="6131414"/>
            <a:chOff x="1018809" y="3807314"/>
            <a:chExt cx="16815822" cy="6131414"/>
          </a:xfrm>
        </p:grpSpPr>
        <p:pic>
          <p:nvPicPr>
            <p:cNvPr id="6" name="Picture 5">
              <a:extLst>
                <a:ext uri="{FF2B5EF4-FFF2-40B4-BE49-F238E27FC236}">
                  <a16:creationId xmlns:a16="http://schemas.microsoft.com/office/drawing/2014/main" id="{46735985-A134-4EAA-DCC0-508AC9DC7387}"/>
                </a:ext>
              </a:extLst>
            </p:cNvPr>
            <p:cNvPicPr>
              <a:picLocks noChangeAspect="1"/>
            </p:cNvPicPr>
            <p:nvPr/>
          </p:nvPicPr>
          <p:blipFill>
            <a:blip r:embed="rId2"/>
            <a:stretch>
              <a:fillRect/>
            </a:stretch>
          </p:blipFill>
          <p:spPr>
            <a:xfrm>
              <a:off x="4556593" y="3807314"/>
              <a:ext cx="8924925" cy="5227953"/>
            </a:xfrm>
            <a:prstGeom prst="rect">
              <a:avLst/>
            </a:prstGeom>
          </p:spPr>
        </p:pic>
        <p:sp>
          <p:nvSpPr>
            <p:cNvPr id="7" name="TextBox 6">
              <a:extLst>
                <a:ext uri="{FF2B5EF4-FFF2-40B4-BE49-F238E27FC236}">
                  <a16:creationId xmlns:a16="http://schemas.microsoft.com/office/drawing/2014/main" id="{A47A02F2-1271-A173-4E25-286C7240809F}"/>
                </a:ext>
              </a:extLst>
            </p:cNvPr>
            <p:cNvSpPr txBox="1"/>
            <p:nvPr/>
          </p:nvSpPr>
          <p:spPr>
            <a:xfrm>
              <a:off x="1018809" y="9384730"/>
              <a:ext cx="16815822" cy="553998"/>
            </a:xfrm>
            <a:prstGeom prst="rect">
              <a:avLst/>
            </a:prstGeom>
            <a:noFill/>
          </p:spPr>
          <p:txBody>
            <a:bodyPr wrap="none" rtlCol="0">
              <a:spAutoFit/>
            </a:bodyPr>
            <a:lstStyle/>
            <a:p>
              <a:r>
                <a:rPr lang="en-US" sz="3000" b="1">
                  <a:latin typeface="Arial" panose="020B0604020202020204" pitchFamily="34" charset="0"/>
                  <a:cs typeface="Arial" panose="020B0604020202020204" pitchFamily="34" charset="0"/>
                </a:rPr>
                <a:t>Hình 2.5. </a:t>
              </a:r>
              <a:r>
                <a:rPr lang="en-US" sz="3000">
                  <a:latin typeface="Arial" panose="020B0604020202020204" pitchFamily="34" charset="0"/>
                  <a:cs typeface="Arial" panose="020B0604020202020204" pitchFamily="34" charset="0"/>
                </a:rPr>
                <a:t>Ví dụ về sự chuyển hóa năng lượng: a) quả bóng rơi; b) vân động viên nhảy cao qua xà</a:t>
              </a:r>
            </a:p>
          </p:txBody>
        </p:sp>
      </p:grpSp>
    </p:spTree>
    <p:extLst>
      <p:ext uri="{BB962C8B-B14F-4D97-AF65-F5344CB8AC3E}">
        <p14:creationId xmlns:p14="http://schemas.microsoft.com/office/powerpoint/2010/main" val="127016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339E621-FDD6-DFF9-F601-1CC5FAEDC2CE}"/>
              </a:ext>
            </a:extLst>
          </p:cNvPr>
          <p:cNvSpPr/>
          <p:nvPr/>
        </p:nvSpPr>
        <p:spPr>
          <a:xfrm>
            <a:off x="228600" y="3214670"/>
            <a:ext cx="6019800" cy="35052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a:solidFill>
                  <a:srgbClr val="000000"/>
                </a:solidFill>
                <a:effectLst/>
                <a:latin typeface="Arial" panose="020B0604020202020204" pitchFamily="34" charset="0"/>
                <a:ea typeface="Calibri" panose="020F0502020204030204" pitchFamily="34" charset="0"/>
                <a:cs typeface="Arial" panose="020B0604020202020204" pitchFamily="34" charset="0"/>
              </a:rPr>
              <a:t>Trong chuyển động của quả bóng rơi:</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83C65A-60AB-AF88-C11A-19BA801D069F}"/>
              </a:ext>
            </a:extLst>
          </p:cNvPr>
          <p:cNvSpPr txBox="1"/>
          <p:nvPr/>
        </p:nvSpPr>
        <p:spPr>
          <a:xfrm>
            <a:off x="7711440" y="800100"/>
            <a:ext cx="9428110" cy="182492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Tại A, quả bóng có thế năng, không có động năng.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07C4BA9-72AE-CBD3-DD87-8851D67B5C0C}"/>
              </a:ext>
            </a:extLst>
          </p:cNvPr>
          <p:cNvSpPr txBox="1"/>
          <p:nvPr/>
        </p:nvSpPr>
        <p:spPr>
          <a:xfrm>
            <a:off x="7711440" y="3593144"/>
            <a:ext cx="9067800" cy="274825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Trong quá trình rơi xuống, thế năng của quả bóng chuyển hoá dần thành động năng.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0FA85C2-C945-3B0B-E808-32DB4931ACA8}"/>
              </a:ext>
            </a:extLst>
          </p:cNvPr>
          <p:cNvSpPr txBox="1"/>
          <p:nvPr/>
        </p:nvSpPr>
        <p:spPr>
          <a:xfrm>
            <a:off x="7711440" y="7431438"/>
            <a:ext cx="9067800" cy="1824923"/>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Tại C, thế năng của quả bóng chuyển hoá hoàn toàn thành động năng.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Connector: Elbow 19">
            <a:extLst>
              <a:ext uri="{FF2B5EF4-FFF2-40B4-BE49-F238E27FC236}">
                <a16:creationId xmlns:a16="http://schemas.microsoft.com/office/drawing/2014/main" id="{B0C3F635-82D2-6CDC-E859-FD69F9079DC4}"/>
              </a:ext>
            </a:extLst>
          </p:cNvPr>
          <p:cNvCxnSpPr>
            <a:stCxn id="2" idx="3"/>
            <a:endCxn id="11" idx="1"/>
          </p:cNvCxnSpPr>
          <p:nvPr/>
        </p:nvCxnSpPr>
        <p:spPr>
          <a:xfrm flipV="1">
            <a:off x="6248400" y="1712562"/>
            <a:ext cx="1463040" cy="325470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801B6F4-0065-DDDD-E292-741165D06188}"/>
              </a:ext>
            </a:extLst>
          </p:cNvPr>
          <p:cNvCxnSpPr>
            <a:stCxn id="2" idx="3"/>
            <a:endCxn id="14" idx="1"/>
          </p:cNvCxnSpPr>
          <p:nvPr/>
        </p:nvCxnSpPr>
        <p:spPr>
          <a:xfrm>
            <a:off x="6248400" y="4967270"/>
            <a:ext cx="14630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FDAE85D9-1620-6430-DC74-322D8DAD4347}"/>
              </a:ext>
            </a:extLst>
          </p:cNvPr>
          <p:cNvCxnSpPr>
            <a:cxnSpLocks/>
            <a:stCxn id="2" idx="3"/>
            <a:endCxn id="17" idx="1"/>
          </p:cNvCxnSpPr>
          <p:nvPr/>
        </p:nvCxnSpPr>
        <p:spPr>
          <a:xfrm>
            <a:off x="6248400" y="4967270"/>
            <a:ext cx="1463040" cy="337663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1D27D2E0-25BC-53DA-F177-504434257FDC}"/>
              </a:ext>
            </a:extLst>
          </p:cNvPr>
          <p:cNvGrpSpPr/>
          <p:nvPr/>
        </p:nvGrpSpPr>
        <p:grpSpPr>
          <a:xfrm>
            <a:off x="1371600" y="-7620"/>
            <a:ext cx="3200400" cy="1824923"/>
            <a:chOff x="3945916" y="388394"/>
            <a:chExt cx="1337284" cy="983749"/>
          </a:xfrm>
        </p:grpSpPr>
        <p:pic>
          <p:nvPicPr>
            <p:cNvPr id="31" name="Picture 30">
              <a:extLst>
                <a:ext uri="{FF2B5EF4-FFF2-40B4-BE49-F238E27FC236}">
                  <a16:creationId xmlns:a16="http://schemas.microsoft.com/office/drawing/2014/main" id="{88CFE6B6-5EE6-64CC-9F55-0C8CB6B215A0}"/>
                </a:ext>
              </a:extLst>
            </p:cNvPr>
            <p:cNvPicPr>
              <a:picLocks noChangeAspect="1"/>
            </p:cNvPicPr>
            <p:nvPr/>
          </p:nvPicPr>
          <p:blipFill>
            <a:blip r:embed="rId2"/>
            <a:stretch>
              <a:fillRect/>
            </a:stretch>
          </p:blipFill>
          <p:spPr>
            <a:xfrm>
              <a:off x="3945916" y="388394"/>
              <a:ext cx="1337284" cy="983749"/>
            </a:xfrm>
            <a:prstGeom prst="rect">
              <a:avLst/>
            </a:prstGeom>
          </p:spPr>
        </p:pic>
        <p:sp>
          <p:nvSpPr>
            <p:cNvPr id="32" name="TextBox 31">
              <a:extLst>
                <a:ext uri="{FF2B5EF4-FFF2-40B4-BE49-F238E27FC236}">
                  <a16:creationId xmlns:a16="http://schemas.microsoft.com/office/drawing/2014/main" id="{8D007882-B6E0-2A25-3C3B-65C02E869F92}"/>
                </a:ext>
              </a:extLst>
            </p:cNvPr>
            <p:cNvSpPr txBox="1"/>
            <p:nvPr/>
          </p:nvSpPr>
          <p:spPr>
            <a:xfrm>
              <a:off x="4030133" y="530578"/>
              <a:ext cx="1174045" cy="284969"/>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GỢI Ý</a:t>
              </a:r>
              <a:endParaRPr lang="en-US" sz="45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8942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339E621-FDD6-DFF9-F601-1CC5FAEDC2CE}"/>
              </a:ext>
            </a:extLst>
          </p:cNvPr>
          <p:cNvSpPr/>
          <p:nvPr/>
        </p:nvSpPr>
        <p:spPr>
          <a:xfrm>
            <a:off x="228600" y="3214670"/>
            <a:ext cx="6019800" cy="35052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Trong quá trình chuyển động của vận động viên giậm chân nhảy qua xà:</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83C65A-60AB-AF88-C11A-19BA801D069F}"/>
              </a:ext>
            </a:extLst>
          </p:cNvPr>
          <p:cNvSpPr txBox="1"/>
          <p:nvPr/>
        </p:nvSpPr>
        <p:spPr>
          <a:xfrm>
            <a:off x="7726680" y="746678"/>
            <a:ext cx="9428110" cy="1608325"/>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Tại A, vận động viên có động năng, không có thế năng.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Connector: Elbow 19">
            <a:extLst>
              <a:ext uri="{FF2B5EF4-FFF2-40B4-BE49-F238E27FC236}">
                <a16:creationId xmlns:a16="http://schemas.microsoft.com/office/drawing/2014/main" id="{B0C3F635-82D2-6CDC-E859-FD69F9079DC4}"/>
              </a:ext>
            </a:extLst>
          </p:cNvPr>
          <p:cNvCxnSpPr>
            <a:stCxn id="2" idx="3"/>
            <a:endCxn id="11" idx="1"/>
          </p:cNvCxnSpPr>
          <p:nvPr/>
        </p:nvCxnSpPr>
        <p:spPr>
          <a:xfrm flipV="1">
            <a:off x="6248400" y="1550841"/>
            <a:ext cx="1478280" cy="341642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FDAE85D9-1620-6430-DC74-322D8DAD4347}"/>
              </a:ext>
            </a:extLst>
          </p:cNvPr>
          <p:cNvCxnSpPr>
            <a:cxnSpLocks/>
            <a:stCxn id="2" idx="3"/>
          </p:cNvCxnSpPr>
          <p:nvPr/>
        </p:nvCxnSpPr>
        <p:spPr>
          <a:xfrm>
            <a:off x="6248400" y="4967270"/>
            <a:ext cx="1463040" cy="337663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1D27D2E0-25BC-53DA-F177-504434257FDC}"/>
              </a:ext>
            </a:extLst>
          </p:cNvPr>
          <p:cNvGrpSpPr/>
          <p:nvPr/>
        </p:nvGrpSpPr>
        <p:grpSpPr>
          <a:xfrm>
            <a:off x="1371600" y="-7620"/>
            <a:ext cx="3200400" cy="1824923"/>
            <a:chOff x="3945916" y="388394"/>
            <a:chExt cx="1337284" cy="983749"/>
          </a:xfrm>
        </p:grpSpPr>
        <p:pic>
          <p:nvPicPr>
            <p:cNvPr id="31" name="Picture 30">
              <a:extLst>
                <a:ext uri="{FF2B5EF4-FFF2-40B4-BE49-F238E27FC236}">
                  <a16:creationId xmlns:a16="http://schemas.microsoft.com/office/drawing/2014/main" id="{88CFE6B6-5EE6-64CC-9F55-0C8CB6B215A0}"/>
                </a:ext>
              </a:extLst>
            </p:cNvPr>
            <p:cNvPicPr>
              <a:picLocks noChangeAspect="1"/>
            </p:cNvPicPr>
            <p:nvPr/>
          </p:nvPicPr>
          <p:blipFill>
            <a:blip r:embed="rId2"/>
            <a:stretch>
              <a:fillRect/>
            </a:stretch>
          </p:blipFill>
          <p:spPr>
            <a:xfrm>
              <a:off x="3945916" y="388394"/>
              <a:ext cx="1337284" cy="983749"/>
            </a:xfrm>
            <a:prstGeom prst="rect">
              <a:avLst/>
            </a:prstGeom>
          </p:spPr>
        </p:pic>
        <p:sp>
          <p:nvSpPr>
            <p:cNvPr id="32" name="TextBox 31">
              <a:extLst>
                <a:ext uri="{FF2B5EF4-FFF2-40B4-BE49-F238E27FC236}">
                  <a16:creationId xmlns:a16="http://schemas.microsoft.com/office/drawing/2014/main" id="{8D007882-B6E0-2A25-3C3B-65C02E869F92}"/>
                </a:ext>
              </a:extLst>
            </p:cNvPr>
            <p:cNvSpPr txBox="1"/>
            <p:nvPr/>
          </p:nvSpPr>
          <p:spPr>
            <a:xfrm>
              <a:off x="4030133" y="530578"/>
              <a:ext cx="1174045" cy="284969"/>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GỢI Ý</a:t>
              </a:r>
              <a:endParaRPr lang="en-US" sz="4500" b="1" dirty="0">
                <a:solidFill>
                  <a:srgbClr val="C00000"/>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549B4312-4213-B11D-F3E5-3AFB089C8205}"/>
              </a:ext>
            </a:extLst>
          </p:cNvPr>
          <p:cNvSpPr txBox="1"/>
          <p:nvPr/>
        </p:nvSpPr>
        <p:spPr>
          <a:xfrm>
            <a:off x="7757160" y="2752443"/>
            <a:ext cx="9144000" cy="1608325"/>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Từ A đến B, động năng của vận động viên chuyển hoá dần thành thế năng.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1778A2C-9482-4AC8-158A-E39C552C3DDE}"/>
              </a:ext>
            </a:extLst>
          </p:cNvPr>
          <p:cNvSpPr txBox="1"/>
          <p:nvPr/>
        </p:nvSpPr>
        <p:spPr>
          <a:xfrm>
            <a:off x="7772400" y="5126190"/>
            <a:ext cx="9144000" cy="1608325"/>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Từ B đến C, thế năng của vận động viên lại chuyển hoá thành động năng.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7513181-A550-1CF0-0E6D-D0A59A69C4A8}"/>
              </a:ext>
            </a:extLst>
          </p:cNvPr>
          <p:cNvSpPr txBox="1"/>
          <p:nvPr/>
        </p:nvSpPr>
        <p:spPr>
          <a:xfrm>
            <a:off x="8041270" y="7499937"/>
            <a:ext cx="9144000" cy="2416239"/>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Calibri" panose="020F0502020204030204" pitchFamily="34" charset="0"/>
                <a:cs typeface="Arial" panose="020B0604020202020204" pitchFamily="34" charset="0"/>
              </a:rPr>
              <a:t>Tại C, thế năng của vận động viên bằng 0 và vận động viên chỉ có động năng (nếu lúc này chọn gốc thế năng tại C).</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B482A7AD-E667-2DB5-3616-702E79EA65A6}"/>
              </a:ext>
            </a:extLst>
          </p:cNvPr>
          <p:cNvCxnSpPr>
            <a:stCxn id="2" idx="3"/>
          </p:cNvCxnSpPr>
          <p:nvPr/>
        </p:nvCxnSpPr>
        <p:spPr>
          <a:xfrm>
            <a:off x="6248400" y="4967270"/>
            <a:ext cx="1463040" cy="101443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577DD807-9A1F-E69B-775F-560CF707B1C3}"/>
              </a:ext>
            </a:extLst>
          </p:cNvPr>
          <p:cNvCxnSpPr>
            <a:endCxn id="7" idx="1"/>
          </p:cNvCxnSpPr>
          <p:nvPr/>
        </p:nvCxnSpPr>
        <p:spPr>
          <a:xfrm rot="5400000" flipH="1" flipV="1">
            <a:off x="6678448" y="3888558"/>
            <a:ext cx="1410664" cy="74676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59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7"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8600" y="-535601"/>
            <a:ext cx="19685690" cy="5316173"/>
          </a:xfrm>
          <a:prstGeom prst="rect">
            <a:avLst/>
          </a:prstGeom>
        </p:spPr>
      </p:pic>
      <p:sp>
        <p:nvSpPr>
          <p:cNvPr id="7" name="TextBox 7"/>
          <p:cNvSpPr txBox="1"/>
          <p:nvPr/>
        </p:nvSpPr>
        <p:spPr>
          <a:xfrm>
            <a:off x="1023937" y="1193384"/>
            <a:ext cx="16230600" cy="1191224"/>
          </a:xfrm>
          <a:prstGeom prst="rect">
            <a:avLst/>
          </a:prstGeom>
        </p:spPr>
        <p:txBody>
          <a:bodyPr lIns="0" tIns="0" rIns="0" bIns="0" rtlCol="0" anchor="t">
            <a:spAutoFit/>
          </a:bodyPr>
          <a:lstStyle/>
          <a:p>
            <a:pPr lvl="0" algn="ctr">
              <a:lnSpc>
                <a:spcPts val="10199"/>
              </a:lnSpc>
              <a:spcBef>
                <a:spcPct val="0"/>
              </a:spcBef>
            </a:pPr>
            <a:r>
              <a:rPr lang="vi-VN" sz="7200" b="1" dirty="0">
                <a:solidFill>
                  <a:srgbClr val="376943"/>
                </a:solidFill>
                <a:latin typeface="Arial" panose="020B0604020202020204" pitchFamily="34" charset="0"/>
                <a:cs typeface="Arial" panose="020B0604020202020204" pitchFamily="34" charset="0"/>
              </a:rPr>
              <a:t>CHƯƠNG I: NĂNG LƯỢNG CƠ HỌC</a:t>
            </a:r>
            <a:endParaRPr lang="en-US" sz="7200" b="1" u="none" strike="noStrike" dirty="0">
              <a:solidFill>
                <a:srgbClr val="376943"/>
              </a:solidFill>
              <a:latin typeface="Arial" panose="020B0604020202020204" pitchFamily="34" charset="0"/>
              <a:cs typeface="Arial" panose="020B0604020202020204" pitchFamily="34" charset="0"/>
            </a:endParaRPr>
          </a:p>
        </p:txBody>
      </p:sp>
      <p:sp>
        <p:nvSpPr>
          <p:cNvPr id="12" name="Freeform 12"/>
          <p:cNvSpPr/>
          <p:nvPr/>
        </p:nvSpPr>
        <p:spPr>
          <a:xfrm>
            <a:off x="1471156" y="4266222"/>
            <a:ext cx="1654342" cy="1085850"/>
          </a:xfrm>
          <a:custGeom>
            <a:avLst/>
            <a:gdLst/>
            <a:ahLst/>
            <a:cxnLst/>
            <a:rect l="l" t="t" r="r" b="b"/>
            <a:pathLst>
              <a:path w="1654342" h="1085850">
                <a:moveTo>
                  <a:pt x="0" y="0"/>
                </a:moveTo>
                <a:lnTo>
                  <a:pt x="1654342" y="0"/>
                </a:lnTo>
                <a:lnTo>
                  <a:pt x="1654342" y="1085850"/>
                </a:lnTo>
                <a:lnTo>
                  <a:pt x="0" y="1085850"/>
                </a:lnTo>
                <a:lnTo>
                  <a:pt x="0" y="0"/>
                </a:lnTo>
                <a:close/>
              </a:path>
            </a:pathLst>
          </a:custGeom>
          <a:blipFill>
            <a:blip r:embed="rId3">
              <a:duotone>
                <a:prstClr val="black"/>
                <a:schemeClr val="accent2">
                  <a:tint val="45000"/>
                  <a:satMod val="400000"/>
                </a:schemeClr>
              </a:duotone>
              <a:extLst>
                <a:ext uri="{96DAC541-7B7A-43D3-8B79-37D633B846F1}">
                  <asvg:svgBlip xmlns:asvg="http://schemas.microsoft.com/office/drawing/2016/SVG/main" xmlns="" r:embed="rId4"/>
                </a:ext>
              </a:extLst>
            </a:blip>
            <a:stretch>
              <a:fillRect/>
            </a:stretch>
          </a:blipFill>
        </p:spPr>
      </p:sp>
      <p:sp>
        <p:nvSpPr>
          <p:cNvPr id="18" name="Freeform 18"/>
          <p:cNvSpPr/>
          <p:nvPr/>
        </p:nvSpPr>
        <p:spPr>
          <a:xfrm flipH="1" flipV="1">
            <a:off x="14741960" y="6896100"/>
            <a:ext cx="1654342" cy="1085850"/>
          </a:xfrm>
          <a:custGeom>
            <a:avLst/>
            <a:gdLst/>
            <a:ahLst/>
            <a:cxnLst/>
            <a:rect l="l" t="t" r="r" b="b"/>
            <a:pathLst>
              <a:path w="1654342" h="1085850">
                <a:moveTo>
                  <a:pt x="1654342" y="1085850"/>
                </a:moveTo>
                <a:lnTo>
                  <a:pt x="0" y="1085850"/>
                </a:lnTo>
                <a:lnTo>
                  <a:pt x="0" y="0"/>
                </a:lnTo>
                <a:lnTo>
                  <a:pt x="1654342" y="0"/>
                </a:lnTo>
                <a:lnTo>
                  <a:pt x="1654342" y="1085850"/>
                </a:lnTo>
                <a:close/>
              </a:path>
            </a:pathLst>
          </a:custGeom>
          <a:blipFill>
            <a:blip r:embed="rId3">
              <a:duotone>
                <a:prstClr val="black"/>
                <a:schemeClr val="accent2">
                  <a:tint val="45000"/>
                  <a:satMod val="400000"/>
                </a:schemeClr>
              </a:duotone>
              <a:extLst>
                <a:ext uri="{96DAC541-7B7A-43D3-8B79-37D633B846F1}">
                  <asvg:svgBlip xmlns:asvg="http://schemas.microsoft.com/office/drawing/2016/SVG/main" xmlns="" r:embed="rId4"/>
                </a:ext>
              </a:extLst>
            </a:blip>
            <a:stretch>
              <a:fillRect/>
            </a:stretch>
          </a:blipFill>
        </p:spPr>
      </p:sp>
      <p:sp>
        <p:nvSpPr>
          <p:cNvPr id="19" name="Rectangle 18"/>
          <p:cNvSpPr/>
          <p:nvPr/>
        </p:nvSpPr>
        <p:spPr>
          <a:xfrm>
            <a:off x="3352800" y="4811152"/>
            <a:ext cx="12027477" cy="1872692"/>
          </a:xfrm>
          <a:prstGeom prst="rect">
            <a:avLst/>
          </a:prstGeom>
        </p:spPr>
        <p:txBody>
          <a:bodyPr wrap="square">
            <a:spAutoFit/>
          </a:bodyPr>
          <a:lstStyle/>
          <a:p>
            <a:pPr algn="ctr">
              <a:lnSpc>
                <a:spcPct val="150000"/>
              </a:lnSpc>
            </a:pPr>
            <a:r>
              <a:rPr lang="en-US" sz="8800" b="1" dirty="0">
                <a:solidFill>
                  <a:srgbClr val="D84C1C"/>
                </a:solidFill>
                <a:latin typeface="Arial" panose="020B0604020202020204" pitchFamily="34" charset="0"/>
                <a:ea typeface="Times New Roman" panose="02020603050405020304" pitchFamily="18" charset="0"/>
                <a:cs typeface="Arial" panose="020B0604020202020204" pitchFamily="34" charset="0"/>
              </a:rPr>
              <a:t>BÀI 2</a:t>
            </a:r>
            <a:r>
              <a:rPr lang="vi-VN" sz="8800" b="1">
                <a:solidFill>
                  <a:srgbClr val="D84C1C"/>
                </a:solidFill>
                <a:latin typeface="Arial" panose="020B0604020202020204" pitchFamily="34" charset="0"/>
                <a:ea typeface="Times New Roman" panose="02020603050405020304" pitchFamily="18" charset="0"/>
                <a:cs typeface="Arial" panose="020B0604020202020204" pitchFamily="34" charset="0"/>
              </a:rPr>
              <a:t>: </a:t>
            </a:r>
            <a:r>
              <a:rPr lang="en-US" sz="8800" b="1">
                <a:solidFill>
                  <a:srgbClr val="D84C1C"/>
                </a:solidFill>
                <a:latin typeface="Arial" panose="020B0604020202020204" pitchFamily="34" charset="0"/>
                <a:ea typeface="Times New Roman" panose="02020603050405020304" pitchFamily="18" charset="0"/>
                <a:cs typeface="Arial" panose="020B0604020202020204" pitchFamily="34" charset="0"/>
              </a:rPr>
              <a:t>CƠ NĂNG</a:t>
            </a:r>
            <a:endParaRPr lang="en-US" sz="8800" b="1" dirty="0">
              <a:solidFill>
                <a:srgbClr val="D84C1C"/>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3"/>
          <p:cNvPicPr>
            <a:picLocks noChangeAspect="1"/>
          </p:cNvPicPr>
          <p:nvPr/>
        </p:nvPicPr>
        <p:blipFill>
          <a:blip r:embed="rId5"/>
          <a:stretch>
            <a:fillRect/>
          </a:stretch>
        </p:blipFill>
        <p:spPr>
          <a:xfrm>
            <a:off x="651864" y="7354570"/>
            <a:ext cx="3822523" cy="2932430"/>
          </a:xfrm>
          <a:prstGeom prst="rect">
            <a:avLst/>
          </a:prstGeom>
        </p:spPr>
      </p:pic>
    </p:spTree>
    <p:extLst>
      <p:ext uri="{BB962C8B-B14F-4D97-AF65-F5344CB8AC3E}">
        <p14:creationId xmlns:p14="http://schemas.microsoft.com/office/powerpoint/2010/main" val="261264697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3238500"/>
            <a:ext cx="19665642" cy="6629400"/>
            <a:chOff x="0" y="0"/>
            <a:chExt cx="5179428" cy="778343"/>
          </a:xfrm>
        </p:grpSpPr>
        <p:sp>
          <p:nvSpPr>
            <p:cNvPr id="3" name="Freeform 3"/>
            <p:cNvSpPr/>
            <p:nvPr/>
          </p:nvSpPr>
          <p:spPr>
            <a:xfrm>
              <a:off x="0" y="0"/>
              <a:ext cx="5179428" cy="778343"/>
            </a:xfrm>
            <a:custGeom>
              <a:avLst/>
              <a:gdLst/>
              <a:ahLst/>
              <a:cxnLst/>
              <a:rect l="l" t="t" r="r" b="b"/>
              <a:pathLst>
                <a:path w="5179428" h="778343">
                  <a:moveTo>
                    <a:pt x="15747" y="0"/>
                  </a:moveTo>
                  <a:lnTo>
                    <a:pt x="5163681" y="0"/>
                  </a:lnTo>
                  <a:cubicBezTo>
                    <a:pt x="5167858" y="0"/>
                    <a:pt x="5171863" y="1659"/>
                    <a:pt x="5174816" y="4612"/>
                  </a:cubicBezTo>
                  <a:cubicBezTo>
                    <a:pt x="5177769" y="7565"/>
                    <a:pt x="5179428" y="11571"/>
                    <a:pt x="5179428" y="15747"/>
                  </a:cubicBezTo>
                  <a:lnTo>
                    <a:pt x="5179428" y="762595"/>
                  </a:lnTo>
                  <a:cubicBezTo>
                    <a:pt x="5179428" y="766772"/>
                    <a:pt x="5177769" y="770777"/>
                    <a:pt x="5174816" y="773730"/>
                  </a:cubicBezTo>
                  <a:cubicBezTo>
                    <a:pt x="5171863" y="776683"/>
                    <a:pt x="5167858" y="778343"/>
                    <a:pt x="5163681" y="778343"/>
                  </a:cubicBezTo>
                  <a:lnTo>
                    <a:pt x="15747" y="778343"/>
                  </a:lnTo>
                  <a:cubicBezTo>
                    <a:pt x="7050" y="778343"/>
                    <a:pt x="0" y="771292"/>
                    <a:pt x="0" y="762595"/>
                  </a:cubicBezTo>
                  <a:lnTo>
                    <a:pt x="0" y="15747"/>
                  </a:lnTo>
                  <a:cubicBezTo>
                    <a:pt x="0" y="7050"/>
                    <a:pt x="7050" y="0"/>
                    <a:pt x="15747" y="0"/>
                  </a:cubicBezTo>
                  <a:close/>
                </a:path>
              </a:pathLst>
            </a:custGeom>
            <a:solidFill>
              <a:srgbClr val="FFDBC3"/>
            </a:solidFill>
            <a:ln w="19050" cap="rnd">
              <a:solidFill>
                <a:srgbClr val="3E342F"/>
              </a:solidFill>
              <a:prstDash val="solid"/>
              <a:round/>
            </a:ln>
          </p:spPr>
        </p:sp>
        <p:sp>
          <p:nvSpPr>
            <p:cNvPr id="4" name="TextBox 4"/>
            <p:cNvSpPr txBox="1"/>
            <p:nvPr/>
          </p:nvSpPr>
          <p:spPr>
            <a:xfrm>
              <a:off x="0" y="-38100"/>
              <a:ext cx="5179428" cy="8164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1295400" y="655449"/>
            <a:ext cx="1905000" cy="2583051"/>
          </a:xfrm>
          <a:custGeom>
            <a:avLst/>
            <a:gdLst/>
            <a:ahLst/>
            <a:cxnLst/>
            <a:rect l="l" t="t" r="r" b="b"/>
            <a:pathLst>
              <a:path w="3313342" h="4492668">
                <a:moveTo>
                  <a:pt x="0" y="0"/>
                </a:moveTo>
                <a:lnTo>
                  <a:pt x="3313343" y="0"/>
                </a:lnTo>
                <a:lnTo>
                  <a:pt x="3313343" y="4492668"/>
                </a:lnTo>
                <a:lnTo>
                  <a:pt x="0" y="4492668"/>
                </a:lnTo>
                <a:lnTo>
                  <a:pt x="0" y="0"/>
                </a:lnTo>
                <a:close/>
              </a:path>
            </a:pathLst>
          </a:custGeom>
          <a:blipFill>
            <a:blip r:embed="rId2"/>
            <a:stretch>
              <a:fillRect/>
            </a:stretch>
          </a:blipFill>
        </p:spPr>
      </p:sp>
      <p:grpSp>
        <p:nvGrpSpPr>
          <p:cNvPr id="10" name="Group 9"/>
          <p:cNvGrpSpPr/>
          <p:nvPr/>
        </p:nvGrpSpPr>
        <p:grpSpPr>
          <a:xfrm>
            <a:off x="3429000" y="443915"/>
            <a:ext cx="4038600" cy="1398730"/>
            <a:chOff x="3429000" y="443915"/>
            <a:chExt cx="4038600" cy="1398730"/>
          </a:xfrm>
        </p:grpSpPr>
        <p:sp>
          <p:nvSpPr>
            <p:cNvPr id="5" name="Freeform 5"/>
            <p:cNvSpPr/>
            <p:nvPr/>
          </p:nvSpPr>
          <p:spPr>
            <a:xfrm flipV="1">
              <a:off x="3429000" y="443915"/>
              <a:ext cx="4038600" cy="1398730"/>
            </a:xfrm>
            <a:custGeom>
              <a:avLst/>
              <a:gdLst/>
              <a:ahLst/>
              <a:cxnLst/>
              <a:rect l="l" t="t" r="r" b="b"/>
              <a:pathLst>
                <a:path w="6325488" h="2368933">
                  <a:moveTo>
                    <a:pt x="0" y="2368933"/>
                  </a:moveTo>
                  <a:lnTo>
                    <a:pt x="6325489" y="2368933"/>
                  </a:lnTo>
                  <a:lnTo>
                    <a:pt x="6325489" y="0"/>
                  </a:lnTo>
                  <a:lnTo>
                    <a:pt x="0" y="0"/>
                  </a:lnTo>
                  <a:lnTo>
                    <a:pt x="0" y="2368933"/>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3733799" y="835503"/>
              <a:ext cx="3733801" cy="61555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MỞ RỘNG</a:t>
              </a:r>
              <a:endPar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sp>
        <p:nvSpPr>
          <p:cNvPr id="9" name="Rectangle 8"/>
          <p:cNvSpPr/>
          <p:nvPr/>
        </p:nvSpPr>
        <p:spPr>
          <a:xfrm>
            <a:off x="630160" y="3421522"/>
            <a:ext cx="17027679" cy="61241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Nếu</a:t>
            </a:r>
            <a:r>
              <a:rPr kumimoji="0" lang="en-US" sz="38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vật chuyển động không chịu tác dụng của lực cản thì cơ năng cả vật được bảo toàn, nghĩa là cơ năng của vật có giá trị không đổi tại mọi thời điểm.</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800">
                <a:solidFill>
                  <a:prstClr val="black"/>
                </a:solidFill>
                <a:latin typeface="Arial" panose="020B0604020202020204" pitchFamily="34" charset="0"/>
                <a:cs typeface="Arial" panose="020B0604020202020204" pitchFamily="34" charset="0"/>
              </a:rPr>
              <a:t>Trong thực tế, các vật chuyển động luôn chịu tác dụng của lực cản nên cơ năng của chúng không bảo toàn. Ví dụ: khi người đi xe đạp ngừng đạp thì xe chuyển động chậm dần và cuối cùng thì dừng hẳn. Toàn bộ cơ năng của xe đạp đã chuyển hóa thành nhiệt năng và truyền cho môi trường xung quanh( mặt đường, không khí).</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flipH="1">
            <a:off x="14173200" y="655449"/>
            <a:ext cx="4255853" cy="2588094"/>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24F7E-F635-4722-A0A4-22EF8277514F}"/>
              </a:ext>
            </a:extLst>
          </p:cNvPr>
          <p:cNvSpPr/>
          <p:nvPr/>
        </p:nvSpPr>
        <p:spPr>
          <a:xfrm>
            <a:off x="1905000" y="3702822"/>
            <a:ext cx="14943452" cy="3657600"/>
          </a:xfrm>
          <a:prstGeom prst="rect">
            <a:avLst/>
          </a:prstGeom>
          <a:solidFill>
            <a:schemeClr val="accent4">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05F640A1-0FFB-0ED2-3EAA-C9A6B79A68A4}"/>
              </a:ext>
            </a:extLst>
          </p:cNvPr>
          <p:cNvGrpSpPr/>
          <p:nvPr/>
        </p:nvGrpSpPr>
        <p:grpSpPr>
          <a:xfrm>
            <a:off x="609600" y="2032388"/>
            <a:ext cx="4798673" cy="2331268"/>
            <a:chOff x="570941" y="332462"/>
            <a:chExt cx="2224095" cy="1080499"/>
          </a:xfrm>
        </p:grpSpPr>
        <p:pic>
          <p:nvPicPr>
            <p:cNvPr id="8" name="Picture 7">
              <a:extLst>
                <a:ext uri="{FF2B5EF4-FFF2-40B4-BE49-F238E27FC236}">
                  <a16:creationId xmlns:a16="http://schemas.microsoft.com/office/drawing/2014/main" id="{DD0B8C9C-3133-1A06-F7D5-3E94374648DA}"/>
                </a:ext>
              </a:extLst>
            </p:cNvPr>
            <p:cNvPicPr>
              <a:picLocks noChangeAspect="1"/>
            </p:cNvPicPr>
            <p:nvPr/>
          </p:nvPicPr>
          <p:blipFill>
            <a:blip r:embed="rId2"/>
            <a:stretch>
              <a:fillRect/>
            </a:stretch>
          </p:blipFill>
          <p:spPr>
            <a:xfrm>
              <a:off x="570941" y="332462"/>
              <a:ext cx="2224095" cy="1080499"/>
            </a:xfrm>
            <a:prstGeom prst="rect">
              <a:avLst/>
            </a:prstGeom>
          </p:spPr>
        </p:pic>
        <p:sp>
          <p:nvSpPr>
            <p:cNvPr id="10" name="TextBox 9">
              <a:extLst>
                <a:ext uri="{FF2B5EF4-FFF2-40B4-BE49-F238E27FC236}">
                  <a16:creationId xmlns:a16="http://schemas.microsoft.com/office/drawing/2014/main" id="{1AA516B8-2253-D18F-D0E1-BAE434F2181B}"/>
                </a:ext>
              </a:extLst>
            </p:cNvPr>
            <p:cNvSpPr txBox="1"/>
            <p:nvPr/>
          </p:nvSpPr>
          <p:spPr>
            <a:xfrm>
              <a:off x="719238" y="662342"/>
              <a:ext cx="1749778" cy="363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GHI NHỚ</a:t>
              </a:r>
            </a:p>
          </p:txBody>
        </p:sp>
      </p:grpSp>
      <p:sp>
        <p:nvSpPr>
          <p:cNvPr id="11" name="Rectangle 10">
            <a:extLst>
              <a:ext uri="{FF2B5EF4-FFF2-40B4-BE49-F238E27FC236}">
                <a16:creationId xmlns:a16="http://schemas.microsoft.com/office/drawing/2014/main" id="{16969C0C-D686-C9C7-6266-3E1F91FA9E51}"/>
              </a:ext>
            </a:extLst>
          </p:cNvPr>
          <p:cNvSpPr/>
          <p:nvPr/>
        </p:nvSpPr>
        <p:spPr>
          <a:xfrm>
            <a:off x="2805178" y="4381500"/>
            <a:ext cx="13335000" cy="2041456"/>
          </a:xfrm>
          <a:prstGeom prst="rect">
            <a:avLst/>
          </a:prstGeom>
        </p:spPr>
        <p:txBody>
          <a:bodyPr wrap="square">
            <a:spAutoFit/>
          </a:bodyPr>
          <a:lstStyle/>
          <a:p>
            <a:pPr lvl="0" algn="just">
              <a:lnSpc>
                <a:spcPct val="150000"/>
              </a:lnSpc>
              <a:spcAft>
                <a:spcPts val="800"/>
              </a:spcAft>
            </a:pPr>
            <a:r>
              <a:rPr lang="en-US" sz="4500">
                <a:latin typeface="Arial" panose="020B0604020202020204" pitchFamily="34" charset="0"/>
                <a:cs typeface="Arial" panose="020B0604020202020204" pitchFamily="34" charset="0"/>
              </a:rPr>
              <a:t>Trong quá trình vật chuyển động, động năng và thế năng của vật có thể chuyển hóa qua lại lẫn nhau.</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6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A188F0E-AC8E-353B-9140-5B22F544F35C}"/>
              </a:ext>
            </a:extLst>
          </p:cNvPr>
          <p:cNvSpPr/>
          <p:nvPr/>
        </p:nvSpPr>
        <p:spPr>
          <a:xfrm>
            <a:off x="533400" y="579419"/>
            <a:ext cx="6531352" cy="132104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500" b="1">
                <a:solidFill>
                  <a:srgbClr val="FFFFFF"/>
                </a:solidFill>
                <a:latin typeface="Arial" panose="020B0604020202020204" pitchFamily="34" charset="0"/>
                <a:cs typeface="Arial" panose="020B0604020202020204" pitchFamily="34" charset="0"/>
              </a:rPr>
              <a:t>Luyện tập </a:t>
            </a:r>
            <a:r>
              <a:rPr lang="en-US" sz="4500" b="1" dirty="0">
                <a:solidFill>
                  <a:srgbClr val="FFFFFF"/>
                </a:solidFill>
                <a:latin typeface="Arial" panose="020B0604020202020204" pitchFamily="34" charset="0"/>
                <a:cs typeface="Arial" panose="020B0604020202020204" pitchFamily="34" charset="0"/>
              </a:rPr>
              <a:t>(SGK - tr</a:t>
            </a:r>
            <a:r>
              <a:rPr lang="en-US" sz="4500" b="1">
                <a:solidFill>
                  <a:srgbClr val="FFFFFF"/>
                </a:solidFill>
                <a:latin typeface="Arial" panose="020B0604020202020204" pitchFamily="34" charset="0"/>
                <a:cs typeface="Arial" panose="020B0604020202020204" pitchFamily="34" charset="0"/>
              </a:rPr>
              <a:t>.13)</a:t>
            </a:r>
            <a:endParaRPr lang="en-US" sz="4500" b="1"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D75807-724B-BC18-CFDC-4B9D266241CE}"/>
              </a:ext>
            </a:extLst>
          </p:cNvPr>
          <p:cNvSpPr txBox="1"/>
          <p:nvPr/>
        </p:nvSpPr>
        <p:spPr>
          <a:xfrm>
            <a:off x="402848" y="2400300"/>
            <a:ext cx="10668000" cy="6646756"/>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em bé có khối lượng 25 kg bắt đầu trượt từ đỉnh cầu trượt có độ cao 1,6 m so với mặt đất với tốc độ ban đầu bằng không. Chọn gốc thế năng tại mặt đất.</a:t>
            </a: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Tính cơ năng của em bé tại đỉnh cầu trượt.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Động năng và thế năng của em bé thay đổi như thế nào trong quá trình trượt xuống?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43F3B96-5584-13B6-712F-21A62B291585}"/>
              </a:ext>
            </a:extLst>
          </p:cNvPr>
          <p:cNvGrpSpPr/>
          <p:nvPr/>
        </p:nvGrpSpPr>
        <p:grpSpPr>
          <a:xfrm>
            <a:off x="11471762" y="3162300"/>
            <a:ext cx="6382910" cy="4288542"/>
            <a:chOff x="11471762" y="3162300"/>
            <a:chExt cx="6382910" cy="4288542"/>
          </a:xfrm>
        </p:grpSpPr>
        <p:pic>
          <p:nvPicPr>
            <p:cNvPr id="13" name="Picture 12">
              <a:extLst>
                <a:ext uri="{FF2B5EF4-FFF2-40B4-BE49-F238E27FC236}">
                  <a16:creationId xmlns:a16="http://schemas.microsoft.com/office/drawing/2014/main" id="{65CE6413-9108-63F7-28AA-266B34776C39}"/>
                </a:ext>
              </a:extLst>
            </p:cNvPr>
            <p:cNvPicPr>
              <a:picLocks noChangeAspect="1"/>
            </p:cNvPicPr>
            <p:nvPr/>
          </p:nvPicPr>
          <p:blipFill rotWithShape="1">
            <a:blip r:embed="rId2"/>
            <a:srcRect b="15789"/>
            <a:stretch/>
          </p:blipFill>
          <p:spPr>
            <a:xfrm>
              <a:off x="11471762" y="3162300"/>
              <a:ext cx="6382910" cy="3657600"/>
            </a:xfrm>
            <a:prstGeom prst="rect">
              <a:avLst/>
            </a:prstGeom>
          </p:spPr>
        </p:pic>
        <p:sp>
          <p:nvSpPr>
            <p:cNvPr id="14" name="TextBox 13">
              <a:extLst>
                <a:ext uri="{FF2B5EF4-FFF2-40B4-BE49-F238E27FC236}">
                  <a16:creationId xmlns:a16="http://schemas.microsoft.com/office/drawing/2014/main" id="{693E35E5-7730-A7F1-0F62-62DBD46C5267}"/>
                </a:ext>
              </a:extLst>
            </p:cNvPr>
            <p:cNvSpPr txBox="1"/>
            <p:nvPr/>
          </p:nvSpPr>
          <p:spPr>
            <a:xfrm>
              <a:off x="12761414" y="6819900"/>
              <a:ext cx="3803605" cy="630942"/>
            </a:xfrm>
            <a:prstGeom prst="rect">
              <a:avLst/>
            </a:prstGeom>
            <a:noFill/>
          </p:spPr>
          <p:txBody>
            <a:bodyPr wrap="none" rtlCol="0">
              <a:spAutoFit/>
            </a:bodyPr>
            <a:lstStyle/>
            <a:p>
              <a:r>
                <a:rPr lang="en-US" sz="3500" i="1">
                  <a:latin typeface="Arial" panose="020B0604020202020204" pitchFamily="34" charset="0"/>
                  <a:cs typeface="Arial" panose="020B0604020202020204" pitchFamily="34" charset="0"/>
                </a:rPr>
                <a:t>Trò chơi cầu trượt</a:t>
              </a:r>
            </a:p>
          </p:txBody>
        </p:sp>
      </p:grpSp>
    </p:spTree>
    <p:extLst>
      <p:ext uri="{BB962C8B-B14F-4D97-AF65-F5344CB8AC3E}">
        <p14:creationId xmlns:p14="http://schemas.microsoft.com/office/powerpoint/2010/main" val="20963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E56EFF-C35D-D798-4F0B-8C2D34DA13A8}"/>
              </a:ext>
            </a:extLst>
          </p:cNvPr>
          <p:cNvSpPr txBox="1"/>
          <p:nvPr/>
        </p:nvSpPr>
        <p:spPr>
          <a:xfrm>
            <a:off x="685800" y="2606040"/>
            <a:ext cx="9829800" cy="6749348"/>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Em bé có khối lượng m = 25 kg thì có trọng lượng P = 250 N.</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a) Cơ năng của em bé tại đỉnh cầu trượt: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W = W</a:t>
            </a:r>
            <a:r>
              <a:rPr lang="en-US" sz="4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đ</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 W</a:t>
            </a:r>
            <a:r>
              <a:rPr lang="en-US" sz="4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0 + Ph = 250.1,6 = 400 J</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b) Trong quá trình trượt xuống, động năng của em bé tăng lên, còn thế năng của em bé giảm đi.</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E83FF51-0973-6655-16D5-9A70970746E5}"/>
              </a:ext>
            </a:extLst>
          </p:cNvPr>
          <p:cNvGrpSpPr/>
          <p:nvPr/>
        </p:nvGrpSpPr>
        <p:grpSpPr>
          <a:xfrm>
            <a:off x="5867400" y="0"/>
            <a:ext cx="6553200" cy="1866900"/>
            <a:chOff x="5867400" y="0"/>
            <a:chExt cx="6553200" cy="1866900"/>
          </a:xfrm>
        </p:grpSpPr>
        <p:cxnSp>
          <p:nvCxnSpPr>
            <p:cNvPr id="7" name="Straight Connector 6">
              <a:extLst>
                <a:ext uri="{FF2B5EF4-FFF2-40B4-BE49-F238E27FC236}">
                  <a16:creationId xmlns:a16="http://schemas.microsoft.com/office/drawing/2014/main" id="{17E90241-9516-E711-F4C0-87FDCAA0030F}"/>
                </a:ext>
              </a:extLst>
            </p:cNvPr>
            <p:cNvCxnSpPr/>
            <p:nvPr/>
          </p:nvCxnSpPr>
          <p:spPr>
            <a:xfrm flipH="1">
              <a:off x="7620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51B474-667C-7828-88D2-6D1914EC2A36}"/>
                </a:ext>
              </a:extLst>
            </p:cNvPr>
            <p:cNvCxnSpPr/>
            <p:nvPr/>
          </p:nvCxnSpPr>
          <p:spPr>
            <a:xfrm>
              <a:off x="9144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1">
              <a:extLst>
                <a:ext uri="{FF2B5EF4-FFF2-40B4-BE49-F238E27FC236}">
                  <a16:creationId xmlns:a16="http://schemas.microsoft.com/office/drawing/2014/main" id="{171160A5-EBB9-17CF-3689-FBEF557443D0}"/>
                </a:ext>
              </a:extLst>
            </p:cNvPr>
            <p:cNvSpPr/>
            <p:nvPr/>
          </p:nvSpPr>
          <p:spPr>
            <a:xfrm>
              <a:off x="5867400" y="723900"/>
              <a:ext cx="6553200" cy="114300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TRẢ LỜI</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FD6D8B6B-54BC-A435-F025-4423D91200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901600" y="3009900"/>
            <a:ext cx="7386400" cy="7405838"/>
          </a:xfrm>
          <a:prstGeom prst="rect">
            <a:avLst/>
          </a:prstGeom>
        </p:spPr>
      </p:pic>
    </p:spTree>
    <p:extLst>
      <p:ext uri="{BB962C8B-B14F-4D97-AF65-F5344CB8AC3E}">
        <p14:creationId xmlns:p14="http://schemas.microsoft.com/office/powerpoint/2010/main" val="15194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A188F0E-AC8E-353B-9140-5B22F544F35C}"/>
              </a:ext>
            </a:extLst>
          </p:cNvPr>
          <p:cNvSpPr/>
          <p:nvPr/>
        </p:nvSpPr>
        <p:spPr>
          <a:xfrm>
            <a:off x="533400" y="579419"/>
            <a:ext cx="6531352" cy="132104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500" b="1">
                <a:solidFill>
                  <a:srgbClr val="FFFFFF"/>
                </a:solidFill>
                <a:latin typeface="Arial" panose="020B0604020202020204" pitchFamily="34" charset="0"/>
                <a:cs typeface="Arial" panose="020B0604020202020204" pitchFamily="34" charset="0"/>
              </a:rPr>
              <a:t>Luyện tập </a:t>
            </a:r>
            <a:r>
              <a:rPr lang="en-US" sz="4500" b="1" dirty="0">
                <a:solidFill>
                  <a:srgbClr val="FFFFFF"/>
                </a:solidFill>
                <a:latin typeface="Arial" panose="020B0604020202020204" pitchFamily="34" charset="0"/>
                <a:cs typeface="Arial" panose="020B0604020202020204" pitchFamily="34" charset="0"/>
              </a:rPr>
              <a:t>(SGK - tr</a:t>
            </a:r>
            <a:r>
              <a:rPr lang="en-US" sz="4500" b="1">
                <a:solidFill>
                  <a:srgbClr val="FFFFFF"/>
                </a:solidFill>
                <a:latin typeface="Arial" panose="020B0604020202020204" pitchFamily="34" charset="0"/>
                <a:cs typeface="Arial" panose="020B0604020202020204" pitchFamily="34" charset="0"/>
              </a:rPr>
              <a:t>.13)</a:t>
            </a:r>
            <a:endParaRPr lang="en-US" sz="4500" b="1"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D75807-724B-BC18-CFDC-4B9D266241CE}"/>
              </a:ext>
            </a:extLst>
          </p:cNvPr>
          <p:cNvSpPr txBox="1"/>
          <p:nvPr/>
        </p:nvSpPr>
        <p:spPr>
          <a:xfrm>
            <a:off x="533400" y="2324100"/>
            <a:ext cx="16818352" cy="1824923"/>
          </a:xfrm>
          <a:prstGeom prst="rect">
            <a:avLst/>
          </a:prstGeom>
          <a:noFill/>
        </p:spPr>
        <p:txBody>
          <a:bodyPr wrap="square">
            <a:spAutoFit/>
          </a:bodyPr>
          <a:lstStyle/>
          <a:p>
            <a:pPr algn="just">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sơ đồ chuyển hóa năng lượng của nhà máy thủy điện đã nêu ở phần Mở đầu bài học.</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A8DE8EC-36E2-00A1-969E-C6AC2A487521}"/>
              </a:ext>
            </a:extLst>
          </p:cNvPr>
          <p:cNvSpPr/>
          <p:nvPr/>
        </p:nvSpPr>
        <p:spPr>
          <a:xfrm>
            <a:off x="393892" y="5093834"/>
            <a:ext cx="3550920" cy="2667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Thế năng của nước trong hồ chứa</a:t>
            </a:r>
          </a:p>
        </p:txBody>
      </p:sp>
      <p:sp>
        <p:nvSpPr>
          <p:cNvPr id="6" name="Rectangle: Rounded Corners 5">
            <a:extLst>
              <a:ext uri="{FF2B5EF4-FFF2-40B4-BE49-F238E27FC236}">
                <a16:creationId xmlns:a16="http://schemas.microsoft.com/office/drawing/2014/main" id="{94DB4D86-9683-C29F-D223-D5FAC5C9A9B9}"/>
              </a:ext>
            </a:extLst>
          </p:cNvPr>
          <p:cNvSpPr/>
          <p:nvPr/>
        </p:nvSpPr>
        <p:spPr>
          <a:xfrm>
            <a:off x="5447126" y="5050988"/>
            <a:ext cx="3886200" cy="2667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Động năng của nước trong ống dẫn</a:t>
            </a:r>
          </a:p>
        </p:txBody>
      </p:sp>
      <p:sp>
        <p:nvSpPr>
          <p:cNvPr id="7" name="Rectangle: Rounded Corners 6">
            <a:extLst>
              <a:ext uri="{FF2B5EF4-FFF2-40B4-BE49-F238E27FC236}">
                <a16:creationId xmlns:a16="http://schemas.microsoft.com/office/drawing/2014/main" id="{E9A29F40-CB98-5D16-96BE-3E8105A7E20A}"/>
              </a:ext>
            </a:extLst>
          </p:cNvPr>
          <p:cNvSpPr/>
          <p:nvPr/>
        </p:nvSpPr>
        <p:spPr>
          <a:xfrm>
            <a:off x="14630400" y="5432941"/>
            <a:ext cx="335280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Động năng của tuabin</a:t>
            </a:r>
          </a:p>
        </p:txBody>
      </p:sp>
      <p:sp>
        <p:nvSpPr>
          <p:cNvPr id="8" name="Rectangle: Rounded Corners 7">
            <a:extLst>
              <a:ext uri="{FF2B5EF4-FFF2-40B4-BE49-F238E27FC236}">
                <a16:creationId xmlns:a16="http://schemas.microsoft.com/office/drawing/2014/main" id="{C698510A-F2AD-184A-AD21-6325E7EC380D}"/>
              </a:ext>
            </a:extLst>
          </p:cNvPr>
          <p:cNvSpPr/>
          <p:nvPr/>
        </p:nvSpPr>
        <p:spPr>
          <a:xfrm>
            <a:off x="10518822" y="5660588"/>
            <a:ext cx="2926082" cy="1447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Điện năng</a:t>
            </a:r>
          </a:p>
        </p:txBody>
      </p:sp>
      <p:sp>
        <p:nvSpPr>
          <p:cNvPr id="10" name="Arrow: Right 9">
            <a:extLst>
              <a:ext uri="{FF2B5EF4-FFF2-40B4-BE49-F238E27FC236}">
                <a16:creationId xmlns:a16="http://schemas.microsoft.com/office/drawing/2014/main" id="{ACE87F54-27CE-BF7E-6BE4-CBFC48961433}"/>
              </a:ext>
            </a:extLst>
          </p:cNvPr>
          <p:cNvSpPr/>
          <p:nvPr/>
        </p:nvSpPr>
        <p:spPr>
          <a:xfrm>
            <a:off x="4136486" y="6184429"/>
            <a:ext cx="1118966"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F55ED41-278D-4FF5-14B5-0E18CD2CADA8}"/>
              </a:ext>
            </a:extLst>
          </p:cNvPr>
          <p:cNvSpPr/>
          <p:nvPr/>
        </p:nvSpPr>
        <p:spPr>
          <a:xfrm>
            <a:off x="13592469" y="6229282"/>
            <a:ext cx="890365" cy="51989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C65D1ED-1753-8A7F-7AD5-C57DF0C577BE}"/>
              </a:ext>
            </a:extLst>
          </p:cNvPr>
          <p:cNvSpPr/>
          <p:nvPr/>
        </p:nvSpPr>
        <p:spPr>
          <a:xfrm>
            <a:off x="9413924" y="6184429"/>
            <a:ext cx="91440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54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animBg="1"/>
      <p:bldP spid="6" grpId="0" animBg="1"/>
      <p:bldP spid="7" grpId="0" animBg="1"/>
      <p:bldP spid="8"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solidFill>
                  <a:prstClr val="black"/>
                </a:solidFill>
              </a:endParaRPr>
            </a:p>
          </p:txBody>
        </p:sp>
      </p:grpSp>
      <p:sp>
        <p:nvSpPr>
          <p:cNvPr id="13" name="TextBox 12"/>
          <p:cNvSpPr txBox="1"/>
          <p:nvPr/>
        </p:nvSpPr>
        <p:spPr>
          <a:xfrm>
            <a:off x="1705588" y="2680648"/>
            <a:ext cx="5456369" cy="1107996"/>
          </a:xfrm>
          <a:prstGeom prst="rect">
            <a:avLst/>
          </a:prstGeom>
        </p:spPr>
        <p:txBody>
          <a:bodyPr wrap="square" lIns="0" tIns="0" rIns="0" bIns="0" rtlCol="0" anchor="t">
            <a:spAutoFit/>
          </a:bodyPr>
          <a:lstStyle/>
          <a:p>
            <a:pPr algn="ctr">
              <a:spcBef>
                <a:spcPct val="0"/>
              </a:spcBef>
            </a:pPr>
            <a:r>
              <a:rPr lang="en-US" sz="7200" b="1" dirty="0">
                <a:solidFill>
                  <a:srgbClr val="D84C1C"/>
                </a:solidFill>
                <a:latin typeface="Arial" panose="020B0604020202020204" pitchFamily="34" charset="0"/>
                <a:cs typeface="Arial" panose="020B0604020202020204" pitchFamily="34" charset="0"/>
              </a:rPr>
              <a:t>LUYỆN TẬP</a:t>
            </a:r>
          </a:p>
        </p:txBody>
      </p:sp>
      <p:sp>
        <p:nvSpPr>
          <p:cNvPr id="14" name="Freeform 15">
            <a:extLst>
              <a:ext uri="{FF2B5EF4-FFF2-40B4-BE49-F238E27FC236}">
                <a16:creationId xmlns:a16="http://schemas.microsoft.com/office/drawing/2014/main" id="{243DBB3D-DCC9-4795-079E-82D298B18015}"/>
              </a:ext>
            </a:extLst>
          </p:cNvPr>
          <p:cNvSpPr/>
          <p:nvPr/>
        </p:nvSpPr>
        <p:spPr>
          <a:xfrm>
            <a:off x="7455444" y="2476500"/>
            <a:ext cx="10097343" cy="5073915"/>
          </a:xfrm>
          <a:custGeom>
            <a:avLst/>
            <a:gdLst/>
            <a:ahLst/>
            <a:cxnLst/>
            <a:rect l="l" t="t" r="r" b="b"/>
            <a:pathLst>
              <a:path w="7315200" h="3675888">
                <a:moveTo>
                  <a:pt x="0" y="0"/>
                </a:moveTo>
                <a:lnTo>
                  <a:pt x="7315200" y="0"/>
                </a:lnTo>
                <a:lnTo>
                  <a:pt x="7315200" y="3675888"/>
                </a:lnTo>
                <a:lnTo>
                  <a:pt x="0" y="3675888"/>
                </a:lnTo>
                <a:lnTo>
                  <a:pt x="0" y="0"/>
                </a:lnTo>
                <a:close/>
              </a:path>
            </a:pathLst>
          </a:custGeom>
          <a:blipFill>
            <a:blip r:embed="rId2"/>
            <a:stretch>
              <a:fillRect/>
            </a:stretch>
          </a:blipFill>
        </p:spPr>
      </p:sp>
      <p:sp>
        <p:nvSpPr>
          <p:cNvPr id="15" name="TextBox 12">
            <a:extLst>
              <a:ext uri="{FF2B5EF4-FFF2-40B4-BE49-F238E27FC236}">
                <a16:creationId xmlns:a16="http://schemas.microsoft.com/office/drawing/2014/main" id="{885310D2-E78E-EC4E-7772-7FD7428E61CD}"/>
              </a:ext>
            </a:extLst>
          </p:cNvPr>
          <p:cNvSpPr txBox="1"/>
          <p:nvPr/>
        </p:nvSpPr>
        <p:spPr>
          <a:xfrm>
            <a:off x="2368765" y="4533900"/>
            <a:ext cx="4130017" cy="2769989"/>
          </a:xfrm>
          <a:prstGeom prst="rect">
            <a:avLst/>
          </a:prstGeom>
        </p:spPr>
        <p:txBody>
          <a:bodyPr wrap="square" lIns="0" tIns="0" rIns="0" bIns="0" rtlCol="0" anchor="t">
            <a:spAutoFit/>
          </a:bodyPr>
          <a:lstStyle/>
          <a:p>
            <a:pPr algn="ctr">
              <a:lnSpc>
                <a:spcPct val="150000"/>
              </a:lnSpc>
              <a:spcBef>
                <a:spcPct val="0"/>
              </a:spcBef>
            </a:pPr>
            <a:r>
              <a:rPr lang="en-US" sz="6000" b="1" dirty="0">
                <a:solidFill>
                  <a:srgbClr val="1F497D"/>
                </a:solidFill>
                <a:latin typeface="Arial" panose="020B0604020202020204" pitchFamily="34" charset="0"/>
                <a:cs typeface="Arial" panose="020B0604020202020204" pitchFamily="34" charset="0"/>
              </a:rPr>
              <a:t>TRÒ CHƠI</a:t>
            </a:r>
          </a:p>
          <a:p>
            <a:pPr algn="ctr">
              <a:lnSpc>
                <a:spcPct val="150000"/>
              </a:lnSpc>
              <a:spcBef>
                <a:spcPct val="0"/>
              </a:spcBef>
            </a:pPr>
            <a:r>
              <a:rPr lang="en-US" sz="6000" b="1" dirty="0">
                <a:solidFill>
                  <a:srgbClr val="1F497D"/>
                </a:solidFill>
                <a:latin typeface="Arial" panose="020B0604020202020204" pitchFamily="34" charset="0"/>
                <a:cs typeface="Arial" panose="020B0604020202020204" pitchFamily="34" charset="0"/>
              </a:rPr>
              <a:t>“</a:t>
            </a:r>
            <a:r>
              <a:rPr lang="en-US" sz="6000" b="1" dirty="0" err="1">
                <a:solidFill>
                  <a:srgbClr val="1F497D"/>
                </a:solidFill>
                <a:latin typeface="Arial" panose="020B0604020202020204" pitchFamily="34" charset="0"/>
                <a:cs typeface="Arial" panose="020B0604020202020204" pitchFamily="34" charset="0"/>
              </a:rPr>
              <a:t>Về</a:t>
            </a:r>
            <a:r>
              <a:rPr lang="en-US" sz="6000" b="1" dirty="0">
                <a:solidFill>
                  <a:srgbClr val="1F497D"/>
                </a:solidFill>
                <a:latin typeface="Arial" panose="020B0604020202020204" pitchFamily="34" charset="0"/>
                <a:cs typeface="Arial" panose="020B0604020202020204" pitchFamily="34" charset="0"/>
              </a:rPr>
              <a:t> </a:t>
            </a:r>
            <a:r>
              <a:rPr lang="en-US" sz="6000" b="1" dirty="0" err="1">
                <a:solidFill>
                  <a:srgbClr val="1F497D"/>
                </a:solidFill>
                <a:latin typeface="Arial" panose="020B0604020202020204" pitchFamily="34" charset="0"/>
                <a:cs typeface="Arial" panose="020B0604020202020204" pitchFamily="34" charset="0"/>
              </a:rPr>
              <a:t>đích</a:t>
            </a:r>
            <a:r>
              <a:rPr lang="en-US" sz="6000" b="1" dirty="0">
                <a:solidFill>
                  <a:srgbClr val="1F497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4410946"/>
      </p:ext>
    </p:extLst>
  </p:cSld>
  <p:clrMapOvr>
    <a:masterClrMapping/>
  </p:clrMapOvr>
  <p:transition spd="med">
    <p:plu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1">
            <a:extLst>
              <a:ext uri="{FF2B5EF4-FFF2-40B4-BE49-F238E27FC236}">
                <a16:creationId xmlns:a16="http://schemas.microsoft.com/office/drawing/2014/main" id="{0250CA72-1B01-E2E1-2AB2-4CB6541562CA}"/>
              </a:ext>
            </a:extLst>
          </p:cNvPr>
          <p:cNvGrpSpPr/>
          <p:nvPr/>
        </p:nvGrpSpPr>
        <p:grpSpPr>
          <a:xfrm>
            <a:off x="728165" y="512511"/>
            <a:ext cx="17055411" cy="8579051"/>
            <a:chOff x="0" y="0"/>
            <a:chExt cx="22740547" cy="11438735"/>
          </a:xfrm>
        </p:grpSpPr>
        <p:sp>
          <p:nvSpPr>
            <p:cNvPr id="19" name="Freeform 22">
              <a:extLst>
                <a:ext uri="{FF2B5EF4-FFF2-40B4-BE49-F238E27FC236}">
                  <a16:creationId xmlns:a16="http://schemas.microsoft.com/office/drawing/2014/main" id="{4363F8C5-94CD-9FC1-EB5F-478F59B25DD1}"/>
                </a:ext>
              </a:extLst>
            </p:cNvPr>
            <p:cNvSpPr/>
            <p:nvPr/>
          </p:nvSpPr>
          <p:spPr>
            <a:xfrm rot="-10800000">
              <a:off x="0" y="4655856"/>
              <a:ext cx="12360599" cy="6782879"/>
            </a:xfrm>
            <a:custGeom>
              <a:avLst/>
              <a:gdLst/>
              <a:ahLst/>
              <a:cxnLst/>
              <a:rect l="l" t="t" r="r" b="b"/>
              <a:pathLst>
                <a:path w="12360599" h="6782879">
                  <a:moveTo>
                    <a:pt x="0" y="0"/>
                  </a:moveTo>
                  <a:lnTo>
                    <a:pt x="12360599" y="0"/>
                  </a:lnTo>
                  <a:lnTo>
                    <a:pt x="12360599" y="6782879"/>
                  </a:lnTo>
                  <a:lnTo>
                    <a:pt x="0" y="6782879"/>
                  </a:lnTo>
                  <a:lnTo>
                    <a:pt x="0" y="0"/>
                  </a:lnTo>
                  <a:close/>
                </a:path>
              </a:pathLst>
            </a:custGeom>
            <a:blipFill>
              <a:blip r:embed="rId3"/>
              <a:stretch>
                <a:fillRect/>
              </a:stretch>
            </a:blipFill>
          </p:spPr>
        </p:sp>
        <p:sp>
          <p:nvSpPr>
            <p:cNvPr id="20" name="Freeform 23">
              <a:extLst>
                <a:ext uri="{FF2B5EF4-FFF2-40B4-BE49-F238E27FC236}">
                  <a16:creationId xmlns:a16="http://schemas.microsoft.com/office/drawing/2014/main" id="{4E44E4EE-1B66-9768-58EC-CB9F498A3B86}"/>
                </a:ext>
              </a:extLst>
            </p:cNvPr>
            <p:cNvSpPr/>
            <p:nvPr/>
          </p:nvSpPr>
          <p:spPr>
            <a:xfrm rot="-10800000">
              <a:off x="9766743" y="8320993"/>
              <a:ext cx="7577862" cy="3117741"/>
            </a:xfrm>
            <a:custGeom>
              <a:avLst/>
              <a:gdLst/>
              <a:ahLst/>
              <a:cxnLst/>
              <a:rect l="l" t="t" r="r" b="b"/>
              <a:pathLst>
                <a:path w="7577862" h="3117741">
                  <a:moveTo>
                    <a:pt x="0" y="0"/>
                  </a:moveTo>
                  <a:lnTo>
                    <a:pt x="7577862" y="0"/>
                  </a:lnTo>
                  <a:lnTo>
                    <a:pt x="7577862" y="3117742"/>
                  </a:lnTo>
                  <a:lnTo>
                    <a:pt x="0" y="3117742"/>
                  </a:lnTo>
                  <a:lnTo>
                    <a:pt x="0" y="0"/>
                  </a:lnTo>
                  <a:close/>
                </a:path>
              </a:pathLst>
            </a:custGeom>
            <a:blipFill>
              <a:blip r:embed="rId3"/>
              <a:stretch>
                <a:fillRect r="-63114" b="-117557"/>
              </a:stretch>
            </a:blipFill>
          </p:spPr>
        </p:sp>
        <p:sp>
          <p:nvSpPr>
            <p:cNvPr id="21" name="Freeform 24">
              <a:extLst>
                <a:ext uri="{FF2B5EF4-FFF2-40B4-BE49-F238E27FC236}">
                  <a16:creationId xmlns:a16="http://schemas.microsoft.com/office/drawing/2014/main" id="{F2C916F6-B16B-EECC-0262-330611CC4899}"/>
                </a:ext>
              </a:extLst>
            </p:cNvPr>
            <p:cNvSpPr/>
            <p:nvPr/>
          </p:nvSpPr>
          <p:spPr>
            <a:xfrm>
              <a:off x="11244218" y="541558"/>
              <a:ext cx="11496330" cy="6911815"/>
            </a:xfrm>
            <a:custGeom>
              <a:avLst/>
              <a:gdLst/>
              <a:ahLst/>
              <a:cxnLst/>
              <a:rect l="l" t="t" r="r" b="b"/>
              <a:pathLst>
                <a:path w="11496330" h="6911815">
                  <a:moveTo>
                    <a:pt x="0" y="0"/>
                  </a:moveTo>
                  <a:lnTo>
                    <a:pt x="11496329" y="0"/>
                  </a:lnTo>
                  <a:lnTo>
                    <a:pt x="11496329" y="6911815"/>
                  </a:lnTo>
                  <a:lnTo>
                    <a:pt x="0" y="6911815"/>
                  </a:lnTo>
                  <a:lnTo>
                    <a:pt x="0" y="0"/>
                  </a:lnTo>
                  <a:close/>
                </a:path>
              </a:pathLst>
            </a:custGeom>
            <a:blipFill>
              <a:blip r:embed="rId3"/>
              <a:stretch>
                <a:fillRect l="-10890" b="-1213"/>
              </a:stretch>
            </a:blipFill>
          </p:spPr>
        </p:sp>
        <p:sp>
          <p:nvSpPr>
            <p:cNvPr id="22" name="Freeform 25">
              <a:extLst>
                <a:ext uri="{FF2B5EF4-FFF2-40B4-BE49-F238E27FC236}">
                  <a16:creationId xmlns:a16="http://schemas.microsoft.com/office/drawing/2014/main" id="{5AD06B51-D877-1901-45C2-9AC15AABB2F9}"/>
                </a:ext>
              </a:extLst>
            </p:cNvPr>
            <p:cNvSpPr/>
            <p:nvPr/>
          </p:nvSpPr>
          <p:spPr>
            <a:xfrm>
              <a:off x="3202955" y="0"/>
              <a:ext cx="8041263" cy="3429007"/>
            </a:xfrm>
            <a:custGeom>
              <a:avLst/>
              <a:gdLst/>
              <a:ahLst/>
              <a:cxnLst/>
              <a:rect l="l" t="t" r="r" b="b"/>
              <a:pathLst>
                <a:path w="8041263" h="3429007">
                  <a:moveTo>
                    <a:pt x="0" y="0"/>
                  </a:moveTo>
                  <a:lnTo>
                    <a:pt x="8041263" y="0"/>
                  </a:lnTo>
                  <a:lnTo>
                    <a:pt x="8041263" y="3429007"/>
                  </a:lnTo>
                  <a:lnTo>
                    <a:pt x="0" y="3429007"/>
                  </a:lnTo>
                  <a:lnTo>
                    <a:pt x="0" y="0"/>
                  </a:lnTo>
                  <a:close/>
                </a:path>
              </a:pathLst>
            </a:custGeom>
            <a:blipFill>
              <a:blip r:embed="rId3"/>
              <a:stretch>
                <a:fillRect t="-105669" r="-60905" b="-1393"/>
              </a:stretch>
            </a:blipFill>
          </p:spPr>
        </p:sp>
      </p:grpSp>
      <p:sp>
        <p:nvSpPr>
          <p:cNvPr id="23" name="cờ 9">
            <a:extLst>
              <a:ext uri="{FF2B5EF4-FFF2-40B4-BE49-F238E27FC236}">
                <a16:creationId xmlns:a16="http://schemas.microsoft.com/office/drawing/2014/main" id="{A71ED533-8ECF-354E-3F8E-8A9E3DFC323A}"/>
              </a:ext>
            </a:extLst>
          </p:cNvPr>
          <p:cNvSpPr/>
          <p:nvPr/>
        </p:nvSpPr>
        <p:spPr>
          <a:xfrm>
            <a:off x="220074" y="497862"/>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30" name="1">
            <a:hlinkClick r:id="rId5" action="ppaction://hlinksldjump"/>
            <a:extLst>
              <a:ext uri="{FF2B5EF4-FFF2-40B4-BE49-F238E27FC236}">
                <a16:creationId xmlns:a16="http://schemas.microsoft.com/office/drawing/2014/main" id="{DEB51D0C-340F-CCA4-3D82-743FE8083CC8}"/>
              </a:ext>
            </a:extLst>
          </p:cNvPr>
          <p:cNvSpPr/>
          <p:nvPr/>
        </p:nvSpPr>
        <p:spPr>
          <a:xfrm rot="16200000">
            <a:off x="7923406" y="7499283"/>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1</a:t>
            </a:r>
            <a:endParaRPr lang="x-none" sz="3600" b="1" dirty="0">
              <a:solidFill>
                <a:srgbClr val="D84C1C"/>
              </a:solidFill>
              <a:latin typeface="Arial" panose="020B0604020202020204" pitchFamily="34" charset="0"/>
              <a:cs typeface="Arial" panose="020B0604020202020204" pitchFamily="34" charset="0"/>
            </a:endParaRPr>
          </a:p>
        </p:txBody>
      </p:sp>
      <p:sp>
        <p:nvSpPr>
          <p:cNvPr id="32" name="3">
            <a:hlinkClick r:id="rId6" action="ppaction://hlinksldjump"/>
            <a:extLst>
              <a:ext uri="{FF2B5EF4-FFF2-40B4-BE49-F238E27FC236}">
                <a16:creationId xmlns:a16="http://schemas.microsoft.com/office/drawing/2014/main" id="{3F1B51DE-F0BC-F6DD-5229-467DCEA48221}"/>
              </a:ext>
            </a:extLst>
          </p:cNvPr>
          <p:cNvSpPr/>
          <p:nvPr/>
        </p:nvSpPr>
        <p:spPr>
          <a:xfrm rot="874228">
            <a:off x="2311318" y="5714335"/>
            <a:ext cx="1060704" cy="1306958"/>
          </a:xfrm>
          <a:prstGeom prst="triangle">
            <a:avLst>
              <a:gd name="adj" fmla="val 509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2</a:t>
            </a:r>
            <a:endParaRPr lang="x-none" sz="3600" b="1" dirty="0">
              <a:solidFill>
                <a:srgbClr val="D84C1C"/>
              </a:solidFill>
              <a:latin typeface="Arial" panose="020B0604020202020204" pitchFamily="34" charset="0"/>
              <a:cs typeface="Arial" panose="020B0604020202020204" pitchFamily="34" charset="0"/>
            </a:endParaRPr>
          </a:p>
        </p:txBody>
      </p:sp>
      <p:sp>
        <p:nvSpPr>
          <p:cNvPr id="33" name="4">
            <a:hlinkClick r:id="rId7" action="ppaction://hlinksldjump"/>
            <a:extLst>
              <a:ext uri="{FF2B5EF4-FFF2-40B4-BE49-F238E27FC236}">
                <a16:creationId xmlns:a16="http://schemas.microsoft.com/office/drawing/2014/main" id="{027F193F-BAFA-37AF-CBD1-9D2C66DD6191}"/>
              </a:ext>
            </a:extLst>
          </p:cNvPr>
          <p:cNvSpPr/>
          <p:nvPr/>
        </p:nvSpPr>
        <p:spPr>
          <a:xfrm rot="5400000">
            <a:off x="6952949" y="4446992"/>
            <a:ext cx="1060704" cy="113984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3</a:t>
            </a:r>
            <a:endParaRPr lang="x-none" sz="3600" b="1" dirty="0">
              <a:solidFill>
                <a:srgbClr val="D84C1C"/>
              </a:solidFill>
              <a:latin typeface="Arial" panose="020B0604020202020204" pitchFamily="34" charset="0"/>
              <a:cs typeface="Arial" panose="020B0604020202020204" pitchFamily="34" charset="0"/>
            </a:endParaRPr>
          </a:p>
        </p:txBody>
      </p:sp>
      <p:sp>
        <p:nvSpPr>
          <p:cNvPr id="34" name="5">
            <a:hlinkClick r:id="rId8" action="ppaction://hlinksldjump"/>
            <a:extLst>
              <a:ext uri="{FF2B5EF4-FFF2-40B4-BE49-F238E27FC236}">
                <a16:creationId xmlns:a16="http://schemas.microsoft.com/office/drawing/2014/main" id="{E88D39CD-A20F-2D07-41C1-14F0055230E6}"/>
              </a:ext>
            </a:extLst>
          </p:cNvPr>
          <p:cNvSpPr/>
          <p:nvPr/>
        </p:nvSpPr>
        <p:spPr>
          <a:xfrm rot="5400000">
            <a:off x="11057900" y="4501657"/>
            <a:ext cx="1060704" cy="113984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4</a:t>
            </a:r>
            <a:endParaRPr lang="x-none" sz="3600" b="1" dirty="0">
              <a:solidFill>
                <a:srgbClr val="D84C1C"/>
              </a:solidFill>
              <a:latin typeface="Arial" panose="020B0604020202020204" pitchFamily="34" charset="0"/>
              <a:cs typeface="Arial" panose="020B0604020202020204" pitchFamily="34" charset="0"/>
            </a:endParaRPr>
          </a:p>
        </p:txBody>
      </p:sp>
      <p:sp>
        <p:nvSpPr>
          <p:cNvPr id="35" name="6">
            <a:hlinkClick r:id="rId9" action="ppaction://hlinksldjump"/>
            <a:extLst>
              <a:ext uri="{FF2B5EF4-FFF2-40B4-BE49-F238E27FC236}">
                <a16:creationId xmlns:a16="http://schemas.microsoft.com/office/drawing/2014/main" id="{12BDE332-1794-3A81-95F6-AA341768124A}"/>
              </a:ext>
            </a:extLst>
          </p:cNvPr>
          <p:cNvSpPr/>
          <p:nvPr/>
        </p:nvSpPr>
        <p:spPr>
          <a:xfrm rot="20651844">
            <a:off x="15110229" y="2856063"/>
            <a:ext cx="1060704" cy="130909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D84C1C"/>
                </a:solidFill>
                <a:latin typeface="Arial" panose="020B0604020202020204" pitchFamily="34" charset="0"/>
                <a:cs typeface="Arial" panose="020B0604020202020204" pitchFamily="34" charset="0"/>
              </a:rPr>
              <a:t>5</a:t>
            </a:r>
            <a:endParaRPr lang="x-none" sz="3600" b="1" dirty="0">
              <a:solidFill>
                <a:srgbClr val="D84C1C"/>
              </a:solidFill>
              <a:latin typeface="Arial" panose="020B0604020202020204" pitchFamily="34" charset="0"/>
              <a:cs typeface="Arial" panose="020B0604020202020204" pitchFamily="34" charset="0"/>
            </a:endParaRPr>
          </a:p>
        </p:txBody>
      </p:sp>
      <p:sp>
        <p:nvSpPr>
          <p:cNvPr id="36" name="7">
            <a:hlinkClick r:id="rId10" action="ppaction://hlinksldjump"/>
            <a:extLst>
              <a:ext uri="{FF2B5EF4-FFF2-40B4-BE49-F238E27FC236}">
                <a16:creationId xmlns:a16="http://schemas.microsoft.com/office/drawing/2014/main" id="{B2313704-69D5-F993-95DC-AB5640263F03}"/>
              </a:ext>
            </a:extLst>
          </p:cNvPr>
          <p:cNvSpPr/>
          <p:nvPr/>
        </p:nvSpPr>
        <p:spPr>
          <a:xfrm rot="16200000">
            <a:off x="11713425" y="1327835"/>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6</a:t>
            </a:r>
            <a:endParaRPr lang="x-none" sz="3600" b="1" dirty="0">
              <a:solidFill>
                <a:srgbClr val="D84C1C"/>
              </a:solidFill>
              <a:latin typeface="Arial" panose="020B0604020202020204" pitchFamily="34" charset="0"/>
              <a:cs typeface="Arial" panose="020B0604020202020204" pitchFamily="34" charset="0"/>
            </a:endParaRPr>
          </a:p>
        </p:txBody>
      </p:sp>
      <p:sp>
        <p:nvSpPr>
          <p:cNvPr id="37" name="8">
            <a:hlinkClick r:id="rId11" action="ppaction://hlinksldjump"/>
            <a:extLst>
              <a:ext uri="{FF2B5EF4-FFF2-40B4-BE49-F238E27FC236}">
                <a16:creationId xmlns:a16="http://schemas.microsoft.com/office/drawing/2014/main" id="{113CF084-D63D-F32F-B5B7-29EA4184C76F}"/>
              </a:ext>
            </a:extLst>
          </p:cNvPr>
          <p:cNvSpPr/>
          <p:nvPr/>
        </p:nvSpPr>
        <p:spPr>
          <a:xfrm rot="16200000">
            <a:off x="7151275" y="1431196"/>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7</a:t>
            </a:r>
            <a:endParaRPr lang="x-none" sz="3600" b="1" dirty="0">
              <a:solidFill>
                <a:srgbClr val="D84C1C"/>
              </a:solidFill>
              <a:latin typeface="Arial" panose="020B0604020202020204" pitchFamily="34" charset="0"/>
              <a:cs typeface="Arial" panose="020B0604020202020204" pitchFamily="34" charset="0"/>
            </a:endParaRPr>
          </a:p>
        </p:txBody>
      </p:sp>
      <p:sp>
        <p:nvSpPr>
          <p:cNvPr id="38" name="Right Arrow 37">
            <a:hlinkClick r:id="rId12" action="ppaction://hlinksldjump"/>
            <a:extLst>
              <a:ext uri="{FF2B5EF4-FFF2-40B4-BE49-F238E27FC236}">
                <a16:creationId xmlns:a16="http://schemas.microsoft.com/office/drawing/2014/main" id="{B4E69C03-CF72-0F71-4ED2-5DDEB5225DE3}"/>
              </a:ext>
            </a:extLst>
          </p:cNvPr>
          <p:cNvSpPr/>
          <p:nvPr/>
        </p:nvSpPr>
        <p:spPr>
          <a:xfrm>
            <a:off x="16002000" y="8877301"/>
            <a:ext cx="1295400" cy="114300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9" name="xanh">
            <a:extLst>
              <a:ext uri="{FF2B5EF4-FFF2-40B4-BE49-F238E27FC236}">
                <a16:creationId xmlns:a16="http://schemas.microsoft.com/office/drawing/2014/main" id="{CEC9B0EA-F618-4E64-6680-CACC4C7A69FC}"/>
              </a:ext>
            </a:extLst>
          </p:cNvPr>
          <p:cNvSpPr/>
          <p:nvPr/>
        </p:nvSpPr>
        <p:spPr>
          <a:xfrm>
            <a:off x="13030200" y="6325189"/>
            <a:ext cx="2362200"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sp>
      <p:sp>
        <p:nvSpPr>
          <p:cNvPr id="42" name="xanh quay đầu">
            <a:extLst>
              <a:ext uri="{FF2B5EF4-FFF2-40B4-BE49-F238E27FC236}">
                <a16:creationId xmlns:a16="http://schemas.microsoft.com/office/drawing/2014/main" id="{B98FF3D6-79AE-B71A-A25E-309CE634B3AD}"/>
              </a:ext>
            </a:extLst>
          </p:cNvPr>
          <p:cNvSpPr/>
          <p:nvPr/>
        </p:nvSpPr>
        <p:spPr>
          <a:xfrm flipH="1">
            <a:off x="1558405" y="4681793"/>
            <a:ext cx="2533992"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sp>
      <p:sp>
        <p:nvSpPr>
          <p:cNvPr id="44" name="xanh 3">
            <a:extLst>
              <a:ext uri="{FF2B5EF4-FFF2-40B4-BE49-F238E27FC236}">
                <a16:creationId xmlns:a16="http://schemas.microsoft.com/office/drawing/2014/main" id="{27EAD61C-80F8-12B1-6B3F-5CF3C5B7BFB1}"/>
              </a:ext>
            </a:extLst>
          </p:cNvPr>
          <p:cNvSpPr/>
          <p:nvPr/>
        </p:nvSpPr>
        <p:spPr>
          <a:xfrm>
            <a:off x="14832259" y="1187552"/>
            <a:ext cx="2362200"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txBody>
          <a:bodyPr/>
          <a:lstStyle/>
          <a:p>
            <a:endParaRPr lang="x-none" dirty="0">
              <a:solidFill>
                <a:prstClr val="black"/>
              </a:solidFill>
            </a:endParaRPr>
          </a:p>
        </p:txBody>
      </p:sp>
    </p:spTree>
    <p:extLst>
      <p:ext uri="{BB962C8B-B14F-4D97-AF65-F5344CB8AC3E}">
        <p14:creationId xmlns:p14="http://schemas.microsoft.com/office/powerpoint/2010/main" val="1283763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41 -0.02824 L -0.29375 -0.00463 " pathEditMode="relative" rAng="0" ptsTypes="AA">
                                      <p:cBhvr>
                                        <p:cTn id="6" dur="1250" fill="hold"/>
                                        <p:tgtEl>
                                          <p:spTgt spid="39"/>
                                        </p:tgtEl>
                                        <p:attrNameLst>
                                          <p:attrName>ppt_x</p:attrName>
                                          <p:attrName>ppt_y</p:attrName>
                                        </p:attrNameLst>
                                      </p:cBhvr>
                                      <p:rCtr x="-12917" y="1173"/>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8" fill="hold" nodeType="clickEffect">
                                  <p:stCondLst>
                                    <p:cond delay="0"/>
                                  </p:stCondLst>
                                  <p:childTnLst>
                                    <p:anim calcmode="lin" valueType="num">
                                      <p:cBhvr additive="base">
                                        <p:cTn id="10" dur="500"/>
                                        <p:tgtEl>
                                          <p:spTgt spid="39"/>
                                        </p:tgtEl>
                                        <p:attrNameLst>
                                          <p:attrName>ppt_x</p:attrName>
                                        </p:attrNameLst>
                                      </p:cBhvr>
                                      <p:tavLst>
                                        <p:tav tm="0">
                                          <p:val>
                                            <p:strVal val="#ppt_x"/>
                                          </p:val>
                                        </p:tav>
                                        <p:tav tm="100000">
                                          <p:val>
                                            <p:strVal val="#ppt_x-#ppt_w*1.125000"/>
                                          </p:val>
                                        </p:tav>
                                      </p:tavLst>
                                    </p:anim>
                                    <p:animEffect transition="out" filter="wipe(left)">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1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childTnLst>
                          </p:cTn>
                        </p:par>
                      </p:childTnLst>
                    </p:cTn>
                  </p:par>
                </p:childTnLst>
              </p:cTn>
              <p:nextCondLst>
                <p:cond evt="onClick" delay="0">
                  <p:tgtEl>
                    <p:spTgt spid="39"/>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4549 -0.02608 L 0.22032 -0.06991 " pathEditMode="relative" rAng="0" ptsTypes="AA">
                                      <p:cBhvr>
                                        <p:cTn id="21" dur="1250" fill="hold"/>
                                        <p:tgtEl>
                                          <p:spTgt spid="42"/>
                                        </p:tgtEl>
                                        <p:attrNameLst>
                                          <p:attrName>ppt_x</p:attrName>
                                          <p:attrName>ppt_y</p:attrName>
                                        </p:attrNameLst>
                                      </p:cBhvr>
                                      <p:rCtr x="8741" y="-2191"/>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24453 -0.05818 L 0.44176 -0.08179 " pathEditMode="relative" rAng="0" ptsTypes="AA">
                                      <p:cBhvr>
                                        <p:cTn id="25" dur="1250" fill="hold"/>
                                        <p:tgtEl>
                                          <p:spTgt spid="42"/>
                                        </p:tgtEl>
                                        <p:attrNameLst>
                                          <p:attrName>ppt_x</p:attrName>
                                          <p:attrName>ppt_y</p:attrName>
                                        </p:attrNameLst>
                                      </p:cBhvr>
                                      <p:rCtr x="9861" y="-1188"/>
                                    </p:animMotion>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10"/>
                                        <p:tgtEl>
                                          <p:spTgt spid="42"/>
                                        </p:tgtEl>
                                      </p:cBhvr>
                                    </p:animEffect>
                                    <p:set>
                                      <p:cBhvr>
                                        <p:cTn id="30" dur="1" fill="hold">
                                          <p:stCondLst>
                                            <p:cond delay="9"/>
                                          </p:stCondLst>
                                        </p:cTn>
                                        <p:tgtEl>
                                          <p:spTgt spid="42"/>
                                        </p:tgtEl>
                                        <p:attrNameLst>
                                          <p:attrName>style.visibility</p:attrName>
                                        </p:attrNameLst>
                                      </p:cBhvr>
                                      <p:to>
                                        <p:strVal val="hidden"/>
                                      </p:to>
                                    </p:set>
                                  </p:childTnLst>
                                </p:cTn>
                              </p:par>
                              <p:par>
                                <p:cTn id="31" presetID="12" presetClass="entr" presetSubtype="4"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ppt_y</p:attrName>
                                        </p:attrNameLst>
                                      </p:cBhvr>
                                      <p:tavLst>
                                        <p:tav tm="0">
                                          <p:val>
                                            <p:strVal val="#ppt_y+#ppt_h*1.125000"/>
                                          </p:val>
                                        </p:tav>
                                        <p:tav tm="100000">
                                          <p:val>
                                            <p:strVal val="#ppt_y"/>
                                          </p:val>
                                        </p:tav>
                                      </p:tavLst>
                                    </p:anim>
                                    <p:animEffect transition="in" filter="wipe(up)">
                                      <p:cBhvr>
                                        <p:cTn id="34" dur="500"/>
                                        <p:tgtEl>
                                          <p:spTgt spid="44"/>
                                        </p:tgtEl>
                                      </p:cBhvr>
                                    </p:animEffect>
                                  </p:childTnLst>
                                </p:cTn>
                              </p:par>
                            </p:childTnLst>
                          </p:cTn>
                        </p:par>
                      </p:childTnLst>
                    </p:cTn>
                  </p:par>
                </p:childTnLst>
              </p:cTn>
              <p:nextCondLst>
                <p:cond evt="onClick" delay="0">
                  <p:tgtEl>
                    <p:spTgt spid="42"/>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2.36111E-6 0 L -0.17978 -0.09799 " pathEditMode="relative" rAng="0" ptsTypes="AA">
                                      <p:cBhvr>
                                        <p:cTn id="39" dur="1250" fill="hold"/>
                                        <p:tgtEl>
                                          <p:spTgt spid="44"/>
                                        </p:tgtEl>
                                        <p:attrNameLst>
                                          <p:attrName>ppt_x</p:attrName>
                                          <p:attrName>ppt_y</p:attrName>
                                        </p:attrNameLst>
                                      </p:cBhvr>
                                      <p:rCtr x="-8993" y="-4907"/>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17978 -0.09799 L -0.43525 -0.0929 " pathEditMode="relative" rAng="0" ptsTypes="AA">
                                      <p:cBhvr>
                                        <p:cTn id="43" dur="1250" fill="hold"/>
                                        <p:tgtEl>
                                          <p:spTgt spid="44"/>
                                        </p:tgtEl>
                                        <p:attrNameLst>
                                          <p:attrName>ppt_x</p:attrName>
                                          <p:attrName>ppt_y</p:attrName>
                                        </p:attrNameLst>
                                      </p:cBhvr>
                                      <p:rCtr x="-12778" y="247"/>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3" nodeType="clickEffect">
                                  <p:stCondLst>
                                    <p:cond delay="0"/>
                                  </p:stCondLst>
                                  <p:childTnLst>
                                    <p:animMotion origin="layout" path="M -0.43525 -0.0929 L -0.72978 -0.07639 " pathEditMode="relative" rAng="0" ptsTypes="AA">
                                      <p:cBhvr>
                                        <p:cTn id="47" dur="1250" fill="hold"/>
                                        <p:tgtEl>
                                          <p:spTgt spid="44"/>
                                        </p:tgtEl>
                                        <p:attrNameLst>
                                          <p:attrName>ppt_x</p:attrName>
                                          <p:attrName>ppt_y</p:attrName>
                                        </p:attrNameLst>
                                      </p:cBhvr>
                                      <p:rCtr x="-13750" y="0"/>
                                    </p:animMotion>
                                  </p:childTnLst>
                                </p:cTn>
                              </p:par>
                            </p:childTnLst>
                          </p:cTn>
                        </p:par>
                      </p:childTnLst>
                    </p:cTn>
                  </p:par>
                </p:childTnLst>
              </p:cTn>
              <p:nextCondLst>
                <p:cond evt="onClick" delay="0">
                  <p:tgtEl>
                    <p:spTgt spid="44"/>
                  </p:tgtEl>
                </p:cond>
              </p:nextCondLst>
            </p:seq>
          </p:childTnLst>
        </p:cTn>
      </p:par>
    </p:tnLst>
    <p:bldLst>
      <p:bldP spid="44" grpId="0" animBg="1"/>
      <p:bldP spid="44" grpId="1" animBg="1"/>
      <p:bldP spid="44" grpId="2" animBg="1"/>
      <p:bldP spid="44"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688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lumMod val="95000"/>
                    <a:lumOff val="5000"/>
                  </a:schemeClr>
                </a:solidFill>
                <a:latin typeface="Arial" panose="020B0604020202020204" pitchFamily="34" charset="0"/>
                <a:cs typeface="Arial" panose="020B0604020202020204" pitchFamily="34" charset="0"/>
              </a:rPr>
              <a:t>Câu 1: </a:t>
            </a:r>
            <a:r>
              <a:rPr lang="en-US" sz="4000">
                <a:solidFill>
                  <a:schemeClr val="tx1">
                    <a:lumMod val="95000"/>
                    <a:lumOff val="5000"/>
                  </a:schemeClr>
                </a:solidFill>
                <a:latin typeface="Arial" panose="020B0604020202020204" pitchFamily="34" charset="0"/>
                <a:cs typeface="Arial" panose="020B0604020202020204" pitchFamily="34" charset="0"/>
              </a:rPr>
              <a:t>Động năng của vật được xác định bằng biểu thức</a:t>
            </a:r>
          </a:p>
        </p:txBody>
      </p:sp>
      <mc:AlternateContent xmlns:mc="http://schemas.openxmlformats.org/markup-compatibility/2006" xmlns:a14="http://schemas.microsoft.com/office/drawing/2010/main">
        <mc:Choice Requires="a14">
          <p:sp>
            <p:nvSpPr>
              <p:cNvPr id="65" name="Đáp án đúng">
                <a:extLst>
                  <a:ext uri="{FF2B5EF4-FFF2-40B4-BE49-F238E27FC236}">
                    <a16:creationId xmlns:a16="http://schemas.microsoft.com/office/drawing/2014/main" id="{4D1DA2F5-D9A5-C765-0E47-25DD326F3067}"/>
                  </a:ext>
                </a:extLst>
              </p:cNvPr>
              <p:cNvSpPr/>
              <p:nvPr/>
            </p:nvSpPr>
            <p:spPr>
              <a:xfrm>
                <a:off x="499124" y="3498458"/>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𝑚𝑣</m:t>
                    </m:r>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5"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499124" y="3498458"/>
                <a:ext cx="8253320" cy="1891999"/>
              </a:xfrm>
              <a:prstGeom prst="roundRect">
                <a:avLst/>
              </a:prstGeom>
              <a:blipFill>
                <a:blip r:embed="rId5"/>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sai 1">
                <a:extLst>
                  <a:ext uri="{FF2B5EF4-FFF2-40B4-BE49-F238E27FC236}">
                    <a16:creationId xmlns:a16="http://schemas.microsoft.com/office/drawing/2014/main" id="{1713963F-2894-56F2-E53C-4371936FB85C}"/>
                  </a:ext>
                </a:extLst>
              </p:cNvPr>
              <p:cNvSpPr/>
              <p:nvPr/>
            </p:nvSpPr>
            <p:spPr>
              <a:xfrm>
                <a:off x="499125" y="5834656"/>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C.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r>
                      <a:rPr lang="en-US" sz="4000" i="1">
                        <a:solidFill>
                          <a:schemeClr val="tx1">
                            <a:lumMod val="95000"/>
                            <a:lumOff val="5000"/>
                          </a:schemeClr>
                        </a:solidFill>
                        <a:latin typeface="Cambria Math" panose="02040503050406030204" pitchFamily="18" charset="0"/>
                      </a:rPr>
                      <m:t>𝑚𝑣</m:t>
                    </m:r>
                    <m:r>
                      <a:rPr lang="en-US" sz="4000" i="1">
                        <a:solidFill>
                          <a:schemeClr val="tx1">
                            <a:lumMod val="95000"/>
                            <a:lumOff val="5000"/>
                          </a:schemeClr>
                        </a:solidFill>
                        <a:latin typeface="Cambria Math" panose="02040503050406030204" pitchFamily="18" charset="0"/>
                      </a:rPr>
                      <m:t>.</m:t>
                    </m:r>
                  </m:oMath>
                </a14:m>
                <a:endParaRPr lang="vi-VN" sz="4000" noProof="1">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6"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9125" y="5834656"/>
                <a:ext cx="8253320" cy="1891999"/>
              </a:xfrm>
              <a:prstGeom prst="roundRect">
                <a:avLst/>
              </a:prstGeom>
              <a:blipFill>
                <a:blip r:embed="rId6"/>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Đáp án sai 2">
                <a:extLst>
                  <a:ext uri="{FF2B5EF4-FFF2-40B4-BE49-F238E27FC236}">
                    <a16:creationId xmlns:a16="http://schemas.microsoft.com/office/drawing/2014/main" id="{72E080E8-9CBE-7E1E-25CC-340E27A4D017}"/>
                  </a:ext>
                </a:extLst>
              </p:cNvPr>
              <p:cNvSpPr/>
              <p:nvPr/>
            </p:nvSpPr>
            <p:spPr>
              <a:xfrm>
                <a:off x="9535556" y="3493102"/>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B.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7"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9535556" y="3493102"/>
                <a:ext cx="8253320" cy="1891999"/>
              </a:xfrm>
              <a:prstGeom prst="roundRect">
                <a:avLst/>
              </a:prstGeom>
              <a:blipFill>
                <a:blip r:embed="rId7"/>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Đáp án sai 3">
                <a:extLst>
                  <a:ext uri="{FF2B5EF4-FFF2-40B4-BE49-F238E27FC236}">
                    <a16:creationId xmlns:a16="http://schemas.microsoft.com/office/drawing/2014/main" id="{98AC7C36-17E6-7D99-2014-5789447F054D}"/>
                  </a:ext>
                </a:extLst>
              </p:cNvPr>
              <p:cNvSpPr/>
              <p:nvPr/>
            </p:nvSpPr>
            <p:spPr>
              <a:xfrm>
                <a:off x="9520314" y="5743680"/>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9520314" y="5743680"/>
                <a:ext cx="8253320" cy="1891999"/>
              </a:xfrm>
              <a:prstGeom prst="roundRect">
                <a:avLst/>
              </a:prstGeom>
              <a:blipFill>
                <a:blip r:embed="rId8"/>
                <a:stretch>
                  <a:fillRect l="-1475"/>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Đáp án đúng">
                <a:extLst>
                  <a:ext uri="{FF2B5EF4-FFF2-40B4-BE49-F238E27FC236}">
                    <a16:creationId xmlns:a16="http://schemas.microsoft.com/office/drawing/2014/main" id="{F26A5EAB-E5AD-94BE-45D6-5F46AA945CA3}"/>
                  </a:ext>
                </a:extLst>
              </p:cNvPr>
              <p:cNvSpPr/>
              <p:nvPr/>
            </p:nvSpPr>
            <p:spPr>
              <a:xfrm>
                <a:off x="9520314" y="5743680"/>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9"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9520314" y="5743680"/>
                <a:ext cx="8253320" cy="1891999"/>
              </a:xfrm>
              <a:prstGeom prst="roundRect">
                <a:avLst/>
              </a:prstGeom>
              <a:blipFill>
                <a:blip r:embed="rId9"/>
                <a:stretch>
                  <a:fillRect l="-1475"/>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162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688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defRPr/>
            </a:pPr>
            <a:r>
              <a:rPr lang="en-US" sz="4000" b="1">
                <a:solidFill>
                  <a:schemeClr val="tx1">
                    <a:lumMod val="95000"/>
                    <a:lumOff val="5000"/>
                  </a:schemeClr>
                </a:solidFill>
                <a:latin typeface="Arial" panose="020B0604020202020204" pitchFamily="34" charset="0"/>
                <a:cs typeface="Arial" panose="020B0604020202020204" pitchFamily="34" charset="0"/>
              </a:rPr>
              <a:t>Câu 2: </a:t>
            </a:r>
            <a:r>
              <a:rPr lang="en-US" sz="4000">
                <a:solidFill>
                  <a:schemeClr val="tx1">
                    <a:lumMod val="95000"/>
                    <a:lumOff val="5000"/>
                  </a:schemeClr>
                </a:solidFill>
                <a:latin typeface="Arial" panose="020B0604020202020204" pitchFamily="34" charset="0"/>
                <a:cs typeface="Arial" panose="020B0604020202020204" pitchFamily="34" charset="0"/>
              </a:rPr>
              <a:t>Nếu vật ở mốc thế năng thì thế năng trọng trường của vật bằng bao nhiêu?</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98458"/>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Bằng 0.</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5" y="5834656"/>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C. Bằng động năng.</a:t>
            </a:r>
          </a:p>
        </p:txBody>
      </p:sp>
      <p:sp>
        <p:nvSpPr>
          <p:cNvPr id="67" name="Đáp án sai 2">
            <a:extLst>
              <a:ext uri="{FF2B5EF4-FFF2-40B4-BE49-F238E27FC236}">
                <a16:creationId xmlns:a16="http://schemas.microsoft.com/office/drawing/2014/main" id="{72E080E8-9CBE-7E1E-25CC-340E27A4D017}"/>
              </a:ext>
            </a:extLst>
          </p:cNvPr>
          <p:cNvSpPr/>
          <p:nvPr/>
        </p:nvSpPr>
        <p:spPr>
          <a:xfrm>
            <a:off x="9535556" y="3493102"/>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B. Bằng 10.m.</a:t>
            </a:r>
          </a:p>
        </p:txBody>
      </p:sp>
      <p:sp>
        <p:nvSpPr>
          <p:cNvPr id="68" name="Đáp án sai 3">
            <a:extLst>
              <a:ext uri="{FF2B5EF4-FFF2-40B4-BE49-F238E27FC236}">
                <a16:creationId xmlns:a16="http://schemas.microsoft.com/office/drawing/2014/main" id="{98AC7C36-17E6-7D99-2014-5789447F054D}"/>
              </a:ext>
            </a:extLst>
          </p:cNvPr>
          <p:cNvSpPr/>
          <p:nvPr/>
        </p:nvSpPr>
        <p:spPr>
          <a:xfrm>
            <a:off x="9535556" y="5829300"/>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Bằng cơ năng.</a:t>
            </a:r>
          </a:p>
        </p:txBody>
      </p:sp>
      <p:sp>
        <p:nvSpPr>
          <p:cNvPr id="69" name="Đáp án đúng">
            <a:extLst>
              <a:ext uri="{FF2B5EF4-FFF2-40B4-BE49-F238E27FC236}">
                <a16:creationId xmlns:a16="http://schemas.microsoft.com/office/drawing/2014/main" id="{F26A5EAB-E5AD-94BE-45D6-5F46AA945CA3}"/>
              </a:ext>
            </a:extLst>
          </p:cNvPr>
          <p:cNvSpPr/>
          <p:nvPr/>
        </p:nvSpPr>
        <p:spPr>
          <a:xfrm>
            <a:off x="499124" y="3508317"/>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Bằng 0.</a:t>
            </a:r>
          </a:p>
        </p:txBody>
      </p:sp>
    </p:spTree>
    <p:extLst>
      <p:ext uri="{BB962C8B-B14F-4D97-AF65-F5344CB8AC3E}">
        <p14:creationId xmlns:p14="http://schemas.microsoft.com/office/powerpoint/2010/main" val="2889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688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lumMod val="95000"/>
                    <a:lumOff val="5000"/>
                  </a:schemeClr>
                </a:solidFill>
                <a:latin typeface="Arial" panose="020B0604020202020204" pitchFamily="34" charset="0"/>
                <a:cs typeface="Arial" panose="020B0604020202020204" pitchFamily="34" charset="0"/>
              </a:rPr>
              <a:t>Câu 3: </a:t>
            </a:r>
            <a:r>
              <a:rPr lang="vi-VN" sz="4000">
                <a:solidFill>
                  <a:schemeClr val="tx1">
                    <a:lumMod val="95000"/>
                    <a:lumOff val="5000"/>
                  </a:schemeClr>
                </a:solidFill>
                <a:latin typeface="Arial" panose="020B0604020202020204" pitchFamily="34" charset="0"/>
                <a:cs typeface="Arial" panose="020B0604020202020204" pitchFamily="34" charset="0"/>
              </a:rPr>
              <a:t>Trường hợp nào sau đây có sự chuyển hóa từ động năng thành thế năng và ngược lại?</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98458"/>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lumMod val="95000"/>
                    <a:lumOff val="5000"/>
                  </a:schemeClr>
                </a:solidFill>
                <a:latin typeface="Arial" panose="020B0604020202020204" pitchFamily="34" charset="0"/>
                <a:cs typeface="Arial" panose="020B0604020202020204" pitchFamily="34" charset="0"/>
              </a:rPr>
              <a:t>A. Vật rơi từ trên cao xuống.</a:t>
            </a:r>
            <a:endParaRPr lang="en-US" sz="4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6" name="Đáp án sai 1">
            <a:extLst>
              <a:ext uri="{FF2B5EF4-FFF2-40B4-BE49-F238E27FC236}">
                <a16:creationId xmlns:a16="http://schemas.microsoft.com/office/drawing/2014/main" id="{1713963F-2894-56F2-E53C-4371936FB85C}"/>
              </a:ext>
            </a:extLst>
          </p:cNvPr>
          <p:cNvSpPr/>
          <p:nvPr/>
        </p:nvSpPr>
        <p:spPr>
          <a:xfrm>
            <a:off x="499125" y="5834656"/>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C</a:t>
            </a:r>
            <a:r>
              <a:rPr lang="vi-VN" sz="4000">
                <a:solidFill>
                  <a:schemeClr val="tx1">
                    <a:lumMod val="95000"/>
                    <a:lumOff val="5000"/>
                  </a:schemeClr>
                </a:solidFill>
                <a:latin typeface="Arial" panose="020B0604020202020204" pitchFamily="34" charset="0"/>
                <a:cs typeface="Arial" panose="020B0604020202020204" pitchFamily="34" charset="0"/>
              </a:rPr>
              <a:t>. Vật được ném lên rồi rơi xuống.</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67" name="Đáp án sai 2">
            <a:extLst>
              <a:ext uri="{FF2B5EF4-FFF2-40B4-BE49-F238E27FC236}">
                <a16:creationId xmlns:a16="http://schemas.microsoft.com/office/drawing/2014/main" id="{72E080E8-9CBE-7E1E-25CC-340E27A4D017}"/>
              </a:ext>
            </a:extLst>
          </p:cNvPr>
          <p:cNvSpPr/>
          <p:nvPr/>
        </p:nvSpPr>
        <p:spPr>
          <a:xfrm>
            <a:off x="9535556" y="3493102"/>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B</a:t>
            </a:r>
            <a:r>
              <a:rPr lang="vi-VN" sz="4000">
                <a:solidFill>
                  <a:schemeClr val="tx1">
                    <a:lumMod val="95000"/>
                    <a:lumOff val="5000"/>
                  </a:schemeClr>
                </a:solidFill>
                <a:latin typeface="Arial" panose="020B0604020202020204" pitchFamily="34" charset="0"/>
                <a:cs typeface="Arial" panose="020B0604020202020204" pitchFamily="34" charset="0"/>
              </a:rPr>
              <a:t>. Vật lăn từ đỉnh dốc xuống.</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68" name="Đáp án sai 3">
            <a:extLst>
              <a:ext uri="{FF2B5EF4-FFF2-40B4-BE49-F238E27FC236}">
                <a16:creationId xmlns:a16="http://schemas.microsoft.com/office/drawing/2014/main" id="{98AC7C36-17E6-7D99-2014-5789447F054D}"/>
              </a:ext>
            </a:extLst>
          </p:cNvPr>
          <p:cNvSpPr/>
          <p:nvPr/>
        </p:nvSpPr>
        <p:spPr>
          <a:xfrm>
            <a:off x="9535556" y="5829300"/>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vi-VN" sz="4000">
                <a:solidFill>
                  <a:schemeClr val="tx1">
                    <a:lumMod val="95000"/>
                    <a:lumOff val="5000"/>
                  </a:schemeClr>
                </a:solidFill>
                <a:latin typeface="Arial" panose="020B0604020202020204" pitchFamily="34" charset="0"/>
                <a:cs typeface="Arial" panose="020B0604020202020204" pitchFamily="34" charset="0"/>
              </a:rPr>
              <a:t>D. Vật chuyển động trên mặt bàn nằm ngang.</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69" name="Đáp án đúng">
            <a:extLst>
              <a:ext uri="{FF2B5EF4-FFF2-40B4-BE49-F238E27FC236}">
                <a16:creationId xmlns:a16="http://schemas.microsoft.com/office/drawing/2014/main" id="{F26A5EAB-E5AD-94BE-45D6-5F46AA945CA3}"/>
              </a:ext>
            </a:extLst>
          </p:cNvPr>
          <p:cNvSpPr/>
          <p:nvPr/>
        </p:nvSpPr>
        <p:spPr>
          <a:xfrm>
            <a:off x="499124" y="5829300"/>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C</a:t>
            </a:r>
            <a:r>
              <a:rPr lang="vi-VN" sz="4000">
                <a:solidFill>
                  <a:schemeClr val="tx1">
                    <a:lumMod val="95000"/>
                    <a:lumOff val="5000"/>
                  </a:schemeClr>
                </a:solidFill>
                <a:latin typeface="Arial" panose="020B0604020202020204" pitchFamily="34" charset="0"/>
                <a:cs typeface="Arial" panose="020B0604020202020204" pitchFamily="34" charset="0"/>
              </a:rPr>
              <a:t>. Vật được ném lên rồi rơi xuống.</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7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932257" y="-2225456"/>
            <a:ext cx="12107705" cy="5657578"/>
          </a:xfrm>
          <a:prstGeom prst="rect">
            <a:avLst/>
          </a:prstGeom>
        </p:spPr>
      </p:pic>
      <p:grpSp>
        <p:nvGrpSpPr>
          <p:cNvPr id="11" name="Group 10"/>
          <p:cNvGrpSpPr/>
          <p:nvPr/>
        </p:nvGrpSpPr>
        <p:grpSpPr>
          <a:xfrm>
            <a:off x="1603980" y="4506287"/>
            <a:ext cx="7197120" cy="4347694"/>
            <a:chOff x="1603980" y="4506287"/>
            <a:chExt cx="7197120" cy="4347694"/>
          </a:xfrm>
        </p:grpSpPr>
        <p:grpSp>
          <p:nvGrpSpPr>
            <p:cNvPr id="3" name="Group 3"/>
            <p:cNvGrpSpPr/>
            <p:nvPr/>
          </p:nvGrpSpPr>
          <p:grpSpPr>
            <a:xfrm>
              <a:off x="1603980" y="4955080"/>
              <a:ext cx="7197120" cy="3898901"/>
              <a:chOff x="0" y="0"/>
              <a:chExt cx="1895538" cy="1026871"/>
            </a:xfrm>
          </p:grpSpPr>
          <p:sp>
            <p:nvSpPr>
              <p:cNvPr id="4" name="Freeform 4"/>
              <p:cNvSpPr/>
              <p:nvPr/>
            </p:nvSpPr>
            <p:spPr>
              <a:xfrm>
                <a:off x="0" y="0"/>
                <a:ext cx="1895538" cy="1026871"/>
              </a:xfrm>
              <a:custGeom>
                <a:avLst/>
                <a:gdLst/>
                <a:ahLst/>
                <a:cxnLst/>
                <a:rect l="l" t="t" r="r" b="b"/>
                <a:pathLst>
                  <a:path w="1895538" h="1026871">
                    <a:moveTo>
                      <a:pt x="21514" y="0"/>
                    </a:moveTo>
                    <a:lnTo>
                      <a:pt x="1874024" y="0"/>
                    </a:lnTo>
                    <a:cubicBezTo>
                      <a:pt x="1879729" y="0"/>
                      <a:pt x="1885202" y="2267"/>
                      <a:pt x="1889236" y="6301"/>
                    </a:cubicBezTo>
                    <a:cubicBezTo>
                      <a:pt x="1893271" y="10336"/>
                      <a:pt x="1895538" y="15808"/>
                      <a:pt x="1895538" y="21514"/>
                    </a:cubicBezTo>
                    <a:lnTo>
                      <a:pt x="1895538" y="1005357"/>
                    </a:lnTo>
                    <a:cubicBezTo>
                      <a:pt x="1895538" y="1017239"/>
                      <a:pt x="1885905" y="1026871"/>
                      <a:pt x="1874024" y="1026871"/>
                    </a:cubicBezTo>
                    <a:lnTo>
                      <a:pt x="21514" y="1026871"/>
                    </a:lnTo>
                    <a:cubicBezTo>
                      <a:pt x="9632" y="1026871"/>
                      <a:pt x="0" y="1017239"/>
                      <a:pt x="0" y="1005357"/>
                    </a:cubicBezTo>
                    <a:lnTo>
                      <a:pt x="0" y="21514"/>
                    </a:lnTo>
                    <a:cubicBezTo>
                      <a:pt x="0" y="15808"/>
                      <a:pt x="2267" y="10336"/>
                      <a:pt x="6301" y="6301"/>
                    </a:cubicBezTo>
                    <a:cubicBezTo>
                      <a:pt x="10336" y="2267"/>
                      <a:pt x="15808" y="0"/>
                      <a:pt x="21514" y="0"/>
                    </a:cubicBezTo>
                    <a:close/>
                  </a:path>
                </a:pathLst>
              </a:custGeom>
              <a:solidFill>
                <a:srgbClr val="D0E7D0"/>
              </a:solidFill>
            </p:spPr>
          </p:sp>
          <p:sp>
            <p:nvSpPr>
              <p:cNvPr id="5" name="TextBox 5"/>
              <p:cNvSpPr txBox="1"/>
              <p:nvPr/>
            </p:nvSpPr>
            <p:spPr>
              <a:xfrm>
                <a:off x="0" y="-57150"/>
                <a:ext cx="1895538" cy="1084021"/>
              </a:xfrm>
              <a:prstGeom prst="rect">
                <a:avLst/>
              </a:prstGeom>
            </p:spPr>
            <p:txBody>
              <a:bodyPr lIns="254000" tIns="254000" rIns="254000" bIns="254000" rtlCol="0" anchor="ctr"/>
              <a:lstStyle/>
              <a:p>
                <a:pPr marL="1028700" indent="-1028700" algn="ctr">
                  <a:lnSpc>
                    <a:spcPct val="150000"/>
                  </a:lnSpc>
                  <a:buAutoNum type="romanUcPeriod"/>
                </a:pPr>
                <a:r>
                  <a:rPr lang="en-US" sz="5500" b="1">
                    <a:solidFill>
                      <a:srgbClr val="000000"/>
                    </a:solidFill>
                    <a:latin typeface="Arial" panose="020B0604020202020204" pitchFamily="34" charset="0"/>
                    <a:cs typeface="Arial" panose="020B0604020202020204" pitchFamily="34" charset="0"/>
                  </a:rPr>
                  <a:t>Động năng và</a:t>
                </a:r>
              </a:p>
              <a:p>
                <a:pPr algn="ctr">
                  <a:lnSpc>
                    <a:spcPct val="150000"/>
                  </a:lnSpc>
                </a:pPr>
                <a:r>
                  <a:rPr lang="en-US" sz="5500" b="1">
                    <a:solidFill>
                      <a:srgbClr val="000000"/>
                    </a:solidFill>
                    <a:latin typeface="Arial" panose="020B0604020202020204" pitchFamily="34" charset="0"/>
                    <a:cs typeface="Arial" panose="020B0604020202020204" pitchFamily="34" charset="0"/>
                  </a:rPr>
                  <a:t> thế năng</a:t>
                </a:r>
                <a:endParaRPr lang="en-US" sz="5500" b="1" dirty="0">
                  <a:solidFill>
                    <a:srgbClr val="000000"/>
                  </a:solidFill>
                  <a:latin typeface="Arial" panose="020B0604020202020204" pitchFamily="34" charset="0"/>
                  <a:cs typeface="Arial" panose="020B0604020202020204" pitchFamily="34" charset="0"/>
                </a:endParaRPr>
              </a:p>
            </p:txBody>
          </p:sp>
        </p:grpSp>
        <p:sp>
          <p:nvSpPr>
            <p:cNvPr id="9" name="Freeform 9"/>
            <p:cNvSpPr/>
            <p:nvPr/>
          </p:nvSpPr>
          <p:spPr>
            <a:xfrm>
              <a:off x="4731478" y="4506287"/>
              <a:ext cx="942124" cy="897587"/>
            </a:xfrm>
            <a:custGeom>
              <a:avLst/>
              <a:gdLst/>
              <a:ahLst/>
              <a:cxnLst/>
              <a:rect l="l" t="t" r="r" b="b"/>
              <a:pathLst>
                <a:path w="942124" h="897587">
                  <a:moveTo>
                    <a:pt x="0" y="0"/>
                  </a:moveTo>
                  <a:lnTo>
                    <a:pt x="942124" y="0"/>
                  </a:lnTo>
                  <a:lnTo>
                    <a:pt x="942124" y="897587"/>
                  </a:lnTo>
                  <a:lnTo>
                    <a:pt x="0" y="8975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grpSp>
        <p:nvGrpSpPr>
          <p:cNvPr id="12" name="Group 11"/>
          <p:cNvGrpSpPr/>
          <p:nvPr/>
        </p:nvGrpSpPr>
        <p:grpSpPr>
          <a:xfrm>
            <a:off x="9372600" y="4506287"/>
            <a:ext cx="7197120" cy="4347694"/>
            <a:chOff x="9372600" y="4506287"/>
            <a:chExt cx="7197120" cy="4347694"/>
          </a:xfrm>
        </p:grpSpPr>
        <p:grpSp>
          <p:nvGrpSpPr>
            <p:cNvPr id="6" name="Group 6"/>
            <p:cNvGrpSpPr/>
            <p:nvPr/>
          </p:nvGrpSpPr>
          <p:grpSpPr>
            <a:xfrm>
              <a:off x="9372600" y="4955080"/>
              <a:ext cx="7197120" cy="3898901"/>
              <a:chOff x="0" y="0"/>
              <a:chExt cx="1895538" cy="1026871"/>
            </a:xfrm>
          </p:grpSpPr>
          <p:sp>
            <p:nvSpPr>
              <p:cNvPr id="7" name="Freeform 7"/>
              <p:cNvSpPr/>
              <p:nvPr/>
            </p:nvSpPr>
            <p:spPr>
              <a:xfrm>
                <a:off x="0" y="0"/>
                <a:ext cx="1895538" cy="1026871"/>
              </a:xfrm>
              <a:custGeom>
                <a:avLst/>
                <a:gdLst/>
                <a:ahLst/>
                <a:cxnLst/>
                <a:rect l="l" t="t" r="r" b="b"/>
                <a:pathLst>
                  <a:path w="1895538" h="1026871">
                    <a:moveTo>
                      <a:pt x="21514" y="0"/>
                    </a:moveTo>
                    <a:lnTo>
                      <a:pt x="1874024" y="0"/>
                    </a:lnTo>
                    <a:cubicBezTo>
                      <a:pt x="1879729" y="0"/>
                      <a:pt x="1885202" y="2267"/>
                      <a:pt x="1889236" y="6301"/>
                    </a:cubicBezTo>
                    <a:cubicBezTo>
                      <a:pt x="1893271" y="10336"/>
                      <a:pt x="1895538" y="15808"/>
                      <a:pt x="1895538" y="21514"/>
                    </a:cubicBezTo>
                    <a:lnTo>
                      <a:pt x="1895538" y="1005357"/>
                    </a:lnTo>
                    <a:cubicBezTo>
                      <a:pt x="1895538" y="1017239"/>
                      <a:pt x="1885905" y="1026871"/>
                      <a:pt x="1874024" y="1026871"/>
                    </a:cubicBezTo>
                    <a:lnTo>
                      <a:pt x="21514" y="1026871"/>
                    </a:lnTo>
                    <a:cubicBezTo>
                      <a:pt x="9632" y="1026871"/>
                      <a:pt x="0" y="1017239"/>
                      <a:pt x="0" y="1005357"/>
                    </a:cubicBezTo>
                    <a:lnTo>
                      <a:pt x="0" y="21514"/>
                    </a:lnTo>
                    <a:cubicBezTo>
                      <a:pt x="0" y="15808"/>
                      <a:pt x="2267" y="10336"/>
                      <a:pt x="6301" y="6301"/>
                    </a:cubicBezTo>
                    <a:cubicBezTo>
                      <a:pt x="10336" y="2267"/>
                      <a:pt x="15808" y="0"/>
                      <a:pt x="21514" y="0"/>
                    </a:cubicBezTo>
                    <a:close/>
                  </a:path>
                </a:pathLst>
              </a:custGeom>
              <a:solidFill>
                <a:srgbClr val="D0E7D0"/>
              </a:solidFill>
            </p:spPr>
          </p:sp>
          <p:sp>
            <p:nvSpPr>
              <p:cNvPr id="8" name="TextBox 8"/>
              <p:cNvSpPr txBox="1"/>
              <p:nvPr/>
            </p:nvSpPr>
            <p:spPr>
              <a:xfrm>
                <a:off x="0" y="-57150"/>
                <a:ext cx="1895538" cy="1084021"/>
              </a:xfrm>
              <a:prstGeom prst="rect">
                <a:avLst/>
              </a:prstGeom>
            </p:spPr>
            <p:txBody>
              <a:bodyPr lIns="254000" tIns="254000" rIns="254000" bIns="254000" rtlCol="0" anchor="ctr"/>
              <a:lstStyle/>
              <a:p>
                <a:pPr algn="ctr">
                  <a:lnSpc>
                    <a:spcPct val="150000"/>
                  </a:lnSpc>
                </a:pPr>
                <a:r>
                  <a:rPr lang="en-US" sz="5500" b="1">
                    <a:solidFill>
                      <a:srgbClr val="000000"/>
                    </a:solidFill>
                    <a:latin typeface="Arial" panose="020B0604020202020204" pitchFamily="34" charset="0"/>
                    <a:cs typeface="Arial" panose="020B0604020202020204" pitchFamily="34" charset="0"/>
                  </a:rPr>
                  <a:t>II. Cơ năng và </a:t>
                </a:r>
              </a:p>
              <a:p>
                <a:pPr algn="ctr">
                  <a:lnSpc>
                    <a:spcPct val="150000"/>
                  </a:lnSpc>
                </a:pPr>
                <a:r>
                  <a:rPr lang="en-US" sz="5500" b="1">
                    <a:solidFill>
                      <a:srgbClr val="000000"/>
                    </a:solidFill>
                    <a:latin typeface="Arial" panose="020B0604020202020204" pitchFamily="34" charset="0"/>
                    <a:cs typeface="Arial" panose="020B0604020202020204" pitchFamily="34" charset="0"/>
                  </a:rPr>
                  <a:t>sự chuyển hóa </a:t>
                </a:r>
              </a:p>
              <a:p>
                <a:pPr algn="ctr">
                  <a:lnSpc>
                    <a:spcPct val="150000"/>
                  </a:lnSpc>
                </a:pPr>
                <a:r>
                  <a:rPr lang="en-US" sz="5500" b="1">
                    <a:solidFill>
                      <a:srgbClr val="000000"/>
                    </a:solidFill>
                    <a:latin typeface="Arial" panose="020B0604020202020204" pitchFamily="34" charset="0"/>
                    <a:cs typeface="Arial" panose="020B0604020202020204" pitchFamily="34" charset="0"/>
                  </a:rPr>
                  <a:t>năng lượng</a:t>
                </a:r>
                <a:endParaRPr lang="en-US" sz="5500" b="1" dirty="0">
                  <a:solidFill>
                    <a:srgbClr val="000000"/>
                  </a:solidFill>
                  <a:latin typeface="Arial" panose="020B0604020202020204" pitchFamily="34" charset="0"/>
                  <a:cs typeface="Arial" panose="020B0604020202020204" pitchFamily="34" charset="0"/>
                </a:endParaRPr>
              </a:p>
            </p:txBody>
          </p:sp>
        </p:grpSp>
        <p:sp>
          <p:nvSpPr>
            <p:cNvPr id="10" name="Freeform 10"/>
            <p:cNvSpPr/>
            <p:nvPr/>
          </p:nvSpPr>
          <p:spPr>
            <a:xfrm>
              <a:off x="12500098" y="4506287"/>
              <a:ext cx="942124" cy="897587"/>
            </a:xfrm>
            <a:custGeom>
              <a:avLst/>
              <a:gdLst/>
              <a:ahLst/>
              <a:cxnLst/>
              <a:rect l="l" t="t" r="r" b="b"/>
              <a:pathLst>
                <a:path w="942124" h="897587">
                  <a:moveTo>
                    <a:pt x="0" y="0"/>
                  </a:moveTo>
                  <a:lnTo>
                    <a:pt x="942124" y="0"/>
                  </a:lnTo>
                  <a:lnTo>
                    <a:pt x="942124" y="897587"/>
                  </a:lnTo>
                  <a:lnTo>
                    <a:pt x="0" y="8975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3" name="TextBox 13"/>
          <p:cNvSpPr txBox="1"/>
          <p:nvPr/>
        </p:nvSpPr>
        <p:spPr>
          <a:xfrm>
            <a:off x="3917766" y="952500"/>
            <a:ext cx="10452466" cy="1173655"/>
          </a:xfrm>
          <a:prstGeom prst="rect">
            <a:avLst/>
          </a:prstGeom>
        </p:spPr>
        <p:txBody>
          <a:bodyPr wrap="square" lIns="0" tIns="0" rIns="0" bIns="0" rtlCol="0" anchor="t">
            <a:spAutoFit/>
          </a:bodyPr>
          <a:lstStyle/>
          <a:p>
            <a:pPr marL="0" lvl="0" indent="0" algn="ctr">
              <a:lnSpc>
                <a:spcPts val="10199"/>
              </a:lnSpc>
              <a:spcBef>
                <a:spcPct val="0"/>
              </a:spcBef>
            </a:pPr>
            <a:r>
              <a:rPr lang="en-US" sz="6600" b="1" dirty="0">
                <a:solidFill>
                  <a:srgbClr val="376943"/>
                </a:solidFill>
                <a:latin typeface="Arial" panose="020B0604020202020204" pitchFamily="34" charset="0"/>
                <a:cs typeface="Arial" panose="020B0604020202020204" pitchFamily="34" charset="0"/>
              </a:rPr>
              <a:t>NỘI DUNG BÀI HỌC</a:t>
            </a:r>
          </a:p>
        </p:txBody>
      </p:sp>
      <p:pic>
        <p:nvPicPr>
          <p:cNvPr id="15" name="Picture 14"/>
          <p:cNvPicPr>
            <a:picLocks noChangeAspect="1"/>
          </p:cNvPicPr>
          <p:nvPr/>
        </p:nvPicPr>
        <p:blipFill>
          <a:blip r:embed="rId5"/>
          <a:stretch>
            <a:fillRect/>
          </a:stretch>
        </p:blipFill>
        <p:spPr>
          <a:xfrm>
            <a:off x="14054452" y="-1471883"/>
            <a:ext cx="3943105" cy="4848765"/>
          </a:xfrm>
          <a:prstGeom prst="rect">
            <a:avLst/>
          </a:prstGeom>
        </p:spPr>
      </p:pic>
      <p:pic>
        <p:nvPicPr>
          <p:cNvPr id="16" name="Picture 15"/>
          <p:cNvPicPr>
            <a:picLocks noChangeAspect="1"/>
          </p:cNvPicPr>
          <p:nvPr/>
        </p:nvPicPr>
        <p:blipFill>
          <a:blip r:embed="rId6"/>
          <a:stretch>
            <a:fillRect/>
          </a:stretch>
        </p:blipFill>
        <p:spPr>
          <a:xfrm>
            <a:off x="504951" y="1614659"/>
            <a:ext cx="2584928" cy="266418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lumMod val="95000"/>
                    <a:lumOff val="5000"/>
                  </a:schemeClr>
                </a:solidFill>
                <a:latin typeface="Arial" panose="020B0604020202020204" pitchFamily="34" charset="0"/>
                <a:cs typeface="Arial" panose="020B0604020202020204" pitchFamily="34" charset="0"/>
              </a:rPr>
              <a:t>Câu 4: </a:t>
            </a:r>
            <a:r>
              <a:rPr lang="en-US" sz="4000">
                <a:solidFill>
                  <a:schemeClr val="tx1">
                    <a:lumMod val="95000"/>
                    <a:lumOff val="5000"/>
                  </a:schemeClr>
                </a:solidFill>
                <a:latin typeface="Arial" panose="020B0604020202020204" pitchFamily="34" charset="0"/>
                <a:cs typeface="Arial" panose="020B0604020202020204" pitchFamily="34" charset="0"/>
              </a:rPr>
              <a:t>Chuyển động nào sau đây có động năng lớn nhất?</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3"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A. Em bé có khối lượng 15 kg đang chạy với vận tốc 10 m/s.</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C. Quả bóng có khối lượng 2 kg đang lăn với tốc độ 3,6 km/h.</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B. Viên đạn có khối lượng 100 g đang bay với tốc độ 300 m/s.</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D. Vận động viên có khối lượng 75 kg đang đạp xe với tốc độ 24 km/h. </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485482"/>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B. Viên đạn có khối lượng 100 g đang bay với tốc độ 300 m/s.</a:t>
            </a:r>
          </a:p>
        </p:txBody>
      </p:sp>
    </p:spTree>
    <p:extLst>
      <p:ext uri="{BB962C8B-B14F-4D97-AF65-F5344CB8AC3E}">
        <p14:creationId xmlns:p14="http://schemas.microsoft.com/office/powerpoint/2010/main" val="39668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8377986"/>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333551" y="502035"/>
            <a:ext cx="10854677" cy="453534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3200" b="1">
                <a:solidFill>
                  <a:schemeClr val="tx1">
                    <a:lumMod val="95000"/>
                    <a:lumOff val="5000"/>
                  </a:schemeClr>
                </a:solidFill>
                <a:latin typeface="Arial" panose="020B0604020202020204" pitchFamily="34" charset="0"/>
                <a:cs typeface="Arial" panose="020B0604020202020204" pitchFamily="34" charset="0"/>
              </a:rPr>
              <a:t>Câu 5: </a:t>
            </a:r>
            <a:r>
              <a:rPr lang="en-US" sz="3200">
                <a:solidFill>
                  <a:schemeClr val="tx1">
                    <a:lumMod val="95000"/>
                    <a:lumOff val="5000"/>
                  </a:schemeClr>
                </a:solidFill>
                <a:latin typeface="Arial" panose="020B0604020202020204" pitchFamily="34" charset="0"/>
                <a:cs typeface="Arial" panose="020B0604020202020204" pitchFamily="34" charset="0"/>
              </a:rPr>
              <a:t>Một vật động viên có khối lượng 80 kg đang thực hiện trượt tuyết mạo hiểm, bắt đầu trượt không vận tốc đầu từ vị trí 1 và trượt theo quỹ đạo như hình vẽ. Chọn gốc thế năng tại vị trí 5. Nếu cơ năng của vận động viên không đổi thì động năng của người đó tại vị trí 3 bằng bao nhiêu?</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3" y="5893258"/>
            <a:ext cx="8253320" cy="101640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5600 J</a:t>
            </a:r>
            <a:endParaRPr lang="vi-VN" sz="4000" noProof="1">
              <a:solidFill>
                <a:schemeClr val="tx1">
                  <a:lumMod val="95000"/>
                  <a:lumOff val="5000"/>
                </a:schemeClr>
              </a:solidFill>
              <a:latin typeface="Arial" panose="020B0604020202020204" pitchFamily="34" charset="0"/>
              <a:cs typeface="Arial" panose="020B0604020202020204" pitchFamily="34" charset="0"/>
            </a:endParaRPr>
          </a:p>
        </p:txBody>
      </p:sp>
      <p:sp>
        <p:nvSpPr>
          <p:cNvPr id="66" name="Đáp án sai 1">
            <a:extLst>
              <a:ext uri="{FF2B5EF4-FFF2-40B4-BE49-F238E27FC236}">
                <a16:creationId xmlns:a16="http://schemas.microsoft.com/office/drawing/2014/main" id="{1713963F-2894-56F2-E53C-4371936FB85C}"/>
              </a:ext>
            </a:extLst>
          </p:cNvPr>
          <p:cNvSpPr/>
          <p:nvPr/>
        </p:nvSpPr>
        <p:spPr>
          <a:xfrm>
            <a:off x="499125" y="7332654"/>
            <a:ext cx="8253320" cy="101640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C. 8000 J.</a:t>
            </a:r>
          </a:p>
        </p:txBody>
      </p:sp>
      <p:sp>
        <p:nvSpPr>
          <p:cNvPr id="67" name="Đáp án sai 2">
            <a:extLst>
              <a:ext uri="{FF2B5EF4-FFF2-40B4-BE49-F238E27FC236}">
                <a16:creationId xmlns:a16="http://schemas.microsoft.com/office/drawing/2014/main" id="{72E080E8-9CBE-7E1E-25CC-340E27A4D017}"/>
              </a:ext>
            </a:extLst>
          </p:cNvPr>
          <p:cNvSpPr/>
          <p:nvPr/>
        </p:nvSpPr>
        <p:spPr>
          <a:xfrm>
            <a:off x="9535555" y="5885787"/>
            <a:ext cx="8253320" cy="101640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B. 5000 J.</a:t>
            </a:r>
          </a:p>
        </p:txBody>
      </p:sp>
      <p:sp>
        <p:nvSpPr>
          <p:cNvPr id="68" name="Đáp án sai 3">
            <a:extLst>
              <a:ext uri="{FF2B5EF4-FFF2-40B4-BE49-F238E27FC236}">
                <a16:creationId xmlns:a16="http://schemas.microsoft.com/office/drawing/2014/main" id="{98AC7C36-17E6-7D99-2014-5789447F054D}"/>
              </a:ext>
            </a:extLst>
          </p:cNvPr>
          <p:cNvSpPr/>
          <p:nvPr/>
        </p:nvSpPr>
        <p:spPr>
          <a:xfrm>
            <a:off x="9535556" y="7327298"/>
            <a:ext cx="8253320" cy="101640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3200 J.</a:t>
            </a:r>
          </a:p>
        </p:txBody>
      </p:sp>
      <p:sp>
        <p:nvSpPr>
          <p:cNvPr id="69" name="Đáp án đúng">
            <a:extLst>
              <a:ext uri="{FF2B5EF4-FFF2-40B4-BE49-F238E27FC236}">
                <a16:creationId xmlns:a16="http://schemas.microsoft.com/office/drawing/2014/main" id="{F26A5EAB-E5AD-94BE-45D6-5F46AA945CA3}"/>
              </a:ext>
            </a:extLst>
          </p:cNvPr>
          <p:cNvSpPr/>
          <p:nvPr/>
        </p:nvSpPr>
        <p:spPr>
          <a:xfrm>
            <a:off x="499123" y="5885786"/>
            <a:ext cx="8253320" cy="1016401"/>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5600 J.</a:t>
            </a:r>
            <a:endParaRPr lang="vi-VN" sz="4000" noProof="1">
              <a:solidFill>
                <a:schemeClr val="tx1">
                  <a:lumMod val="95000"/>
                  <a:lumOff val="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8DF45C0-7033-3426-7925-50C819689097}"/>
              </a:ext>
            </a:extLst>
          </p:cNvPr>
          <p:cNvPicPr>
            <a:picLocks noChangeAspect="1"/>
          </p:cNvPicPr>
          <p:nvPr/>
        </p:nvPicPr>
        <p:blipFill>
          <a:blip r:embed="rId5"/>
          <a:stretch>
            <a:fillRect/>
          </a:stretch>
        </p:blipFill>
        <p:spPr>
          <a:xfrm>
            <a:off x="11284202" y="1235586"/>
            <a:ext cx="6639767" cy="3448231"/>
          </a:xfrm>
          <a:prstGeom prst="rect">
            <a:avLst/>
          </a:prstGeom>
        </p:spPr>
      </p:pic>
    </p:spTree>
    <p:extLst>
      <p:ext uri="{BB962C8B-B14F-4D97-AF65-F5344CB8AC3E}">
        <p14:creationId xmlns:p14="http://schemas.microsoft.com/office/powerpoint/2010/main" val="25647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a:solidFill>
                  <a:schemeClr val="tx1">
                    <a:lumMod val="95000"/>
                    <a:lumOff val="5000"/>
                  </a:schemeClr>
                </a:solidFill>
                <a:latin typeface="Arial" panose="020B0604020202020204" pitchFamily="34" charset="0"/>
                <a:cs typeface="Arial" panose="020B0604020202020204" pitchFamily="34" charset="0"/>
              </a:rPr>
              <a:t>Câu 6: </a:t>
            </a:r>
            <a:r>
              <a:rPr lang="en-US" sz="4500">
                <a:solidFill>
                  <a:schemeClr val="tx1">
                    <a:lumMod val="95000"/>
                    <a:lumOff val="5000"/>
                  </a:schemeClr>
                </a:solidFill>
                <a:latin typeface="Arial" panose="020B0604020202020204" pitchFamily="34" charset="0"/>
                <a:cs typeface="Arial" panose="020B0604020202020204" pitchFamily="34" charset="0"/>
              </a:rPr>
              <a:t>Cơ năng của một vật có khối lượng 2kg rơi từ độ cao 5m xuống mặt đất là:</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A. 10 J.               </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a:solidFill>
                  <a:schemeClr val="tx1">
                    <a:lumMod val="95000"/>
                    <a:lumOff val="5000"/>
                  </a:schemeClr>
                </a:solidFill>
                <a:latin typeface="Arial" panose="020B0604020202020204" pitchFamily="34" charset="0"/>
                <a:cs typeface="Arial" panose="020B0604020202020204" pitchFamily="34" charset="0"/>
              </a:rPr>
              <a:t>C. 5 J.               </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B. 100 J.               </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a:solidFill>
                  <a:schemeClr val="tx1">
                    <a:lumMod val="95000"/>
                    <a:lumOff val="5000"/>
                  </a:schemeClr>
                </a:solidFill>
                <a:latin typeface="Arial" panose="020B0604020202020204" pitchFamily="34" charset="0"/>
                <a:cs typeface="Arial" panose="020B0604020202020204" pitchFamily="34" charset="0"/>
              </a:rPr>
              <a:t>D. 50 J.</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503988"/>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B. 100 J.               </a:t>
            </a:r>
          </a:p>
        </p:txBody>
      </p:sp>
    </p:spTree>
    <p:extLst>
      <p:ext uri="{BB962C8B-B14F-4D97-AF65-F5344CB8AC3E}">
        <p14:creationId xmlns:p14="http://schemas.microsoft.com/office/powerpoint/2010/main" val="30980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8377986"/>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323975"/>
            <a:ext cx="17289751" cy="27379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b="1">
                <a:solidFill>
                  <a:schemeClr val="tx1">
                    <a:lumMod val="95000"/>
                    <a:lumOff val="5000"/>
                  </a:schemeClr>
                </a:solidFill>
                <a:latin typeface="Arial" panose="020B0604020202020204" pitchFamily="34" charset="0"/>
                <a:cs typeface="Arial" panose="020B0604020202020204" pitchFamily="34" charset="0"/>
              </a:rPr>
              <a:t>Câu 7: </a:t>
            </a:r>
            <a:r>
              <a:rPr lang="en-US" sz="4000">
                <a:solidFill>
                  <a:schemeClr val="tx1">
                    <a:lumMod val="95000"/>
                    <a:lumOff val="5000"/>
                  </a:schemeClr>
                </a:solidFill>
                <a:latin typeface="Arial" panose="020B0604020202020204" pitchFamily="34" charset="0"/>
                <a:cs typeface="Arial" panose="020B0604020202020204" pitchFamily="34" charset="0"/>
              </a:rPr>
              <a:t>Kiện hàng được người công nhân đưa lên cao 1,2 m so với mặt đất. Chọn mặt đất là mốc thế năng. Thế năng trọng trường của kiện hàng là 60 J. Khối lượng của kiện hàng là</a:t>
            </a:r>
          </a:p>
        </p:txBody>
      </p:sp>
      <p:sp>
        <p:nvSpPr>
          <p:cNvPr id="65" name="Đáp án đúng">
            <a:extLst>
              <a:ext uri="{FF2B5EF4-FFF2-40B4-BE49-F238E27FC236}">
                <a16:creationId xmlns:a16="http://schemas.microsoft.com/office/drawing/2014/main" id="{4D1DA2F5-D9A5-C765-0E47-25DD326F3067}"/>
              </a:ext>
            </a:extLst>
          </p:cNvPr>
          <p:cNvSpPr/>
          <p:nvPr/>
        </p:nvSpPr>
        <p:spPr>
          <a:xfrm>
            <a:off x="514363" y="4122263"/>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400" noProof="1">
                <a:solidFill>
                  <a:prstClr val="black"/>
                </a:solidFill>
                <a:latin typeface="Arial" panose="020B0604020202020204" pitchFamily="34" charset="0"/>
                <a:cs typeface="Arial" panose="020B0604020202020204" pitchFamily="34" charset="0"/>
              </a:rPr>
              <a:t>A. 5 kg</a:t>
            </a:r>
            <a:endParaRPr lang="vi-VN" sz="4400" noProof="1">
              <a:solidFill>
                <a:prstClr val="black"/>
              </a:solidFill>
              <a:latin typeface="Arial" panose="020B0604020202020204" pitchFamily="34" charset="0"/>
              <a:cs typeface="Arial" panose="020B0604020202020204" pitchFamily="34" charset="0"/>
            </a:endParaRPr>
          </a:p>
        </p:txBody>
      </p:sp>
      <p:sp>
        <p:nvSpPr>
          <p:cNvPr id="66" name="Đáp án sai 1">
            <a:extLst>
              <a:ext uri="{FF2B5EF4-FFF2-40B4-BE49-F238E27FC236}">
                <a16:creationId xmlns:a16="http://schemas.microsoft.com/office/drawing/2014/main" id="{1713963F-2894-56F2-E53C-4371936FB85C}"/>
              </a:ext>
            </a:extLst>
          </p:cNvPr>
          <p:cNvSpPr/>
          <p:nvPr/>
        </p:nvSpPr>
        <p:spPr>
          <a:xfrm>
            <a:off x="499127" y="6464527"/>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400" noProof="1">
                <a:solidFill>
                  <a:prstClr val="black"/>
                </a:solidFill>
                <a:latin typeface="Arial" panose="020B0604020202020204" pitchFamily="34" charset="0"/>
                <a:cs typeface="Arial" panose="020B0604020202020204" pitchFamily="34" charset="0"/>
              </a:rPr>
              <a:t>C. 50 kg</a:t>
            </a:r>
            <a:endParaRPr lang="vi-VN" sz="4400" noProof="1">
              <a:solidFill>
                <a:prstClr val="black"/>
              </a:solidFill>
              <a:latin typeface="Arial" panose="020B0604020202020204" pitchFamily="34" charset="0"/>
              <a:cs typeface="Arial" panose="020B0604020202020204" pitchFamily="34" charset="0"/>
            </a:endParaRPr>
          </a:p>
        </p:txBody>
      </p:sp>
      <p:sp>
        <p:nvSpPr>
          <p:cNvPr id="67" name="Đáp án sai 2">
            <a:extLst>
              <a:ext uri="{FF2B5EF4-FFF2-40B4-BE49-F238E27FC236}">
                <a16:creationId xmlns:a16="http://schemas.microsoft.com/office/drawing/2014/main" id="{72E080E8-9CBE-7E1E-25CC-340E27A4D017}"/>
              </a:ext>
            </a:extLst>
          </p:cNvPr>
          <p:cNvSpPr/>
          <p:nvPr/>
        </p:nvSpPr>
        <p:spPr>
          <a:xfrm>
            <a:off x="9535558" y="4122973"/>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400" noProof="1">
                <a:solidFill>
                  <a:prstClr val="black"/>
                </a:solidFill>
                <a:latin typeface="Arial" panose="020B0604020202020204" pitchFamily="34" charset="0"/>
                <a:cs typeface="Arial" panose="020B0604020202020204" pitchFamily="34" charset="0"/>
              </a:rPr>
              <a:t>B. 10 kg</a:t>
            </a:r>
            <a:endParaRPr lang="vi-VN" sz="4400" noProof="1">
              <a:solidFill>
                <a:prstClr val="black"/>
              </a:solidFill>
              <a:latin typeface="Arial" panose="020B0604020202020204" pitchFamily="34" charset="0"/>
              <a:cs typeface="Arial" panose="020B0604020202020204" pitchFamily="34" charset="0"/>
            </a:endParaRPr>
          </a:p>
        </p:txBody>
      </p:sp>
      <p:sp>
        <p:nvSpPr>
          <p:cNvPr id="68" name="Đáp án sai 3">
            <a:extLst>
              <a:ext uri="{FF2B5EF4-FFF2-40B4-BE49-F238E27FC236}">
                <a16:creationId xmlns:a16="http://schemas.microsoft.com/office/drawing/2014/main" id="{98AC7C36-17E6-7D99-2014-5789447F054D}"/>
              </a:ext>
            </a:extLst>
          </p:cNvPr>
          <p:cNvSpPr/>
          <p:nvPr/>
        </p:nvSpPr>
        <p:spPr>
          <a:xfrm>
            <a:off x="9535558" y="6459171"/>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400" noProof="1">
                <a:solidFill>
                  <a:prstClr val="black"/>
                </a:solidFill>
                <a:latin typeface="Arial" panose="020B0604020202020204" pitchFamily="34" charset="0"/>
                <a:cs typeface="Arial" panose="020B0604020202020204" pitchFamily="34" charset="0"/>
              </a:rPr>
              <a:t>D. 15 kg</a:t>
            </a:r>
            <a:endParaRPr lang="vi-VN" sz="4400" noProof="1">
              <a:solidFill>
                <a:prstClr val="black"/>
              </a:solidFill>
              <a:latin typeface="Arial" panose="020B0604020202020204" pitchFamily="34" charset="0"/>
              <a:cs typeface="Arial" panose="020B0604020202020204" pitchFamily="34" charset="0"/>
            </a:endParaRPr>
          </a:p>
        </p:txBody>
      </p:sp>
      <p:sp>
        <p:nvSpPr>
          <p:cNvPr id="69" name="Đáp án đúng">
            <a:extLst>
              <a:ext uri="{FF2B5EF4-FFF2-40B4-BE49-F238E27FC236}">
                <a16:creationId xmlns:a16="http://schemas.microsoft.com/office/drawing/2014/main" id="{F26A5EAB-E5AD-94BE-45D6-5F46AA945CA3}"/>
              </a:ext>
            </a:extLst>
          </p:cNvPr>
          <p:cNvSpPr/>
          <p:nvPr/>
        </p:nvSpPr>
        <p:spPr>
          <a:xfrm>
            <a:off x="499127" y="4132993"/>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400" noProof="1">
                <a:solidFill>
                  <a:prstClr val="black"/>
                </a:solidFill>
                <a:latin typeface="Arial" panose="020B0604020202020204" pitchFamily="34" charset="0"/>
                <a:cs typeface="Arial" panose="020B0604020202020204" pitchFamily="34" charset="0"/>
              </a:rPr>
              <a:t>A. 5 kg</a:t>
            </a:r>
            <a:endParaRPr lang="vi-VN" sz="4400" noProof="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5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5"/>
            <a:ext cx="18628288" cy="3087366"/>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7" name="TextBox 7"/>
          <p:cNvSpPr txBox="1"/>
          <p:nvPr/>
        </p:nvSpPr>
        <p:spPr>
          <a:xfrm>
            <a:off x="1023937" y="498390"/>
            <a:ext cx="16230600" cy="1173655"/>
          </a:xfrm>
          <a:prstGeom prst="rect">
            <a:avLst/>
          </a:prstGeom>
        </p:spPr>
        <p:txBody>
          <a:bodyPr lIns="0" tIns="0" rIns="0" bIns="0" rtlCol="0" anchor="t">
            <a:spAutoFit/>
          </a:bodyPr>
          <a:lstStyle/>
          <a:p>
            <a:pPr marL="0" lvl="0" indent="0" algn="ctr">
              <a:lnSpc>
                <a:spcPts val="10199"/>
              </a:lnSpc>
              <a:spcBef>
                <a:spcPct val="0"/>
              </a:spcBef>
            </a:pPr>
            <a:r>
              <a:rPr lang="en-US" sz="6600" b="1" u="none" strike="noStrike" dirty="0">
                <a:solidFill>
                  <a:srgbClr val="376943"/>
                </a:solidFill>
                <a:latin typeface="Arial" panose="020B0604020202020204" pitchFamily="34" charset="0"/>
                <a:cs typeface="Arial" panose="020B0604020202020204" pitchFamily="34" charset="0"/>
              </a:rPr>
              <a:t>VẬN DỤNG</a:t>
            </a:r>
          </a:p>
        </p:txBody>
      </p:sp>
      <p:sp>
        <p:nvSpPr>
          <p:cNvPr id="19" name="Rectangle 18"/>
          <p:cNvSpPr/>
          <p:nvPr/>
        </p:nvSpPr>
        <p:spPr>
          <a:xfrm>
            <a:off x="1176337" y="5524500"/>
            <a:ext cx="15925800" cy="3080202"/>
          </a:xfrm>
          <a:prstGeom prst="rect">
            <a:avLst/>
          </a:prstGeom>
        </p:spPr>
        <p:txBody>
          <a:bodyPr wrap="square">
            <a:spAutoFit/>
          </a:bodyPr>
          <a:lstStyle/>
          <a:p>
            <a:pPr marL="685800" indent="-685800" algn="just">
              <a:lnSpc>
                <a:spcPct val="150000"/>
              </a:lnSpc>
              <a:buFont typeface="Arial" panose="020B0604020202020204" pitchFamily="34" charset="0"/>
              <a:buChar char="•"/>
            </a:pPr>
            <a:r>
              <a:rPr lang="en-US" sz="4500">
                <a:latin typeface="Arial" panose="020B0604020202020204" pitchFamily="34" charset="0"/>
                <a:cs typeface="Arial" panose="020B0604020202020204" pitchFamily="34" charset="0"/>
              </a:rPr>
              <a:t>Nêu một trường hợp trong đó con người sử dụng cơ năng vào mục đích có ích. </a:t>
            </a:r>
          </a:p>
          <a:p>
            <a:pPr marL="685800" indent="-685800" algn="just">
              <a:lnSpc>
                <a:spcPct val="150000"/>
              </a:lnSpc>
              <a:buFont typeface="Arial" panose="020B0604020202020204" pitchFamily="34" charset="0"/>
              <a:buChar char="•"/>
            </a:pPr>
            <a:r>
              <a:rPr lang="en-US" sz="4500">
                <a:latin typeface="Arial" panose="020B0604020202020204" pitchFamily="34" charset="0"/>
                <a:cs typeface="Arial" panose="020B0604020202020204" pitchFamily="34" charset="0"/>
              </a:rPr>
              <a:t>Phân tích sự chuyển hóa năng lượng trong trường hợp đó. </a:t>
            </a:r>
          </a:p>
        </p:txBody>
      </p:sp>
      <p:pic>
        <p:nvPicPr>
          <p:cNvPr id="20" name="Picture 19"/>
          <p:cNvPicPr>
            <a:picLocks noChangeAspect="1"/>
          </p:cNvPicPr>
          <p:nvPr/>
        </p:nvPicPr>
        <p:blipFill>
          <a:blip r:embed="rId4"/>
          <a:stretch>
            <a:fillRect/>
          </a:stretch>
        </p:blipFill>
        <p:spPr>
          <a:xfrm>
            <a:off x="7768574" y="2903643"/>
            <a:ext cx="2741326" cy="247674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41020" y="342900"/>
            <a:ext cx="2727959" cy="1812471"/>
            <a:chOff x="1564276" y="2534807"/>
            <a:chExt cx="3093719" cy="1812471"/>
          </a:xfrm>
        </p:grpSpPr>
        <p:pic>
          <p:nvPicPr>
            <p:cNvPr id="16" name="Picture 15"/>
            <p:cNvPicPr>
              <a:picLocks noChangeAspect="1"/>
            </p:cNvPicPr>
            <p:nvPr/>
          </p:nvPicPr>
          <p:blipFill>
            <a:blip r:embed="rId2">
              <a:duotone>
                <a:prstClr val="black"/>
                <a:schemeClr val="accent2">
                  <a:tint val="45000"/>
                  <a:satMod val="400000"/>
                </a:schemeClr>
              </a:duotone>
            </a:blip>
            <a:stretch>
              <a:fillRect/>
            </a:stretch>
          </p:blipFill>
          <p:spPr>
            <a:xfrm>
              <a:off x="1564276" y="2534807"/>
              <a:ext cx="3093719" cy="1812471"/>
            </a:xfrm>
            <a:prstGeom prst="rect">
              <a:avLst/>
            </a:prstGeom>
          </p:spPr>
        </p:pic>
        <p:sp>
          <p:nvSpPr>
            <p:cNvPr id="17" name="TextBox 16"/>
            <p:cNvSpPr txBox="1"/>
            <p:nvPr/>
          </p:nvSpPr>
          <p:spPr>
            <a:xfrm>
              <a:off x="1791786" y="2820633"/>
              <a:ext cx="2638697"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Gợi</a:t>
              </a:r>
              <a:r>
                <a:rPr lang="en-US" sz="4000" b="1" dirty="0">
                  <a:latin typeface="Arial" panose="020B0604020202020204" pitchFamily="34" charset="0"/>
                  <a:cs typeface="Arial" panose="020B0604020202020204" pitchFamily="34" charset="0"/>
                </a:rPr>
                <a:t> ý</a:t>
              </a:r>
            </a:p>
          </p:txBody>
        </p:sp>
      </p:grpSp>
      <p:grpSp>
        <p:nvGrpSpPr>
          <p:cNvPr id="8" name="Group 7">
            <a:extLst>
              <a:ext uri="{FF2B5EF4-FFF2-40B4-BE49-F238E27FC236}">
                <a16:creationId xmlns:a16="http://schemas.microsoft.com/office/drawing/2014/main" id="{C2620F28-DA24-9CFA-76DC-FED22981CBCD}"/>
              </a:ext>
            </a:extLst>
          </p:cNvPr>
          <p:cNvGrpSpPr/>
          <p:nvPr/>
        </p:nvGrpSpPr>
        <p:grpSpPr>
          <a:xfrm>
            <a:off x="413381" y="2444719"/>
            <a:ext cx="7968617" cy="7458981"/>
            <a:chOff x="413381" y="2444719"/>
            <a:chExt cx="7968617" cy="7458981"/>
          </a:xfrm>
        </p:grpSpPr>
        <p:pic>
          <p:nvPicPr>
            <p:cNvPr id="1026" name="Picture 2" descr="Đóng cọc bê tông cốt thép và những lưu ý tuyệt đối không thể bỏ qua">
              <a:extLst>
                <a:ext uri="{FF2B5EF4-FFF2-40B4-BE49-F238E27FC236}">
                  <a16:creationId xmlns:a16="http://schemas.microsoft.com/office/drawing/2014/main" id="{2888401F-DA3E-305F-F2A7-680CE49E4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095" y="2444719"/>
              <a:ext cx="5711191" cy="4895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6FAB9E-A01B-ACE2-AD39-E489A7E153D6}"/>
                </a:ext>
              </a:extLst>
            </p:cNvPr>
            <p:cNvSpPr txBox="1"/>
            <p:nvPr/>
          </p:nvSpPr>
          <p:spPr>
            <a:xfrm>
              <a:off x="413381" y="7574280"/>
              <a:ext cx="7968617" cy="2329420"/>
            </a:xfrm>
            <a:prstGeom prst="rect">
              <a:avLst/>
            </a:prstGeom>
            <a:noFill/>
          </p:spPr>
          <p:txBody>
            <a:bodyPr wrap="square">
              <a:spAutoFit/>
            </a:bodyPr>
            <a:lstStyle/>
            <a:p>
              <a:pPr marL="0" marR="0" algn="just">
                <a:lnSpc>
                  <a:spcPct val="150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đóng cọc bê tông, búa được nâng lên để tích lũy thế năng. Khi thả ra, búa rơi xuống, thế năng chuyển hoá thành động năng, khi va chạm vào cọc sẽ khiến cọc đi xuống đất.</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CBC39FC-8C11-1ADC-1105-BD352E4A7B7A}"/>
              </a:ext>
            </a:extLst>
          </p:cNvPr>
          <p:cNvGrpSpPr/>
          <p:nvPr/>
        </p:nvGrpSpPr>
        <p:grpSpPr>
          <a:xfrm>
            <a:off x="9113520" y="2444720"/>
            <a:ext cx="8189323" cy="6904759"/>
            <a:chOff x="9113520" y="2444720"/>
            <a:chExt cx="8189323" cy="6904759"/>
          </a:xfrm>
        </p:grpSpPr>
        <p:pic>
          <p:nvPicPr>
            <p:cNvPr id="1028" name="Picture 4" descr="Nhiệt độ viên đạn khi bắn khỏi nòng súng là bao nhiêu? - Báo VnExpress">
              <a:extLst>
                <a:ext uri="{FF2B5EF4-FFF2-40B4-BE49-F238E27FC236}">
                  <a16:creationId xmlns:a16="http://schemas.microsoft.com/office/drawing/2014/main" id="{35D1F2E8-4F2D-C8E4-C227-B029A700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3520" y="2444720"/>
              <a:ext cx="8158843" cy="4895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DEFD21-7963-0EF9-F3C6-65844BA9DA4F}"/>
                </a:ext>
              </a:extLst>
            </p:cNvPr>
            <p:cNvSpPr txBox="1"/>
            <p:nvPr/>
          </p:nvSpPr>
          <p:spPr>
            <a:xfrm>
              <a:off x="9144000" y="7597140"/>
              <a:ext cx="8158843" cy="1752339"/>
            </a:xfrm>
            <a:prstGeom prst="rect">
              <a:avLst/>
            </a:prstGeom>
            <a:noFill/>
          </p:spPr>
          <p:txBody>
            <a:bodyPr wrap="square">
              <a:spAutoFit/>
            </a:bodyPr>
            <a:lstStyle/>
            <a:p>
              <a:pPr marL="0" marR="0" algn="just">
                <a:lnSpc>
                  <a:spcPct val="150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 đạn khi ra bay ra khỏi nòng súng có động năng. Động năng này dùng để phá vỡ hoặc xuyên thủng các mục tiêu.</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07578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14400" y="555616"/>
            <a:ext cx="2727959" cy="1812471"/>
            <a:chOff x="1564276" y="2534807"/>
            <a:chExt cx="3093719" cy="1812471"/>
          </a:xfrm>
        </p:grpSpPr>
        <p:pic>
          <p:nvPicPr>
            <p:cNvPr id="16" name="Picture 15"/>
            <p:cNvPicPr>
              <a:picLocks noChangeAspect="1"/>
            </p:cNvPicPr>
            <p:nvPr/>
          </p:nvPicPr>
          <p:blipFill>
            <a:blip r:embed="rId2">
              <a:duotone>
                <a:prstClr val="black"/>
                <a:schemeClr val="accent2">
                  <a:tint val="45000"/>
                  <a:satMod val="400000"/>
                </a:schemeClr>
              </a:duotone>
            </a:blip>
            <a:stretch>
              <a:fillRect/>
            </a:stretch>
          </p:blipFill>
          <p:spPr>
            <a:xfrm>
              <a:off x="1564276" y="2534807"/>
              <a:ext cx="3093719" cy="1812471"/>
            </a:xfrm>
            <a:prstGeom prst="rect">
              <a:avLst/>
            </a:prstGeom>
          </p:spPr>
        </p:pic>
        <p:sp>
          <p:nvSpPr>
            <p:cNvPr id="17" name="TextBox 16"/>
            <p:cNvSpPr txBox="1"/>
            <p:nvPr/>
          </p:nvSpPr>
          <p:spPr>
            <a:xfrm>
              <a:off x="1791786" y="2820633"/>
              <a:ext cx="2638697"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Gợi</a:t>
              </a:r>
              <a:r>
                <a:rPr lang="en-US" sz="4000" b="1" dirty="0">
                  <a:latin typeface="Arial" panose="020B0604020202020204" pitchFamily="34" charset="0"/>
                  <a:cs typeface="Arial" panose="020B0604020202020204" pitchFamily="34" charset="0"/>
                </a:rPr>
                <a:t> ý</a:t>
              </a:r>
            </a:p>
          </p:txBody>
        </p:sp>
      </p:grpSp>
      <p:grpSp>
        <p:nvGrpSpPr>
          <p:cNvPr id="19" name="Group 18">
            <a:extLst>
              <a:ext uri="{FF2B5EF4-FFF2-40B4-BE49-F238E27FC236}">
                <a16:creationId xmlns:a16="http://schemas.microsoft.com/office/drawing/2014/main" id="{1A8DCFC7-7857-3792-7CB6-1D548D561E49}"/>
              </a:ext>
            </a:extLst>
          </p:cNvPr>
          <p:cNvGrpSpPr/>
          <p:nvPr/>
        </p:nvGrpSpPr>
        <p:grpSpPr>
          <a:xfrm>
            <a:off x="695253" y="2933700"/>
            <a:ext cx="8044228" cy="7010139"/>
            <a:chOff x="695253" y="2933700"/>
            <a:chExt cx="8044228" cy="7010139"/>
          </a:xfrm>
        </p:grpSpPr>
        <p:pic>
          <p:nvPicPr>
            <p:cNvPr id="1032" name="Picture 8" descr="Đang xây dựng 3 tiêu chuẩn quốc gia về phương pháp đo công suất của tuabin  gió - Tạp chí Tài chính">
              <a:extLst>
                <a:ext uri="{FF2B5EF4-FFF2-40B4-BE49-F238E27FC236}">
                  <a16:creationId xmlns:a16="http://schemas.microsoft.com/office/drawing/2014/main" id="{3265E865-83C5-71E5-F170-A2640943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92" y="2933700"/>
              <a:ext cx="71437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BDAE35-CA2C-6B09-5E10-89EFD21147FC}"/>
                </a:ext>
              </a:extLst>
            </p:cNvPr>
            <p:cNvSpPr txBox="1"/>
            <p:nvPr/>
          </p:nvSpPr>
          <p:spPr>
            <a:xfrm>
              <a:off x="695253" y="8191500"/>
              <a:ext cx="8044228" cy="1752339"/>
            </a:xfrm>
            <a:prstGeom prst="rect">
              <a:avLst/>
            </a:prstGeom>
            <a:noFill/>
          </p:spPr>
          <p:txBody>
            <a:bodyPr wrap="square">
              <a:spAutoFit/>
            </a:bodyPr>
            <a:lstStyle/>
            <a:p>
              <a:pPr marL="0" marR="0" algn="just">
                <a:lnSpc>
                  <a:spcPct val="150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 xưa, cối xay gió được sử dụng để chuyển hoá động năng của dòng không khí thành động năng hữu ích của trục máy để xay bột hoặc bơm nước.</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828D76C6-131E-0A49-B168-1439DCFD7D94}"/>
              </a:ext>
            </a:extLst>
          </p:cNvPr>
          <p:cNvGrpSpPr/>
          <p:nvPr/>
        </p:nvGrpSpPr>
        <p:grpSpPr>
          <a:xfrm>
            <a:off x="9698668" y="2933700"/>
            <a:ext cx="7473387" cy="6433058"/>
            <a:chOff x="9698668" y="2933700"/>
            <a:chExt cx="7473387" cy="6433058"/>
          </a:xfrm>
        </p:grpSpPr>
        <p:pic>
          <p:nvPicPr>
            <p:cNvPr id="1030" name="Picture 6" descr="Bí mật&quot; ít người biết về cối xay gió - biểu tượng của người Hà Lan">
              <a:extLst>
                <a:ext uri="{FF2B5EF4-FFF2-40B4-BE49-F238E27FC236}">
                  <a16:creationId xmlns:a16="http://schemas.microsoft.com/office/drawing/2014/main" id="{9663BC9F-AF55-3D19-4499-FD83C1D09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2933700"/>
              <a:ext cx="6601525" cy="4953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55B960E-C3AF-3ABA-8A6E-C868B48DC03C}"/>
                </a:ext>
              </a:extLst>
            </p:cNvPr>
            <p:cNvSpPr txBox="1"/>
            <p:nvPr/>
          </p:nvSpPr>
          <p:spPr>
            <a:xfrm>
              <a:off x="9698668" y="8191500"/>
              <a:ext cx="7473387" cy="1175258"/>
            </a:xfrm>
            <a:prstGeom prst="rect">
              <a:avLst/>
            </a:prstGeom>
            <a:noFill/>
          </p:spPr>
          <p:txBody>
            <a:bodyPr wrap="square">
              <a:spAutoFit/>
            </a:bodyPr>
            <a:lstStyle/>
            <a:p>
              <a:pPr algn="just">
                <a:lnSpc>
                  <a:spcPct val="150000"/>
                </a:lnSpc>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 nay, tuabin gió được sử dụng để chuyển hoá động năng của dòng không khí thành điện năng.</a:t>
              </a:r>
              <a:endParaRPr lang="en-US" sz="25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3103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2471417"/>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8" name="Freeform 8"/>
          <p:cNvSpPr/>
          <p:nvPr/>
        </p:nvSpPr>
        <p:spPr>
          <a:xfrm>
            <a:off x="1544928" y="4610100"/>
            <a:ext cx="4790136" cy="41148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sp>
      <p:sp>
        <p:nvSpPr>
          <p:cNvPr id="11" name="Freeform 11"/>
          <p:cNvSpPr/>
          <p:nvPr/>
        </p:nvSpPr>
        <p:spPr>
          <a:xfrm>
            <a:off x="6716064" y="4610100"/>
            <a:ext cx="4790136" cy="41148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sp>
      <p:sp>
        <p:nvSpPr>
          <p:cNvPr id="14" name="Freeform 14"/>
          <p:cNvSpPr/>
          <p:nvPr/>
        </p:nvSpPr>
        <p:spPr>
          <a:xfrm>
            <a:off x="11887200" y="4610100"/>
            <a:ext cx="4684340" cy="4114800"/>
          </a:xfrm>
          <a:custGeom>
            <a:avLst/>
            <a:gdLst/>
            <a:ahLst/>
            <a:cxnLst/>
            <a:rect l="l" t="t" r="r" b="b"/>
            <a:pathLst>
              <a:path w="1233736" h="1083733">
                <a:moveTo>
                  <a:pt x="33054" y="0"/>
                </a:moveTo>
                <a:lnTo>
                  <a:pt x="1200681" y="0"/>
                </a:lnTo>
                <a:cubicBezTo>
                  <a:pt x="1209448" y="0"/>
                  <a:pt x="1217855" y="3483"/>
                  <a:pt x="1224054" y="9681"/>
                </a:cubicBezTo>
                <a:cubicBezTo>
                  <a:pt x="1230253" y="15880"/>
                  <a:pt x="1233736" y="24288"/>
                  <a:pt x="1233736" y="33054"/>
                </a:cubicBezTo>
                <a:lnTo>
                  <a:pt x="1233736" y="1050679"/>
                </a:lnTo>
                <a:cubicBezTo>
                  <a:pt x="1233736" y="1059446"/>
                  <a:pt x="1230253" y="1067853"/>
                  <a:pt x="1224054" y="1074052"/>
                </a:cubicBezTo>
                <a:cubicBezTo>
                  <a:pt x="1217855" y="1080251"/>
                  <a:pt x="1209448" y="1083733"/>
                  <a:pt x="1200681" y="1083733"/>
                </a:cubicBezTo>
                <a:lnTo>
                  <a:pt x="33054" y="1083733"/>
                </a:lnTo>
                <a:cubicBezTo>
                  <a:pt x="24288" y="1083733"/>
                  <a:pt x="15880" y="1080251"/>
                  <a:pt x="9681" y="1074052"/>
                </a:cubicBezTo>
                <a:cubicBezTo>
                  <a:pt x="3483" y="1067853"/>
                  <a:pt x="0" y="1059446"/>
                  <a:pt x="0" y="1050679"/>
                </a:cubicBezTo>
                <a:lnTo>
                  <a:pt x="0" y="33054"/>
                </a:lnTo>
                <a:cubicBezTo>
                  <a:pt x="0" y="24288"/>
                  <a:pt x="3483" y="15880"/>
                  <a:pt x="9681" y="9681"/>
                </a:cubicBezTo>
                <a:cubicBezTo>
                  <a:pt x="15880" y="3483"/>
                  <a:pt x="24288" y="0"/>
                  <a:pt x="33054" y="0"/>
                </a:cubicBezTo>
                <a:close/>
              </a:path>
            </a:pathLst>
          </a:custGeom>
          <a:solidFill>
            <a:srgbClr val="D0E7D0"/>
          </a:solidFill>
        </p:spPr>
      </p:sp>
      <p:sp>
        <p:nvSpPr>
          <p:cNvPr id="16" name="Freeform 16"/>
          <p:cNvSpPr/>
          <p:nvPr/>
        </p:nvSpPr>
        <p:spPr>
          <a:xfrm>
            <a:off x="3488073" y="4133022"/>
            <a:ext cx="903846" cy="954157"/>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8659209" y="4133022"/>
            <a:ext cx="903846" cy="954157"/>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3777447" y="4133022"/>
            <a:ext cx="903846" cy="954157"/>
          </a:xfrm>
          <a:custGeom>
            <a:avLst/>
            <a:gdLst/>
            <a:ahLst/>
            <a:cxnLst/>
            <a:rect l="l" t="t" r="r" b="b"/>
            <a:pathLst>
              <a:path w="903846" h="954157">
                <a:moveTo>
                  <a:pt x="0" y="0"/>
                </a:moveTo>
                <a:lnTo>
                  <a:pt x="903847" y="0"/>
                </a:lnTo>
                <a:lnTo>
                  <a:pt x="903847"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TextBox 21"/>
          <p:cNvSpPr txBox="1"/>
          <p:nvPr/>
        </p:nvSpPr>
        <p:spPr>
          <a:xfrm>
            <a:off x="1023937" y="2235234"/>
            <a:ext cx="16230600" cy="1191224"/>
          </a:xfrm>
          <a:prstGeom prst="rect">
            <a:avLst/>
          </a:prstGeom>
        </p:spPr>
        <p:txBody>
          <a:bodyPr lIns="0" tIns="0" rIns="0" bIns="0" rtlCol="0" anchor="t">
            <a:spAutoFit/>
          </a:bodyPr>
          <a:lstStyle/>
          <a:p>
            <a:pPr marL="0" lvl="0" indent="0" algn="ctr">
              <a:lnSpc>
                <a:spcPts val="10199"/>
              </a:lnSpc>
              <a:spcBef>
                <a:spcPct val="0"/>
              </a:spcBef>
            </a:pPr>
            <a:r>
              <a:rPr lang="en-US" sz="7200" b="1" u="none" strike="noStrike" dirty="0">
                <a:solidFill>
                  <a:srgbClr val="376943"/>
                </a:solidFill>
                <a:latin typeface="Arial" panose="020B0604020202020204" pitchFamily="34" charset="0"/>
                <a:cs typeface="Arial" panose="020B0604020202020204" pitchFamily="34" charset="0"/>
              </a:rPr>
              <a:t>HƯỚNG DẪN VỀ NHÀ</a:t>
            </a:r>
          </a:p>
        </p:txBody>
      </p:sp>
      <p:sp>
        <p:nvSpPr>
          <p:cNvPr id="22" name="TextBox 21"/>
          <p:cNvSpPr txBox="1"/>
          <p:nvPr/>
        </p:nvSpPr>
        <p:spPr>
          <a:xfrm>
            <a:off x="1761018" y="5698004"/>
            <a:ext cx="435795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32154" y="5698004"/>
            <a:ext cx="435795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24" name="TextBox 23"/>
          <p:cNvSpPr txBox="1"/>
          <p:nvPr/>
        </p:nvSpPr>
        <p:spPr>
          <a:xfrm>
            <a:off x="12101166" y="5698004"/>
            <a:ext cx="4256408"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a:t>
            </a:r>
            <a:r>
              <a:rPr lang="en-US" sz="4000" b="1">
                <a:latin typeface="Arial" panose="020B0604020202020204" pitchFamily="34" charset="0"/>
                <a:cs typeface="Arial" panose="020B0604020202020204" pitchFamily="34" charset="0"/>
              </a:rPr>
              <a:t>: Công và công suất</a:t>
            </a:r>
            <a:endParaRPr lang="en-US" sz="4000" b="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6"/>
          <a:stretch>
            <a:fillRect/>
          </a:stretch>
        </p:blipFill>
        <p:spPr>
          <a:xfrm flipH="1">
            <a:off x="0" y="2959440"/>
            <a:ext cx="2097206" cy="2347163"/>
          </a:xfrm>
          <a:prstGeom prst="rect">
            <a:avLst/>
          </a:prstGeom>
        </p:spPr>
      </p:pic>
      <p:pic>
        <p:nvPicPr>
          <p:cNvPr id="26" name="Picture 25"/>
          <p:cNvPicPr>
            <a:picLocks noChangeAspect="1"/>
          </p:cNvPicPr>
          <p:nvPr/>
        </p:nvPicPr>
        <p:blipFill>
          <a:blip r:embed="rId7"/>
          <a:stretch>
            <a:fillRect/>
          </a:stretch>
        </p:blipFill>
        <p:spPr>
          <a:xfrm>
            <a:off x="14762249" y="8370667"/>
            <a:ext cx="3190649" cy="1537875"/>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solidFill>
                  <a:prstClr val="black"/>
                </a:solidFill>
              </a:endParaRPr>
            </a:p>
          </p:txBody>
        </p:sp>
      </p:grpSp>
      <p:sp>
        <p:nvSpPr>
          <p:cNvPr id="10" name="TextBox 9"/>
          <p:cNvSpPr txBox="1"/>
          <p:nvPr/>
        </p:nvSpPr>
        <p:spPr>
          <a:xfrm>
            <a:off x="1028700" y="2912075"/>
            <a:ext cx="16230600" cy="3557512"/>
          </a:xfrm>
          <a:prstGeom prst="rect">
            <a:avLst/>
          </a:prstGeom>
          <a:noFill/>
        </p:spPr>
        <p:txBody>
          <a:bodyPr wrap="square" rtlCol="0">
            <a:spAutoFit/>
          </a:bodyPr>
          <a:lstStyle/>
          <a:p>
            <a:pPr algn="ctr">
              <a:lnSpc>
                <a:spcPct val="150000"/>
              </a:lnSpc>
            </a:pPr>
            <a:r>
              <a:rPr lang="en-US" sz="8000" b="1" dirty="0">
                <a:solidFill>
                  <a:prstClr val="black"/>
                </a:solidFill>
                <a:latin typeface="Arial" panose="020B0604020202020204" pitchFamily="34" charset="0"/>
                <a:cs typeface="Arial" panose="020B0604020202020204" pitchFamily="34" charset="0"/>
              </a:rPr>
              <a:t>CẢM ƠN SỰ CHÚ Ý </a:t>
            </a:r>
          </a:p>
          <a:p>
            <a:pPr algn="ctr">
              <a:lnSpc>
                <a:spcPct val="150000"/>
              </a:lnSpc>
            </a:pPr>
            <a:r>
              <a:rPr lang="en-US" sz="8000" b="1" dirty="0">
                <a:solidFill>
                  <a:prstClr val="black"/>
                </a:solidFill>
                <a:latin typeface="Arial" panose="020B0604020202020204" pitchFamily="34" charset="0"/>
                <a:cs typeface="Arial" panose="020B0604020202020204" pitchFamily="34" charset="0"/>
              </a:rPr>
              <a:t>LẮNG NGHE CỦA CÁC EM!</a:t>
            </a:r>
          </a:p>
        </p:txBody>
      </p:sp>
      <p:pic>
        <p:nvPicPr>
          <p:cNvPr id="11" name="Picture 10"/>
          <p:cNvPicPr>
            <a:picLocks noChangeAspect="1"/>
          </p:cNvPicPr>
          <p:nvPr/>
        </p:nvPicPr>
        <p:blipFill>
          <a:blip r:embed="rId2"/>
          <a:stretch>
            <a:fillRect/>
          </a:stretch>
        </p:blipFill>
        <p:spPr>
          <a:xfrm>
            <a:off x="685800" y="6490752"/>
            <a:ext cx="4572000" cy="3522945"/>
          </a:xfrm>
          <a:prstGeom prst="rect">
            <a:avLst/>
          </a:prstGeom>
        </p:spPr>
      </p:pic>
      <p:pic>
        <p:nvPicPr>
          <p:cNvPr id="12" name="Picture 11"/>
          <p:cNvPicPr>
            <a:picLocks noChangeAspect="1"/>
          </p:cNvPicPr>
          <p:nvPr/>
        </p:nvPicPr>
        <p:blipFill>
          <a:blip r:embed="rId3"/>
          <a:stretch>
            <a:fillRect/>
          </a:stretch>
        </p:blipFill>
        <p:spPr>
          <a:xfrm flipH="1">
            <a:off x="14401800" y="-2095500"/>
            <a:ext cx="4200735" cy="5048252"/>
          </a:xfrm>
          <a:prstGeom prst="rect">
            <a:avLst/>
          </a:prstGeom>
        </p:spPr>
      </p:pic>
    </p:spTree>
    <p:extLst>
      <p:ext uri="{BB962C8B-B14F-4D97-AF65-F5344CB8AC3E}">
        <p14:creationId xmlns:p14="http://schemas.microsoft.com/office/powerpoint/2010/main" val="288053881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71698" y="1854946"/>
            <a:ext cx="9144603" cy="1769715"/>
          </a:xfrm>
          <a:prstGeom prst="rect">
            <a:avLst/>
          </a:prstGeom>
        </p:spPr>
        <p:txBody>
          <a:bodyPr lIns="0" tIns="0" rIns="0" bIns="0" rtlCol="0" anchor="t">
            <a:spAutoFit/>
          </a:bodyPr>
          <a:lstStyle/>
          <a:p>
            <a:pPr marL="0" lvl="0" indent="0" algn="ctr">
              <a:spcBef>
                <a:spcPct val="0"/>
              </a:spcBef>
            </a:pPr>
            <a:r>
              <a:rPr lang="en-US" sz="11500" b="1" u="none" strike="noStrike" dirty="0">
                <a:solidFill>
                  <a:srgbClr val="376943"/>
                </a:solidFill>
                <a:latin typeface="Arial" panose="020B0604020202020204" pitchFamily="34" charset="0"/>
                <a:cs typeface="Arial" panose="020B0604020202020204" pitchFamily="34" charset="0"/>
              </a:rPr>
              <a:t>I.</a:t>
            </a:r>
          </a:p>
        </p:txBody>
      </p:sp>
      <p:sp>
        <p:nvSpPr>
          <p:cNvPr id="4" name="Freeform 4"/>
          <p:cNvSpPr/>
          <p:nvPr/>
        </p:nvSpPr>
        <p:spPr>
          <a:xfrm>
            <a:off x="-4695439" y="-185051"/>
            <a:ext cx="7866879" cy="10657102"/>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15977" y="-185051"/>
            <a:ext cx="7866879" cy="10657102"/>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5121372" y="4087631"/>
            <a:ext cx="8077803" cy="3966575"/>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sp>
      <p:sp>
        <p:nvSpPr>
          <p:cNvPr id="9" name="Freeform 9"/>
          <p:cNvSpPr/>
          <p:nvPr/>
        </p:nvSpPr>
        <p:spPr>
          <a:xfrm>
            <a:off x="3720690" y="5665071"/>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852365"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0"/>
          <p:cNvSpPr txBox="1"/>
          <p:nvPr/>
        </p:nvSpPr>
        <p:spPr>
          <a:xfrm>
            <a:off x="5494112" y="4402000"/>
            <a:ext cx="7332321" cy="3211007"/>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ĐỘNG NĂNG VÀ THẾ NĂNG</a:t>
            </a:r>
            <a:endParaRPr lang="en-US" sz="7200" b="1" dirty="0">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83712" y="6766014"/>
            <a:ext cx="5874131" cy="3264568"/>
            <a:chOff x="-231966" y="996615"/>
            <a:chExt cx="5874131" cy="3264568"/>
          </a:xfrm>
        </p:grpSpPr>
        <p:sp>
          <p:nvSpPr>
            <p:cNvPr id="2" name="Freeform 2"/>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5"/>
            <p:cNvSpPr txBox="1"/>
            <p:nvPr/>
          </p:nvSpPr>
          <p:spPr>
            <a:xfrm>
              <a:off x="838200" y="2215563"/>
              <a:ext cx="3733800" cy="830997"/>
            </a:xfrm>
            <a:prstGeom prst="rect">
              <a:avLst/>
            </a:prstGeom>
            <a:noFill/>
          </p:spPr>
          <p:txBody>
            <a:bodyPr wrap="square" rtlCol="0">
              <a:spAutoFit/>
            </a:bodyPr>
            <a:lstStyle/>
            <a:p>
              <a:pPr algn="ctr"/>
              <a:r>
                <a:rPr lang="en-US" sz="4800" b="1" dirty="0">
                  <a:solidFill>
                    <a:srgbClr val="D84C1C"/>
                  </a:solidFill>
                  <a:latin typeface="Arial" panose="020B0604020202020204" pitchFamily="34" charset="0"/>
                  <a:cs typeface="Arial" panose="020B0604020202020204" pitchFamily="34" charset="0"/>
                </a:rPr>
                <a:t>KHÁI NIỆM:</a:t>
              </a:r>
            </a:p>
          </p:txBody>
        </p:sp>
      </p:grpSp>
      <p:sp>
        <p:nvSpPr>
          <p:cNvPr id="8" name="Rectangle 7"/>
          <p:cNvSpPr/>
          <p:nvPr/>
        </p:nvSpPr>
        <p:spPr>
          <a:xfrm>
            <a:off x="7216872" y="7428802"/>
            <a:ext cx="10196657" cy="1938992"/>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Động năng </a:t>
            </a:r>
            <a:r>
              <a:rPr lang="vi-VN" sz="4000" dirty="0">
                <a:latin typeface="Arial" panose="020B0604020202020204" pitchFamily="34" charset="0"/>
                <a:cs typeface="Arial" panose="020B0604020202020204" pitchFamily="34" charset="0"/>
              </a:rPr>
              <a:t>là năng lượng vật có được do chuyển động.</a:t>
            </a:r>
            <a:endParaRPr lang="en-US" sz="4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721F15E-73CD-3740-8A57-FD49886C6C1B}"/>
              </a:ext>
            </a:extLst>
          </p:cNvPr>
          <p:cNvGrpSpPr/>
          <p:nvPr/>
        </p:nvGrpSpPr>
        <p:grpSpPr>
          <a:xfrm>
            <a:off x="2742811" y="1897380"/>
            <a:ext cx="14931835" cy="3672093"/>
            <a:chOff x="-1011183" y="423081"/>
            <a:chExt cx="11024107" cy="2711089"/>
          </a:xfrm>
        </p:grpSpPr>
        <p:sp>
          <p:nvSpPr>
            <p:cNvPr id="4" name="Freeform 6">
              <a:extLst>
                <a:ext uri="{FF2B5EF4-FFF2-40B4-BE49-F238E27FC236}">
                  <a16:creationId xmlns:a16="http://schemas.microsoft.com/office/drawing/2014/main" id="{9B006399-3B7B-62FA-3A0F-5FD5F79974D1}"/>
                </a:ext>
              </a:extLst>
            </p:cNvPr>
            <p:cNvSpPr/>
            <p:nvPr/>
          </p:nvSpPr>
          <p:spPr>
            <a:xfrm>
              <a:off x="-1011183" y="551119"/>
              <a:ext cx="1905000" cy="2583051"/>
            </a:xfrm>
            <a:custGeom>
              <a:avLst/>
              <a:gdLst/>
              <a:ahLst/>
              <a:cxnLst/>
              <a:rect l="l" t="t" r="r" b="b"/>
              <a:pathLst>
                <a:path w="3313342" h="4492668">
                  <a:moveTo>
                    <a:pt x="0" y="0"/>
                  </a:moveTo>
                  <a:lnTo>
                    <a:pt x="3313343" y="0"/>
                  </a:lnTo>
                  <a:lnTo>
                    <a:pt x="3313343" y="4492668"/>
                  </a:lnTo>
                  <a:lnTo>
                    <a:pt x="0" y="4492668"/>
                  </a:lnTo>
                  <a:lnTo>
                    <a:pt x="0" y="0"/>
                  </a:lnTo>
                  <a:close/>
                </a:path>
              </a:pathLst>
            </a:custGeom>
            <a:blipFill>
              <a:blip r:embed="rId4"/>
              <a:stretch>
                <a:fillRect/>
              </a:stretch>
            </a:blipFill>
          </p:spPr>
        </p:sp>
        <p:grpSp>
          <p:nvGrpSpPr>
            <p:cNvPr id="5" name="Group 4">
              <a:extLst>
                <a:ext uri="{FF2B5EF4-FFF2-40B4-BE49-F238E27FC236}">
                  <a16:creationId xmlns:a16="http://schemas.microsoft.com/office/drawing/2014/main" id="{FCBB3A5F-0DA7-94FF-1A8C-FEA9E615FBD5}"/>
                </a:ext>
              </a:extLst>
            </p:cNvPr>
            <p:cNvGrpSpPr/>
            <p:nvPr/>
          </p:nvGrpSpPr>
          <p:grpSpPr>
            <a:xfrm>
              <a:off x="789077" y="423081"/>
              <a:ext cx="9223847" cy="2028954"/>
              <a:chOff x="789077" y="423081"/>
              <a:chExt cx="9223847" cy="2028954"/>
            </a:xfrm>
          </p:grpSpPr>
          <p:sp>
            <p:nvSpPr>
              <p:cNvPr id="12" name="Freeform 5">
                <a:extLst>
                  <a:ext uri="{FF2B5EF4-FFF2-40B4-BE49-F238E27FC236}">
                    <a16:creationId xmlns:a16="http://schemas.microsoft.com/office/drawing/2014/main" id="{7CFFD2A7-05E6-8FFA-860F-B685A63E22E5}"/>
                  </a:ext>
                </a:extLst>
              </p:cNvPr>
              <p:cNvSpPr/>
              <p:nvPr/>
            </p:nvSpPr>
            <p:spPr>
              <a:xfrm flipV="1">
                <a:off x="789077" y="423081"/>
                <a:ext cx="9223847" cy="2028954"/>
              </a:xfrm>
              <a:custGeom>
                <a:avLst/>
                <a:gdLst/>
                <a:ahLst/>
                <a:cxnLst/>
                <a:rect l="l" t="t" r="r" b="b"/>
                <a:pathLst>
                  <a:path w="6325488" h="2368933">
                    <a:moveTo>
                      <a:pt x="0" y="2368933"/>
                    </a:moveTo>
                    <a:lnTo>
                      <a:pt x="6325489" y="2368933"/>
                    </a:lnTo>
                    <a:lnTo>
                      <a:pt x="6325489" y="0"/>
                    </a:lnTo>
                    <a:lnTo>
                      <a:pt x="0" y="0"/>
                    </a:lnTo>
                    <a:lnTo>
                      <a:pt x="0" y="2368933"/>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TextBox 8">
                <a:extLst>
                  <a:ext uri="{FF2B5EF4-FFF2-40B4-BE49-F238E27FC236}">
                    <a16:creationId xmlns:a16="http://schemas.microsoft.com/office/drawing/2014/main" id="{741B2ADB-731A-6892-2257-A344A11DD11D}"/>
                  </a:ext>
                </a:extLst>
              </p:cNvPr>
              <p:cNvSpPr txBox="1"/>
              <p:nvPr/>
            </p:nvSpPr>
            <p:spPr>
              <a:xfrm>
                <a:off x="2308046" y="797976"/>
                <a:ext cx="7032264" cy="1279163"/>
              </a:xfrm>
              <a:prstGeom prst="rect">
                <a:avLst/>
              </a:prstGeom>
            </p:spPr>
            <p:txBody>
              <a:bodyPr wrap="square" lIns="0" tIns="0" rIns="0" bIns="0" rtlCol="0" anchor="t">
                <a:spAutoFit/>
              </a:bodyPr>
              <a:lstStyle/>
              <a:p>
                <a:pPr algn="just">
                  <a:lnSpc>
                    <a:spcPct val="150000"/>
                  </a:lnSpc>
                  <a:spcBef>
                    <a:spcPct val="0"/>
                  </a:spcBef>
                  <a:defRP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nhắc lại khái niệm động năng đã được học ở môn Khoa học tự nhiên 6.</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grpSp>
      <p:sp>
        <p:nvSpPr>
          <p:cNvPr id="20" name="Arrow: Curved Right 19">
            <a:extLst>
              <a:ext uri="{FF2B5EF4-FFF2-40B4-BE49-F238E27FC236}">
                <a16:creationId xmlns:a16="http://schemas.microsoft.com/office/drawing/2014/main" id="{30296582-6250-0766-18A7-22B3505E4FB6}"/>
              </a:ext>
            </a:extLst>
          </p:cNvPr>
          <p:cNvSpPr/>
          <p:nvPr/>
        </p:nvSpPr>
        <p:spPr>
          <a:xfrm>
            <a:off x="685800" y="5783896"/>
            <a:ext cx="2057011" cy="1644906"/>
          </a:xfrm>
          <a:prstGeom prst="curv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B54D3411-550D-A47A-B9AB-D25023ED8141}"/>
              </a:ext>
            </a:extLst>
          </p:cNvPr>
          <p:cNvSpPr txBox="1"/>
          <p:nvPr/>
        </p:nvSpPr>
        <p:spPr>
          <a:xfrm>
            <a:off x="1" y="168285"/>
            <a:ext cx="18288000" cy="1103892"/>
          </a:xfrm>
          <a:prstGeom prst="rect">
            <a:avLst/>
          </a:prstGeom>
          <a:noFill/>
        </p:spPr>
        <p:txBody>
          <a:bodyPr wrap="square">
            <a:spAutoFit/>
          </a:bodyPr>
          <a:lstStyle/>
          <a:p>
            <a:pPr marL="0" marR="0" algn="ctr">
              <a:lnSpc>
                <a:spcPct val="150000"/>
              </a:lnSpc>
              <a:spcBef>
                <a:spcPts val="0"/>
              </a:spcBef>
              <a:spcAft>
                <a:spcPts val="800"/>
              </a:spcAft>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Xác định biểu thức tính động năng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6987D-4A76-D1AC-A106-15A889FD4E29}"/>
              </a:ext>
            </a:extLst>
          </p:cNvPr>
          <p:cNvSpPr txBox="1"/>
          <p:nvPr/>
        </p:nvSpPr>
        <p:spPr>
          <a:xfrm>
            <a:off x="685800" y="1485900"/>
            <a:ext cx="8816300" cy="769832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lang="en-US" sz="5000" b="1">
                <a:solidFill>
                  <a:srgbClr val="FF0000"/>
                </a:solidFill>
                <a:latin typeface="Arial" panose="020B0604020202020204" pitchFamily="34" charset="0"/>
                <a:ea typeface="Calibri" panose="020F0502020204030204" pitchFamily="34" charset="0"/>
                <a:cs typeface="Arial" panose="020B0604020202020204" pitchFamily="34" charset="0"/>
              </a:rPr>
              <a:t>Thảo luận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và </a:t>
            </a:r>
            <a:r>
              <a:rPr lang="en-US" sz="5000" b="1" kern="0">
                <a:solidFill>
                  <a:srgbClr val="FF0000"/>
                </a:solidFill>
                <a:latin typeface="Arial" panose="020B0604020202020204" pitchFamily="34" charset="0"/>
                <a:ea typeface="Calibri" panose="020F0502020204030204" pitchFamily="34" charset="0"/>
                <a:cs typeface="Arial" panose="020B0604020202020204" pitchFamily="34" charset="0"/>
                <a:sym typeface="Arial"/>
              </a:rPr>
              <a:t>trả lời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 hỏi</a:t>
            </a:r>
            <a:r>
              <a:rPr kumimoji="0" lang="en-US"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nào vật có động năng?</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Động năng của vật phụ thuộc vào những yếu tố nào?</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nào động năng của vật tăng (giảm)?</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Nêu biểu thức tính động năng.</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Nêu đơn vị của động năng.</a:t>
            </a:r>
          </a:p>
        </p:txBody>
      </p:sp>
      <p:grpSp>
        <p:nvGrpSpPr>
          <p:cNvPr id="24" name="Group 23">
            <a:extLst>
              <a:ext uri="{FF2B5EF4-FFF2-40B4-BE49-F238E27FC236}">
                <a16:creationId xmlns:a16="http://schemas.microsoft.com/office/drawing/2014/main" id="{9BB09A05-11DC-E664-FA17-5104E6D3F62F}"/>
              </a:ext>
            </a:extLst>
          </p:cNvPr>
          <p:cNvGrpSpPr/>
          <p:nvPr/>
        </p:nvGrpSpPr>
        <p:grpSpPr>
          <a:xfrm>
            <a:off x="9829800" y="2705100"/>
            <a:ext cx="7952364" cy="7014166"/>
            <a:chOff x="10515600" y="2666594"/>
            <a:chExt cx="6809364" cy="6006014"/>
          </a:xfrm>
        </p:grpSpPr>
        <p:sp>
          <p:nvSpPr>
            <p:cNvPr id="6" name="TextBox 5">
              <a:extLst>
                <a:ext uri="{FF2B5EF4-FFF2-40B4-BE49-F238E27FC236}">
                  <a16:creationId xmlns:a16="http://schemas.microsoft.com/office/drawing/2014/main" id="{CC577A0A-4A29-04BE-8706-82571A817007}"/>
                </a:ext>
              </a:extLst>
            </p:cNvPr>
            <p:cNvSpPr txBox="1"/>
            <p:nvPr/>
          </p:nvSpPr>
          <p:spPr>
            <a:xfrm>
              <a:off x="10711343" y="7756332"/>
              <a:ext cx="6269087" cy="91627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4000" b="1" i="0" u="none" strike="noStrike" kern="1200" cap="none" spc="0" normalizeH="0" baseline="0" noProof="0">
                  <a:ln>
                    <a:noFill/>
                  </a:ln>
                  <a:solidFill>
                    <a:srgbClr val="FFD0CA">
                      <a:lumMod val="75000"/>
                    </a:srgbClr>
                  </a:solidFill>
                  <a:effectLst/>
                  <a:uLnTx/>
                  <a:uFillTx/>
                  <a:latin typeface="Arial" panose="020B0604020202020204" pitchFamily="34" charset="0"/>
                  <a:ea typeface="+mn-ea"/>
                  <a:cs typeface="Arial" panose="020B0604020202020204" pitchFamily="34" charset="0"/>
                  <a:sym typeface="Arial"/>
                </a:rPr>
                <a:t>THẢO LUẬN NHÓM ĐÔI</a:t>
              </a:r>
              <a:endParaRPr kumimoji="0" lang="en-US" sz="4000" b="1" i="0" u="none" strike="noStrike" kern="1200" cap="none" spc="0" normalizeH="0" baseline="0" noProof="0">
                <a:ln>
                  <a:noFill/>
                </a:ln>
                <a:solidFill>
                  <a:srgbClr val="FFD0CA">
                    <a:lumMod val="75000"/>
                  </a:srgbClr>
                </a:solidFill>
                <a:effectLst/>
                <a:uLnTx/>
                <a:uFillTx/>
                <a:latin typeface="Calibri"/>
                <a:ea typeface="+mn-ea"/>
                <a:cs typeface="Arial"/>
                <a:sym typeface="Arial"/>
              </a:endParaRPr>
            </a:p>
          </p:txBody>
        </p:sp>
        <p:sp>
          <p:nvSpPr>
            <p:cNvPr id="23" name="Freeform 4">
              <a:extLst>
                <a:ext uri="{FF2B5EF4-FFF2-40B4-BE49-F238E27FC236}">
                  <a16:creationId xmlns:a16="http://schemas.microsoft.com/office/drawing/2014/main" id="{5CEC692F-7FF3-268E-E0BC-15307037DE87}"/>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2"/>
              <a:stretch>
                <a:fillRect/>
              </a:stretch>
            </a:blipFill>
          </p:spPr>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B21E081-DCD0-22AD-1437-E3734486A7F3}"/>
              </a:ext>
            </a:extLst>
          </p:cNvPr>
          <p:cNvSpPr txBox="1"/>
          <p:nvPr/>
        </p:nvSpPr>
        <p:spPr>
          <a:xfrm>
            <a:off x="762000" y="2171700"/>
            <a:ext cx="16992600" cy="901593"/>
          </a:xfrm>
          <a:prstGeom prst="rect">
            <a:avLst/>
          </a:prstGeom>
          <a:noFill/>
        </p:spPr>
        <p:txBody>
          <a:bodyPr wrap="square">
            <a:spAutoFit/>
          </a:bodyPr>
          <a:lstStyle/>
          <a:p>
            <a:pPr marL="571500" marR="0" indent="-571500" algn="just">
              <a:lnSpc>
                <a:spcPct val="150000"/>
              </a:lnSpc>
              <a:spcBef>
                <a:spcPts val="0"/>
              </a:spcBef>
              <a:spcAft>
                <a:spcPts val="800"/>
              </a:spcAft>
              <a:buFont typeface="Wingdings" panose="05000000000000000000" pitchFamily="2" charset="2"/>
              <a:buChar char="q"/>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có khối lượng và chuyển động càng nhanh thì động năng càng lớn.</a:t>
            </a:r>
            <a:endParaRPr lang="en-US" sz="4000">
              <a:latin typeface="Arial" panose="020B0604020202020204" pitchFamily="34" charset="0"/>
              <a:ea typeface="Times New Roman" panose="020206030504050203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43FF4497-5AE5-3EE4-9F87-90A71DE899B3}"/>
              </a:ext>
            </a:extLst>
          </p:cNvPr>
          <p:cNvGrpSpPr/>
          <p:nvPr/>
        </p:nvGrpSpPr>
        <p:grpSpPr>
          <a:xfrm>
            <a:off x="5867400" y="0"/>
            <a:ext cx="6553200" cy="1866900"/>
            <a:chOff x="5867400" y="0"/>
            <a:chExt cx="6553200" cy="1866900"/>
          </a:xfrm>
        </p:grpSpPr>
        <p:cxnSp>
          <p:nvCxnSpPr>
            <p:cNvPr id="23" name="Straight Connector 22">
              <a:extLst>
                <a:ext uri="{FF2B5EF4-FFF2-40B4-BE49-F238E27FC236}">
                  <a16:creationId xmlns:a16="http://schemas.microsoft.com/office/drawing/2014/main" id="{D90E634E-4BEE-B7CC-AC9F-D6AB6A6B1A81}"/>
                </a:ext>
              </a:extLst>
            </p:cNvPr>
            <p:cNvCxnSpPr/>
            <p:nvPr/>
          </p:nvCxnSpPr>
          <p:spPr>
            <a:xfrm flipH="1">
              <a:off x="7620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2D3BC2-E54F-07D4-26BC-3F0F7A668F8A}"/>
                </a:ext>
              </a:extLst>
            </p:cNvPr>
            <p:cNvCxnSpPr/>
            <p:nvPr/>
          </p:nvCxnSpPr>
          <p:spPr>
            <a:xfrm>
              <a:off x="9144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1">
              <a:extLst>
                <a:ext uri="{FF2B5EF4-FFF2-40B4-BE49-F238E27FC236}">
                  <a16:creationId xmlns:a16="http://schemas.microsoft.com/office/drawing/2014/main" id="{3CD53D8E-5DB2-85E8-E4DA-4E594DF77B15}"/>
                </a:ext>
              </a:extLst>
            </p:cNvPr>
            <p:cNvSpPr/>
            <p:nvPr/>
          </p:nvSpPr>
          <p:spPr>
            <a:xfrm>
              <a:off x="5867400" y="723900"/>
              <a:ext cx="6553200" cy="114300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TRẢ LỜI</a:t>
              </a:r>
              <a:endParaRPr lang="en-US" sz="4000" b="1"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201B5BB0-4530-C8D9-E9E1-BF0CDC67C3F8}"/>
              </a:ext>
            </a:extLst>
          </p:cNvPr>
          <p:cNvSpPr/>
          <p:nvPr/>
        </p:nvSpPr>
        <p:spPr>
          <a:xfrm>
            <a:off x="762000" y="3074264"/>
            <a:ext cx="13049250" cy="901593"/>
          </a:xfrm>
          <a:prstGeom prst="rect">
            <a:avLst/>
          </a:prstGeom>
        </p:spPr>
        <p:txBody>
          <a:bodyPr wrap="square">
            <a:spAutoFit/>
          </a:bodyPr>
          <a:lstStyle/>
          <a:p>
            <a:pPr marL="571500" indent="-571500">
              <a:lnSpc>
                <a:spcPct val="150000"/>
              </a:lnSpc>
              <a:buFont typeface="Wingdings" panose="05000000000000000000" pitchFamily="2" charset="2"/>
              <a:buChar char="q"/>
            </a:pP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8319D50B-13DE-46C7-63A0-94B60BAD8B3D}"/>
              </a:ext>
            </a:extLst>
          </p:cNvPr>
          <p:cNvGrpSpPr/>
          <p:nvPr/>
        </p:nvGrpSpPr>
        <p:grpSpPr>
          <a:xfrm>
            <a:off x="1047750" y="4381500"/>
            <a:ext cx="7505700" cy="5302336"/>
            <a:chOff x="1009650" y="3996397"/>
            <a:chExt cx="7505700" cy="5302336"/>
          </a:xfrm>
        </p:grpSpPr>
        <p:grpSp>
          <p:nvGrpSpPr>
            <p:cNvPr id="4" name="Group 7">
              <a:extLst>
                <a:ext uri="{FF2B5EF4-FFF2-40B4-BE49-F238E27FC236}">
                  <a16:creationId xmlns:a16="http://schemas.microsoft.com/office/drawing/2014/main" id="{CF70492E-7137-70D3-A16D-8FD2749F31AE}"/>
                </a:ext>
              </a:extLst>
            </p:cNvPr>
            <p:cNvGrpSpPr/>
            <p:nvPr/>
          </p:nvGrpSpPr>
          <p:grpSpPr>
            <a:xfrm>
              <a:off x="1009650" y="3996397"/>
              <a:ext cx="7505700" cy="5302336"/>
              <a:chOff x="0" y="-57150"/>
              <a:chExt cx="1879882" cy="1396500"/>
            </a:xfrm>
          </p:grpSpPr>
          <p:sp>
            <p:nvSpPr>
              <p:cNvPr id="7" name="Freeform 8">
                <a:extLst>
                  <a:ext uri="{FF2B5EF4-FFF2-40B4-BE49-F238E27FC236}">
                    <a16:creationId xmlns:a16="http://schemas.microsoft.com/office/drawing/2014/main" id="{755B935E-6090-C283-C5A2-4250F5FE5D8B}"/>
                  </a:ext>
                </a:extLst>
              </p:cNvPr>
              <p:cNvSpPr/>
              <p:nvPr/>
            </p:nvSpPr>
            <p:spPr>
              <a:xfrm>
                <a:off x="0" y="0"/>
                <a:ext cx="1879882" cy="1339350"/>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8" name="TextBox 9">
                <a:extLst>
                  <a:ext uri="{FF2B5EF4-FFF2-40B4-BE49-F238E27FC236}">
                    <a16:creationId xmlns:a16="http://schemas.microsoft.com/office/drawing/2014/main" id="{81807A2D-9EFC-A825-B985-43C9AC5DBAFF}"/>
                  </a:ext>
                </a:extLst>
              </p:cNvPr>
              <p:cNvSpPr txBox="1"/>
              <p:nvPr/>
            </p:nvSpPr>
            <p:spPr>
              <a:xfrm>
                <a:off x="0" y="-57150"/>
                <a:ext cx="1879882" cy="1396500"/>
              </a:xfrm>
              <a:prstGeom prst="rect">
                <a:avLst/>
              </a:prstGeom>
            </p:spPr>
            <p:txBody>
              <a:bodyPr lIns="254000" tIns="254000" rIns="254000" bIns="254000" rtlCol="0" anchor="ctr"/>
              <a:lstStyle/>
              <a:p>
                <a:pPr marL="0" lvl="0" indent="0" algn="l">
                  <a:lnSpc>
                    <a:spcPts val="4200"/>
                  </a:lnSpc>
                  <a:spcBef>
                    <a:spcPct val="0"/>
                  </a:spcBef>
                </a:pPr>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943570D-E6EB-675A-1773-30434207CF1A}"/>
                    </a:ext>
                  </a:extLst>
                </p:cNvPr>
                <p:cNvSpPr/>
                <p:nvPr/>
              </p:nvSpPr>
              <p:spPr>
                <a:xfrm>
                  <a:off x="1283561" y="4571858"/>
                  <a:ext cx="6957875" cy="2748253"/>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𝑚</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283561" y="4571858"/>
                  <a:ext cx="6957875" cy="2748253"/>
                </a:xfrm>
                <a:prstGeom prst="rect">
                  <a:avLst/>
                </a:prstGeom>
                <a:blipFill rotWithShape="0">
                  <a:blip r:embed="rId6"/>
                  <a:stretch>
                    <a:fillRect l="-3155" r="-3067"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4DE0925-EEDE-0B3C-6A87-9A674CCC457D}"/>
                    </a:ext>
                  </a:extLst>
                </p:cNvPr>
                <p:cNvSpPr/>
                <p:nvPr/>
              </p:nvSpPr>
              <p:spPr>
                <a:xfrm>
                  <a:off x="3186874" y="7537102"/>
                  <a:ext cx="3151247"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a:latin typeface="Cambria Math" panose="02040503050406030204" pitchFamily="18" charset="0"/>
                              </a:rPr>
                            </m:ctrlPr>
                          </m:sSubPr>
                          <m:e>
                            <m:r>
                              <a:rPr lang="en-US" sz="4000" b="1" i="1">
                                <a:latin typeface="Cambria Math" panose="02040503050406030204" pitchFamily="18" charset="0"/>
                              </a:rPr>
                              <m:t>𝑾</m:t>
                            </m:r>
                          </m:e>
                          <m:sub>
                            <m:r>
                              <a:rPr lang="en-US" sz="4000" b="1" i="0">
                                <a:latin typeface="Cambria Math" panose="02040503050406030204" pitchFamily="18" charset="0"/>
                              </a:rPr>
                              <m:t>đ</m:t>
                            </m:r>
                          </m:sub>
                        </m:sSub>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0">
                                <a:latin typeface="Cambria Math" panose="02040503050406030204" pitchFamily="18" charset="0"/>
                              </a:rPr>
                              <m:t>𝟏</m:t>
                            </m:r>
                          </m:num>
                          <m:den>
                            <m:r>
                              <a:rPr lang="en-US" sz="4000" b="1" i="0">
                                <a:latin typeface="Cambria Math" panose="02040503050406030204" pitchFamily="18" charset="0"/>
                              </a:rPr>
                              <m:t>𝟐</m:t>
                            </m:r>
                          </m:den>
                        </m:f>
                        <m:r>
                          <a:rPr lang="en-US" sz="4000" b="1" i="1">
                            <a:latin typeface="Cambria Math" panose="02040503050406030204" pitchFamily="18" charset="0"/>
                          </a:rPr>
                          <m:t>𝒎</m:t>
                        </m:r>
                        <m:sSup>
                          <m:sSupPr>
                            <m:ctrlPr>
                              <a:rPr lang="en-US" sz="4000" b="1" i="1">
                                <a:latin typeface="Cambria Math" panose="02040503050406030204" pitchFamily="18" charset="0"/>
                              </a:rPr>
                            </m:ctrlPr>
                          </m:sSupPr>
                          <m:e>
                            <m:r>
                              <a:rPr lang="en-US" sz="4000" b="1" i="1">
                                <a:latin typeface="Cambria Math" panose="02040503050406030204" pitchFamily="18" charset="0"/>
                              </a:rPr>
                              <m:t>𝒗</m:t>
                            </m:r>
                          </m:e>
                          <m:sup>
                            <m:r>
                              <a:rPr lang="en-US" sz="4000" b="1" i="0">
                                <a:latin typeface="Cambria Math" panose="02040503050406030204" pitchFamily="18" charset="0"/>
                              </a:rPr>
                              <m:t>𝟐</m:t>
                            </m:r>
                          </m:sup>
                        </m:sSup>
                      </m:oMath>
                    </m:oMathPara>
                  </a14:m>
                  <a:endParaRPr lang="en-US" sz="4000" b="1" dirty="0">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186874" y="7537102"/>
                  <a:ext cx="3151247" cy="1244828"/>
                </a:xfrm>
                <a:prstGeom prst="rect">
                  <a:avLst/>
                </a:prstGeom>
                <a:blipFill rotWithShape="0">
                  <a:blip r:embed="rId7"/>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50F39360-96D2-8F92-6599-BF10EB31CB39}"/>
              </a:ext>
            </a:extLst>
          </p:cNvPr>
          <p:cNvGrpSpPr/>
          <p:nvPr/>
        </p:nvGrpSpPr>
        <p:grpSpPr>
          <a:xfrm>
            <a:off x="8820476" y="4348311"/>
            <a:ext cx="9058370" cy="5837495"/>
            <a:chOff x="8782376" y="3963208"/>
            <a:chExt cx="9058370" cy="5837495"/>
          </a:xfrm>
        </p:grpSpPr>
        <p:sp>
          <p:nvSpPr>
            <p:cNvPr id="10" name="Freeform 10">
              <a:extLst>
                <a:ext uri="{FF2B5EF4-FFF2-40B4-BE49-F238E27FC236}">
                  <a16:creationId xmlns:a16="http://schemas.microsoft.com/office/drawing/2014/main" id="{E81B06DA-673A-9774-7FCF-2F03EE9CB7D4}"/>
                </a:ext>
              </a:extLst>
            </p:cNvPr>
            <p:cNvSpPr/>
            <p:nvPr/>
          </p:nvSpPr>
          <p:spPr>
            <a:xfrm>
              <a:off x="8782376" y="4084303"/>
              <a:ext cx="1162892" cy="763280"/>
            </a:xfrm>
            <a:custGeom>
              <a:avLst/>
              <a:gdLst/>
              <a:ahLst/>
              <a:cxnLst/>
              <a:rect l="l" t="t" r="r" b="b"/>
              <a:pathLst>
                <a:path w="1708475" h="1121381">
                  <a:moveTo>
                    <a:pt x="0" y="0"/>
                  </a:moveTo>
                  <a:lnTo>
                    <a:pt x="1708475" y="0"/>
                  </a:lnTo>
                  <a:lnTo>
                    <a:pt x="1708475" y="1121381"/>
                  </a:lnTo>
                  <a:lnTo>
                    <a:pt x="0" y="112138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6">
              <a:extLst>
                <a:ext uri="{FF2B5EF4-FFF2-40B4-BE49-F238E27FC236}">
                  <a16:creationId xmlns:a16="http://schemas.microsoft.com/office/drawing/2014/main" id="{CDF435BE-1C77-8D26-B1C5-8F5FC90E13FF}"/>
                </a:ext>
              </a:extLst>
            </p:cNvPr>
            <p:cNvSpPr/>
            <p:nvPr/>
          </p:nvSpPr>
          <p:spPr>
            <a:xfrm flipH="1" flipV="1">
              <a:off x="16677854" y="9037423"/>
              <a:ext cx="1162892" cy="763280"/>
            </a:xfrm>
            <a:custGeom>
              <a:avLst/>
              <a:gdLst/>
              <a:ahLst/>
              <a:cxnLst/>
              <a:rect l="l" t="t" r="r" b="b"/>
              <a:pathLst>
                <a:path w="1708475" h="1121381">
                  <a:moveTo>
                    <a:pt x="1708475" y="1121381"/>
                  </a:moveTo>
                  <a:lnTo>
                    <a:pt x="0" y="1121381"/>
                  </a:lnTo>
                  <a:lnTo>
                    <a:pt x="0" y="0"/>
                  </a:lnTo>
                  <a:lnTo>
                    <a:pt x="1708475" y="0"/>
                  </a:lnTo>
                  <a:lnTo>
                    <a:pt x="1708475" y="1121381"/>
                  </a:lnTo>
                  <a:close/>
                </a:path>
              </a:pathLst>
            </a:custGeom>
            <a:blipFill>
              <a:blip r:embed="rId8">
                <a:extLst>
                  <a:ext uri="{96DAC541-7B7A-43D3-8B79-37D633B846F1}">
                    <asvg:svgBlip xmlns:asvg="http://schemas.microsoft.com/office/drawing/2016/SVG/main" xmlns="" r:embed="rId10"/>
                  </a:ext>
                </a:extLst>
              </a:blip>
              <a:stretch>
                <a:fillRect/>
              </a:stretch>
            </a:blipFill>
          </p:spPr>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1BF571A-7714-FADB-E174-5F2E41B5675F}"/>
                    </a:ext>
                  </a:extLst>
                </p:cNvPr>
                <p:cNvSpPr/>
                <p:nvPr/>
              </p:nvSpPr>
              <p:spPr>
                <a:xfrm>
                  <a:off x="10212294" y="3963208"/>
                  <a:ext cx="6627906" cy="5837495"/>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
                  </a:pP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𝑚</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kg.</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
                  </a:pP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m/s.</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
                  </a:pPr>
                  <a14:m>
                    <m:oMath xmlns:m="http://schemas.openxmlformats.org/officeDocument/2006/math">
                      <m:sSub>
                        <m:sSubPr>
                          <m:ctrlPr>
                            <a:rPr lang="en-US" sz="4000" i="1" smtClean="0">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𝑊</m:t>
                          </m:r>
                        </m:e>
                        <m:sub>
                          <m:r>
                            <a:rPr lang="en-US" sz="4000" b="0" i="1" smtClean="0">
                              <a:solidFill>
                                <a:srgbClr val="000000"/>
                              </a:solidFill>
                              <a:latin typeface="Cambria Math" panose="02040503050406030204" pitchFamily="18" charset="0"/>
                              <a:cs typeface="Arial" panose="020B0604020202020204" pitchFamily="34" charset="0"/>
                            </a:rPr>
                            <m:t>đ</m:t>
                          </m:r>
                        </m:sub>
                      </m:sSub>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jun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(J).</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212294" y="3963208"/>
                  <a:ext cx="6627906" cy="5837495"/>
                </a:xfrm>
                <a:prstGeom prst="rect">
                  <a:avLst/>
                </a:prstGeom>
                <a:blipFill rotWithShape="0">
                  <a:blip r:embed="rId11"/>
                  <a:stretch>
                    <a:fillRect r="-3217" b="-1566"/>
                  </a:stretch>
                </a:blipFill>
              </p:spPr>
              <p:txBody>
                <a:bodyPr/>
                <a:lstStyle/>
                <a:p>
                  <a:r>
                    <a:rPr lang="en-US">
                      <a:noFill/>
                    </a:rPr>
                    <a:t> </a:t>
                  </a:r>
                </a:p>
              </p:txBody>
            </p:sp>
          </mc:Fallback>
        </mc:AlternateContent>
      </p:grpSp>
    </p:spTree>
    <p:extLst>
      <p:ext uri="{BB962C8B-B14F-4D97-AF65-F5344CB8AC3E}">
        <p14:creationId xmlns:p14="http://schemas.microsoft.com/office/powerpoint/2010/main" val="855815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ppt_y-#ppt_h/2"/>
                                          </p:val>
                                        </p:tav>
                                        <p:tav tm="100000">
                                          <p:val>
                                            <p:strVal val="#ppt_y"/>
                                          </p:val>
                                        </p:tav>
                                      </p:tavLst>
                                    </p:anim>
                                    <p:anim calcmode="lin" valueType="num">
                                      <p:cBhvr>
                                        <p:cTn id="9" dur="500" fill="hold"/>
                                        <p:tgtEl>
                                          <p:spTgt spid="22"/>
                                        </p:tgtEl>
                                        <p:attrNameLst>
                                          <p:attrName>ppt_w</p:attrName>
                                        </p:attrNameLst>
                                      </p:cBhvr>
                                      <p:tavLst>
                                        <p:tav tm="0">
                                          <p:val>
                                            <p:strVal val="#ppt_w"/>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19200" y="114300"/>
            <a:ext cx="16297275" cy="4210164"/>
            <a:chOff x="1276350" y="399936"/>
            <a:chExt cx="16297275" cy="4210164"/>
          </a:xfrm>
        </p:grpSpPr>
        <p:sp>
          <p:nvSpPr>
            <p:cNvPr id="20" name="Rounded Rectangle 19"/>
            <p:cNvSpPr/>
            <p:nvPr/>
          </p:nvSpPr>
          <p:spPr>
            <a:xfrm>
              <a:off x="1276350" y="2171700"/>
              <a:ext cx="15868650" cy="2438400"/>
            </a:xfrm>
            <a:prstGeom prst="roundRect">
              <a:avLst/>
            </a:prstGeom>
            <a:solidFill>
              <a:schemeClr val="bg1"/>
            </a:solidFill>
            <a:ln w="28575">
              <a:solidFill>
                <a:srgbClr val="D84C1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04975" y="2421404"/>
              <a:ext cx="15011400" cy="1824923"/>
            </a:xfrm>
            <a:prstGeom prst="rect">
              <a:avLst/>
            </a:prstGeom>
          </p:spPr>
          <p:txBody>
            <a:bodyPr wrap="square">
              <a:spAutoFit/>
            </a:bodyP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hình 2.1, vật chuyển động nào có động năng lớn nhất? Giải thích.</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2"/>
            <a:stretch>
              <a:fillRect/>
            </a:stretch>
          </p:blipFill>
          <p:spPr>
            <a:xfrm>
              <a:off x="15559903" y="399936"/>
              <a:ext cx="2013722" cy="2021468"/>
            </a:xfrm>
            <a:prstGeom prst="rect">
              <a:avLst/>
            </a:prstGeom>
          </p:spPr>
        </p:pic>
      </p:grpSp>
      <p:sp>
        <p:nvSpPr>
          <p:cNvPr id="19" name="Rectangle 18"/>
          <p:cNvSpPr/>
          <p:nvPr/>
        </p:nvSpPr>
        <p:spPr>
          <a:xfrm>
            <a:off x="2094356" y="666864"/>
            <a:ext cx="7077579" cy="784830"/>
          </a:xfrm>
          <a:prstGeom prst="rect">
            <a:avLst/>
          </a:prstGeom>
        </p:spPr>
        <p:txBody>
          <a:bodyPr wrap="none">
            <a:spAutoFit/>
          </a:bodyPr>
          <a:lstStyle/>
          <a:p>
            <a:pPr algn="just">
              <a:spcAft>
                <a:spcPts val="800"/>
              </a:spcAft>
            </a:pPr>
            <a:r>
              <a:rPr lang="en-US" sz="4500" b="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Thảo luận 1 (SGK – tr10):</a:t>
            </a:r>
            <a:endParaRPr lang="en-US" sz="4500" b="1"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DD5BFD0-A3F1-E8BD-6646-92AFF930718C}"/>
              </a:ext>
            </a:extLst>
          </p:cNvPr>
          <p:cNvGrpSpPr/>
          <p:nvPr/>
        </p:nvGrpSpPr>
        <p:grpSpPr>
          <a:xfrm>
            <a:off x="1568446" y="4574168"/>
            <a:ext cx="15519014" cy="5218496"/>
            <a:chOff x="1568446" y="4574168"/>
            <a:chExt cx="15519014" cy="5218496"/>
          </a:xfrm>
        </p:grpSpPr>
        <p:pic>
          <p:nvPicPr>
            <p:cNvPr id="3" name="Picture 2">
              <a:extLst>
                <a:ext uri="{FF2B5EF4-FFF2-40B4-BE49-F238E27FC236}">
                  <a16:creationId xmlns:a16="http://schemas.microsoft.com/office/drawing/2014/main" id="{7AC641CE-4553-1FC2-07D2-2D7715BE9AD0}"/>
                </a:ext>
              </a:extLst>
            </p:cNvPr>
            <p:cNvPicPr>
              <a:picLocks noChangeAspect="1"/>
            </p:cNvPicPr>
            <p:nvPr/>
          </p:nvPicPr>
          <p:blipFill>
            <a:blip r:embed="rId3"/>
            <a:stretch>
              <a:fillRect/>
            </a:stretch>
          </p:blipFill>
          <p:spPr>
            <a:xfrm>
              <a:off x="2769704" y="4574168"/>
              <a:ext cx="13116498" cy="3611153"/>
            </a:xfrm>
            <a:prstGeom prst="rect">
              <a:avLst/>
            </a:prstGeom>
          </p:spPr>
        </p:pic>
        <p:sp>
          <p:nvSpPr>
            <p:cNvPr id="4" name="TextBox 3">
              <a:extLst>
                <a:ext uri="{FF2B5EF4-FFF2-40B4-BE49-F238E27FC236}">
                  <a16:creationId xmlns:a16="http://schemas.microsoft.com/office/drawing/2014/main" id="{80481149-289A-3984-B173-4878F9FDBDA1}"/>
                </a:ext>
              </a:extLst>
            </p:cNvPr>
            <p:cNvSpPr txBox="1"/>
            <p:nvPr/>
          </p:nvSpPr>
          <p:spPr>
            <a:xfrm>
              <a:off x="1568446" y="8400936"/>
              <a:ext cx="15519014" cy="1391728"/>
            </a:xfrm>
            <a:prstGeom prst="rect">
              <a:avLst/>
            </a:prstGeom>
            <a:noFill/>
          </p:spPr>
          <p:txBody>
            <a:bodyPr wrap="square" rtlCol="0">
              <a:spAutoFit/>
            </a:bodyPr>
            <a:lstStyle/>
            <a:p>
              <a:pPr algn="just">
                <a:lnSpc>
                  <a:spcPct val="150000"/>
                </a:lnSpc>
              </a:pPr>
              <a:r>
                <a:rPr lang="en-US" sz="3000" b="1" i="1">
                  <a:latin typeface="Arial" panose="020B0604020202020204" pitchFamily="34" charset="0"/>
                  <a:cs typeface="Arial" panose="020B0604020202020204" pitchFamily="34" charset="0"/>
                </a:rPr>
                <a:t>Hình 2.1</a:t>
              </a:r>
              <a:r>
                <a:rPr lang="en-US" sz="3000" i="1">
                  <a:latin typeface="Arial" panose="020B0604020202020204" pitchFamily="34" charset="0"/>
                  <a:cs typeface="Arial" panose="020B0604020202020204" pitchFamily="34" charset="0"/>
                </a:rPr>
                <a:t>. Một số vật có động năng: a) Kiện hàng đang dịch chuyển nhờ bang chuyền; b) ô tô đang chạy trên đường; c) máy bay đang chuyển động trên bầu trời</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2577</Words>
  <Application>Microsoft Office PowerPoint</Application>
  <PresentationFormat>Custom</PresentationFormat>
  <Paragraphs>243</Paragraphs>
  <Slides>48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Calibri</vt:lpstr>
      <vt:lpstr>Wingdings</vt:lpstr>
      <vt:lpstr>Cambria Math</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dc:title>
  <dc:creator>User</dc:creator>
  <cp:lastModifiedBy>MyPC</cp:lastModifiedBy>
  <cp:revision>59</cp:revision>
  <dcterms:created xsi:type="dcterms:W3CDTF">2006-08-16T00:00:00Z</dcterms:created>
  <dcterms:modified xsi:type="dcterms:W3CDTF">2024-10-02T01:31:00Z</dcterms:modified>
  <dc:identifier>DAGFl5RIL1M</dc:identifier>
</cp:coreProperties>
</file>