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3"/>
  </p:notesMasterIdLst>
  <p:sldIdLst>
    <p:sldId id="263" r:id="rId4"/>
    <p:sldId id="11088670" r:id="rId5"/>
    <p:sldId id="11088671" r:id="rId6"/>
    <p:sldId id="261" r:id="rId7"/>
    <p:sldId id="287" r:id="rId8"/>
    <p:sldId id="290" r:id="rId9"/>
    <p:sldId id="11088678" r:id="rId10"/>
    <p:sldId id="305" r:id="rId11"/>
    <p:sldId id="274" r:id="rId12"/>
    <p:sldId id="288" r:id="rId13"/>
    <p:sldId id="11088673" r:id="rId14"/>
    <p:sldId id="306" r:id="rId15"/>
    <p:sldId id="307" r:id="rId16"/>
    <p:sldId id="11088675" r:id="rId17"/>
    <p:sldId id="11088677" r:id="rId18"/>
    <p:sldId id="11088664" r:id="rId19"/>
    <p:sldId id="291" r:id="rId20"/>
    <p:sldId id="289" r:id="rId21"/>
    <p:sldId id="11088665" r:id="rId22"/>
    <p:sldId id="276" r:id="rId23"/>
    <p:sldId id="273" r:id="rId24"/>
    <p:sldId id="11088663" r:id="rId25"/>
    <p:sldId id="11088676" r:id="rId26"/>
    <p:sldId id="293" r:id="rId27"/>
    <p:sldId id="11088666" r:id="rId28"/>
    <p:sldId id="11088667" r:id="rId29"/>
    <p:sldId id="11088668" r:id="rId30"/>
    <p:sldId id="11088669" r:id="rId31"/>
    <p:sldId id="3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87" autoAdjust="0"/>
    <p:restoredTop sz="94660"/>
  </p:normalViewPr>
  <p:slideViewPr>
    <p:cSldViewPr snapToGrid="0" showGuides="1">
      <p:cViewPr varScale="1">
        <p:scale>
          <a:sx n="73" d="100"/>
          <a:sy n="73" d="100"/>
        </p:scale>
        <p:origin x="426" y="78"/>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AA6C1-839A-42FA-8D51-261FDECD9E9B}"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95116-5541-4C1F-9DAD-FCCE2A816D3A}" type="slidenum">
              <a:rPr lang="en-US" smtClean="0"/>
              <a:t>‹#›</a:t>
            </a:fld>
            <a:endParaRPr lang="en-US"/>
          </a:p>
        </p:txBody>
      </p:sp>
    </p:spTree>
    <p:extLst>
      <p:ext uri="{BB962C8B-B14F-4D97-AF65-F5344CB8AC3E}">
        <p14:creationId xmlns:p14="http://schemas.microsoft.com/office/powerpoint/2010/main" val="219730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1213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739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438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7035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703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9343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4632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450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709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7612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389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4720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240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210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0459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944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385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191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739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6054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553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849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2921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7433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0290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11386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79206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32216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62165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0654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43792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0247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84941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9088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3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301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00808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49990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44234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51499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31642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2768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81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117066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8042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75564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10199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4363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24986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248652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10/19/2023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1854634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10/19/2023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52094516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sv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5147893" y="2104640"/>
            <a:ext cx="5804794"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1"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4" presetClass="emph" presetSubtype="0" fill="hold" nodeType="withEffect">
                                  <p:stCondLst>
                                    <p:cond delay="0"/>
                                  </p:stCondLst>
                                  <p:iterate type="lt">
                                    <p:tmPct val="10000"/>
                                  </p:iterate>
                                  <p:childTnLst>
                                    <p:animMotion origin="layout" path="M -2.91667E-6 -2.59259E-6 L -2.91667E-6 -0.07222 " pathEditMode="relative" rAng="0" ptsTypes="AA">
                                      <p:cBhvr>
                                        <p:cTn id="11" dur="250" accel="50000" decel="50000" autoRev="1" fill="hold">
                                          <p:stCondLst>
                                            <p:cond delay="0"/>
                                          </p:stCondLst>
                                        </p:cTn>
                                        <p:tgtEl>
                                          <p:spTgt spid="14">
                                            <p:txEl>
                                              <p:pRg st="0" end="0"/>
                                            </p:txEl>
                                          </p:spTgt>
                                        </p:tgtEl>
                                        <p:attrNameLst>
                                          <p:attrName>ppt_x</p:attrName>
                                          <p:attrName>ppt_y</p:attrName>
                                        </p:attrNameLst>
                                      </p:cBhvr>
                                      <p:rCtr x="0" y="-3611"/>
                                    </p:animMotion>
                                    <p:animRot by="1500000">
                                      <p:cBhvr>
                                        <p:cTn id="12" dur="125" fill="hold">
                                          <p:stCondLst>
                                            <p:cond delay="0"/>
                                          </p:stCondLst>
                                        </p:cTn>
                                        <p:tgtEl>
                                          <p:spTgt spid="14">
                                            <p:txEl>
                                              <p:pRg st="0" end="0"/>
                                            </p:txEl>
                                          </p:spTgt>
                                        </p:tgtEl>
                                        <p:attrNameLst>
                                          <p:attrName>r</p:attrName>
                                        </p:attrNameLst>
                                      </p:cBhvr>
                                    </p:animRot>
                                    <p:animRot by="-1500000">
                                      <p:cBhvr>
                                        <p:cTn id="13" dur="125" fill="hold">
                                          <p:stCondLst>
                                            <p:cond delay="125"/>
                                          </p:stCondLst>
                                        </p:cTn>
                                        <p:tgtEl>
                                          <p:spTgt spid="14">
                                            <p:txEl>
                                              <p:pRg st="0" end="0"/>
                                            </p:txEl>
                                          </p:spTgt>
                                        </p:tgtEl>
                                        <p:attrNameLst>
                                          <p:attrName>r</p:attrName>
                                        </p:attrNameLst>
                                      </p:cBhvr>
                                    </p:animRot>
                                    <p:animRot by="-1500000">
                                      <p:cBhvr>
                                        <p:cTn id="14" dur="125" fill="hold">
                                          <p:stCondLst>
                                            <p:cond delay="250"/>
                                          </p:stCondLst>
                                        </p:cTn>
                                        <p:tgtEl>
                                          <p:spTgt spid="14">
                                            <p:txEl>
                                              <p:pRg st="0" end="0"/>
                                            </p:txEl>
                                          </p:spTgt>
                                        </p:tgtEl>
                                        <p:attrNameLst>
                                          <p:attrName>r</p:attrName>
                                        </p:attrNameLst>
                                      </p:cBhvr>
                                    </p:animRot>
                                    <p:animRot by="1500000">
                                      <p:cBhvr>
                                        <p:cTn id="15" dur="125" fill="hold">
                                          <p:stCondLst>
                                            <p:cond delay="375"/>
                                          </p:stCondLst>
                                        </p:cTn>
                                        <p:tgtEl>
                                          <p:spTgt spid="1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48">
            <a:extLst>
              <a:ext uri="{FF2B5EF4-FFF2-40B4-BE49-F238E27FC236}">
                <a16:creationId xmlns:a16="http://schemas.microsoft.com/office/drawing/2014/main" id="{8AADD510-A378-40CD-8E04-5A212B85A6A4}"/>
              </a:ext>
            </a:extLst>
          </p:cNvPr>
          <p:cNvGrpSpPr/>
          <p:nvPr/>
        </p:nvGrpSpPr>
        <p:grpSpPr>
          <a:xfrm>
            <a:off x="-2" y="0"/>
            <a:ext cx="5853915" cy="1605331"/>
            <a:chOff x="1769798" y="2014032"/>
            <a:chExt cx="4615279" cy="1781857"/>
          </a:xfrm>
        </p:grpSpPr>
        <p:pic>
          <p:nvPicPr>
            <p:cNvPr id="3" name="图片 2">
              <a:extLst>
                <a:ext uri="{FF2B5EF4-FFF2-40B4-BE49-F238E27FC236}">
                  <a16:creationId xmlns:a16="http://schemas.microsoft.com/office/drawing/2014/main" id="{8EFBEB9E-A53A-4900-BBF6-D665B6491651}"/>
                </a:ext>
              </a:extLst>
            </p:cNvPr>
            <p:cNvPicPr>
              <a:picLocks noChangeAspect="1"/>
            </p:cNvPicPr>
            <p:nvPr/>
          </p:nvPicPr>
          <p:blipFill>
            <a:blip r:embed="rId3"/>
            <a:stretch>
              <a:fillRect/>
            </a:stretch>
          </p:blipFill>
          <p:spPr>
            <a:xfrm>
              <a:off x="1769799" y="2014032"/>
              <a:ext cx="4615278" cy="1781857"/>
            </a:xfrm>
            <a:prstGeom prst="rect">
              <a:avLst/>
            </a:prstGeom>
          </p:spPr>
        </p:pic>
        <p:sp>
          <p:nvSpPr>
            <p:cNvPr id="143" name="文本框 142">
              <a:extLst>
                <a:ext uri="{FF2B5EF4-FFF2-40B4-BE49-F238E27FC236}">
                  <a16:creationId xmlns:a16="http://schemas.microsoft.com/office/drawing/2014/main" id="{E434CD55-07AB-4486-BDE6-48C432AC90C3}"/>
                </a:ext>
              </a:extLst>
            </p:cNvPr>
            <p:cNvSpPr txBox="1"/>
            <p:nvPr/>
          </p:nvSpPr>
          <p:spPr>
            <a:xfrm>
              <a:off x="1769798" y="2356260"/>
              <a:ext cx="4504529" cy="1059023"/>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Nông dân bị địa chủ cường hào lấn chiếm ruộng đất, thuế cao </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148" name="Picture 4" descr="Phân tích bài thơ Làm ruộng của Nguyễn Khuyến">
            <a:extLst>
              <a:ext uri="{FF2B5EF4-FFF2-40B4-BE49-F238E27FC236}">
                <a16:creationId xmlns:a16="http://schemas.microsoft.com/office/drawing/2014/main" id="{46B2B10F-B0DE-CC49-A980-6EBE17D44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5331"/>
            <a:ext cx="5713443" cy="4742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99+ Mẫu Tranh Tô Màu Cánh Đồng Lúa Đẹp Dành Cho Bé Tập Tô">
            <a:extLst>
              <a:ext uri="{FF2B5EF4-FFF2-40B4-BE49-F238E27FC236}">
                <a16:creationId xmlns:a16="http://schemas.microsoft.com/office/drawing/2014/main" id="{ABF72CA8-1911-3D4E-9E1C-D104831A5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913" y="1411286"/>
            <a:ext cx="6273802" cy="493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22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800" decel="100000"/>
                                        <p:tgtEl>
                                          <p:spTgt spid="149"/>
                                        </p:tgtEl>
                                      </p:cBhvr>
                                    </p:animEffect>
                                    <p:anim calcmode="lin" valueType="num">
                                      <p:cBhvr>
                                        <p:cTn id="8" dur="800" decel="100000" fill="hold"/>
                                        <p:tgtEl>
                                          <p:spTgt spid="149"/>
                                        </p:tgtEl>
                                        <p:attrNameLst>
                                          <p:attrName>style.rotation</p:attrName>
                                        </p:attrNameLst>
                                      </p:cBhvr>
                                      <p:tavLst>
                                        <p:tav tm="0">
                                          <p:val>
                                            <p:fltVal val="-90"/>
                                          </p:val>
                                        </p:tav>
                                        <p:tav tm="100000">
                                          <p:val>
                                            <p:fltVal val="0"/>
                                          </p:val>
                                        </p:tav>
                                      </p:tavLst>
                                    </p:anim>
                                    <p:anim calcmode="lin" valueType="num">
                                      <p:cBhvr>
                                        <p:cTn id="9" dur="800" decel="100000" fill="hold"/>
                                        <p:tgtEl>
                                          <p:spTgt spid="149"/>
                                        </p:tgtEl>
                                        <p:attrNameLst>
                                          <p:attrName>ppt_x</p:attrName>
                                        </p:attrNameLst>
                                      </p:cBhvr>
                                      <p:tavLst>
                                        <p:tav tm="0">
                                          <p:val>
                                            <p:strVal val="#ppt_x+0.4"/>
                                          </p:val>
                                        </p:tav>
                                        <p:tav tm="100000">
                                          <p:val>
                                            <p:strVal val="#ppt_x-0.05"/>
                                          </p:val>
                                        </p:tav>
                                      </p:tavLst>
                                    </p:anim>
                                    <p:anim calcmode="lin" valueType="num">
                                      <p:cBhvr>
                                        <p:cTn id="10" dur="800" decel="100000" fill="hold"/>
                                        <p:tgtEl>
                                          <p:spTgt spid="14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800" decel="100000"/>
                                        <p:tgtEl>
                                          <p:spTgt spid="148"/>
                                        </p:tgtEl>
                                      </p:cBhvr>
                                    </p:animEffect>
                                    <p:anim calcmode="lin" valueType="num">
                                      <p:cBhvr>
                                        <p:cTn id="16" dur="800" decel="100000" fill="hold"/>
                                        <p:tgtEl>
                                          <p:spTgt spid="148"/>
                                        </p:tgtEl>
                                        <p:attrNameLst>
                                          <p:attrName>style.rotation</p:attrName>
                                        </p:attrNameLst>
                                      </p:cBhvr>
                                      <p:tavLst>
                                        <p:tav tm="0">
                                          <p:val>
                                            <p:fltVal val="-90"/>
                                          </p:val>
                                        </p:tav>
                                        <p:tav tm="100000">
                                          <p:val>
                                            <p:fltVal val="0"/>
                                          </p:val>
                                        </p:tav>
                                      </p:tavLst>
                                    </p:anim>
                                    <p:anim calcmode="lin" valueType="num">
                                      <p:cBhvr>
                                        <p:cTn id="17" dur="800" decel="100000" fill="hold"/>
                                        <p:tgtEl>
                                          <p:spTgt spid="148"/>
                                        </p:tgtEl>
                                        <p:attrNameLst>
                                          <p:attrName>ppt_x</p:attrName>
                                        </p:attrNameLst>
                                      </p:cBhvr>
                                      <p:tavLst>
                                        <p:tav tm="0">
                                          <p:val>
                                            <p:strVal val="#ppt_x+0.4"/>
                                          </p:val>
                                        </p:tav>
                                        <p:tav tm="100000">
                                          <p:val>
                                            <p:strVal val="#ppt_x-0.05"/>
                                          </p:val>
                                        </p:tav>
                                      </p:tavLst>
                                    </p:anim>
                                    <p:anim calcmode="lin" valueType="num">
                                      <p:cBhvr>
                                        <p:cTn id="18" dur="800" decel="100000" fill="hold"/>
                                        <p:tgtEl>
                                          <p:spTgt spid="14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4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4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800" decel="100000"/>
                                        <p:tgtEl>
                                          <p:spTgt spid="3074"/>
                                        </p:tgtEl>
                                      </p:cBhvr>
                                    </p:animEffect>
                                    <p:anim calcmode="lin" valueType="num">
                                      <p:cBhvr>
                                        <p:cTn id="24" dur="800" decel="100000" fill="hold"/>
                                        <p:tgtEl>
                                          <p:spTgt spid="3074"/>
                                        </p:tgtEl>
                                        <p:attrNameLst>
                                          <p:attrName>style.rotation</p:attrName>
                                        </p:attrNameLst>
                                      </p:cBhvr>
                                      <p:tavLst>
                                        <p:tav tm="0">
                                          <p:val>
                                            <p:fltVal val="-90"/>
                                          </p:val>
                                        </p:tav>
                                        <p:tav tm="100000">
                                          <p:val>
                                            <p:fltVal val="0"/>
                                          </p:val>
                                        </p:tav>
                                      </p:tavLst>
                                    </p:anim>
                                    <p:anim calcmode="lin" valueType="num">
                                      <p:cBhvr>
                                        <p:cTn id="25" dur="800" decel="100000" fill="hold"/>
                                        <p:tgtEl>
                                          <p:spTgt spid="3074"/>
                                        </p:tgtEl>
                                        <p:attrNameLst>
                                          <p:attrName>ppt_x</p:attrName>
                                        </p:attrNameLst>
                                      </p:cBhvr>
                                      <p:tavLst>
                                        <p:tav tm="0">
                                          <p:val>
                                            <p:strVal val="#ppt_x+0.4"/>
                                          </p:val>
                                        </p:tav>
                                        <p:tav tm="100000">
                                          <p:val>
                                            <p:strVal val="#ppt_x-0.05"/>
                                          </p:val>
                                        </p:tav>
                                      </p:tavLst>
                                    </p:anim>
                                    <p:anim calcmode="lin" valueType="num">
                                      <p:cBhvr>
                                        <p:cTn id="26" dur="800" decel="100000" fill="hold"/>
                                        <p:tgtEl>
                                          <p:spTgt spid="307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48">
            <a:extLst>
              <a:ext uri="{FF2B5EF4-FFF2-40B4-BE49-F238E27FC236}">
                <a16:creationId xmlns:a16="http://schemas.microsoft.com/office/drawing/2014/main" id="{8AADD510-A378-40CD-8E04-5A212B85A6A4}"/>
              </a:ext>
            </a:extLst>
          </p:cNvPr>
          <p:cNvGrpSpPr/>
          <p:nvPr/>
        </p:nvGrpSpPr>
        <p:grpSpPr>
          <a:xfrm>
            <a:off x="-1" y="0"/>
            <a:ext cx="4857752" cy="1605331"/>
            <a:chOff x="1769798" y="2014032"/>
            <a:chExt cx="4615279" cy="1781857"/>
          </a:xfrm>
        </p:grpSpPr>
        <p:pic>
          <p:nvPicPr>
            <p:cNvPr id="3" name="图片 2">
              <a:extLst>
                <a:ext uri="{FF2B5EF4-FFF2-40B4-BE49-F238E27FC236}">
                  <a16:creationId xmlns:a16="http://schemas.microsoft.com/office/drawing/2014/main" id="{8EFBEB9E-A53A-4900-BBF6-D665B6491651}"/>
                </a:ext>
              </a:extLst>
            </p:cNvPr>
            <p:cNvPicPr>
              <a:picLocks noChangeAspect="1"/>
            </p:cNvPicPr>
            <p:nvPr/>
          </p:nvPicPr>
          <p:blipFill>
            <a:blip r:embed="rId3"/>
            <a:stretch>
              <a:fillRect/>
            </a:stretch>
          </p:blipFill>
          <p:spPr>
            <a:xfrm>
              <a:off x="1769799" y="2014032"/>
              <a:ext cx="4615278" cy="1781857"/>
            </a:xfrm>
            <a:prstGeom prst="rect">
              <a:avLst/>
            </a:prstGeom>
          </p:spPr>
        </p:pic>
        <p:sp>
          <p:nvSpPr>
            <p:cNvPr id="143" name="文本框 142">
              <a:extLst>
                <a:ext uri="{FF2B5EF4-FFF2-40B4-BE49-F238E27FC236}">
                  <a16:creationId xmlns:a16="http://schemas.microsoft.com/office/drawing/2014/main" id="{E434CD55-07AB-4486-BDE6-48C432AC90C3}"/>
                </a:ext>
              </a:extLst>
            </p:cNvPr>
            <p:cNvSpPr txBox="1"/>
            <p:nvPr/>
          </p:nvSpPr>
          <p:spPr>
            <a:xfrm>
              <a:off x="1769798" y="2356260"/>
              <a:ext cx="4504529" cy="717403"/>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Buôn bán trì trệ</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4" name="TextBox 3">
            <a:extLst>
              <a:ext uri="{FF2B5EF4-FFF2-40B4-BE49-F238E27FC236}">
                <a16:creationId xmlns:a16="http://schemas.microsoft.com/office/drawing/2014/main" id="{EBA9AC07-B9A8-F681-9A89-0E354FA09AF5}"/>
              </a:ext>
            </a:extLst>
          </p:cNvPr>
          <p:cNvSpPr txBox="1"/>
          <p:nvPr/>
        </p:nvSpPr>
        <p:spPr>
          <a:xfrm>
            <a:off x="5295900" y="308324"/>
            <a:ext cx="6362701" cy="48320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Pre Porno iphene Powel, một thương nhân kiêm giáo sĩ người Pháp đến Đảng Trong năm 1749 nói rằng</a:t>
            </a:r>
            <a:r>
              <a:rPr kumimoji="0" lang="en-US" sz="2800" b="0" i="0" u="none" strike="noStrike" kern="120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“Việc buôn bán gấp nhiều khó khăn vì Tron công việc được dễ dàng trôi chày thì phải có lẽ vật đút lót, hồi là cho bạn quan lại, hào trưởng nếu không thì bị trộm cấp bị gấp mọi điều trở ngại phiền phức.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IC. Mi bơn IC. Maybon, Lịch sử An Nam hiện đại (Histoire modeme du pays d'Annam), Pa-n, 1919, trang 163)</a:t>
            </a:r>
            <a:endParaRPr kumimoji="0" lang="en-US" sz="2800" b="0" i="1"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1026" name="Picture 2" descr="Việt Nam trong mạng lưới hải thương châu Á và &quot;Con đường tơ lụa trên biển&quot;  — Diễn Đàn Forum">
            <a:extLst>
              <a:ext uri="{FF2B5EF4-FFF2-40B4-BE49-F238E27FC236}">
                <a16:creationId xmlns:a16="http://schemas.microsoft.com/office/drawing/2014/main" id="{56E7A22C-B1ED-2724-09D9-D161EC9C2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824257"/>
            <a:ext cx="4857751" cy="34386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1A9F39D4-CB8B-FA04-A77A-C33B1C40D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895888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800" decel="100000"/>
                                        <p:tgtEl>
                                          <p:spTgt spid="149"/>
                                        </p:tgtEl>
                                      </p:cBhvr>
                                    </p:animEffect>
                                    <p:anim calcmode="lin" valueType="num">
                                      <p:cBhvr>
                                        <p:cTn id="8" dur="800" decel="100000" fill="hold"/>
                                        <p:tgtEl>
                                          <p:spTgt spid="149"/>
                                        </p:tgtEl>
                                        <p:attrNameLst>
                                          <p:attrName>style.rotation</p:attrName>
                                        </p:attrNameLst>
                                      </p:cBhvr>
                                      <p:tavLst>
                                        <p:tav tm="0">
                                          <p:val>
                                            <p:fltVal val="-90"/>
                                          </p:val>
                                        </p:tav>
                                        <p:tav tm="100000">
                                          <p:val>
                                            <p:fltVal val="0"/>
                                          </p:val>
                                        </p:tav>
                                      </p:tavLst>
                                    </p:anim>
                                    <p:anim calcmode="lin" valueType="num">
                                      <p:cBhvr>
                                        <p:cTn id="9" dur="800" decel="100000" fill="hold"/>
                                        <p:tgtEl>
                                          <p:spTgt spid="149"/>
                                        </p:tgtEl>
                                        <p:attrNameLst>
                                          <p:attrName>ppt_x</p:attrName>
                                        </p:attrNameLst>
                                      </p:cBhvr>
                                      <p:tavLst>
                                        <p:tav tm="0">
                                          <p:val>
                                            <p:strVal val="#ppt_x+0.4"/>
                                          </p:val>
                                        </p:tav>
                                        <p:tav tm="100000">
                                          <p:val>
                                            <p:strVal val="#ppt_x-0.05"/>
                                          </p:val>
                                        </p:tav>
                                      </p:tavLst>
                                    </p:anim>
                                    <p:anim calcmode="lin" valueType="num">
                                      <p:cBhvr>
                                        <p:cTn id="10" dur="800" decel="100000" fill="hold"/>
                                        <p:tgtEl>
                                          <p:spTgt spid="14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9"/>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800" decel="100000"/>
                                        <p:tgtEl>
                                          <p:spTgt spid="1026"/>
                                        </p:tgtEl>
                                      </p:cBhvr>
                                    </p:animEffect>
                                    <p:anim calcmode="lin" valueType="num">
                                      <p:cBhvr>
                                        <p:cTn id="24" dur="800" decel="100000" fill="hold"/>
                                        <p:tgtEl>
                                          <p:spTgt spid="1026"/>
                                        </p:tgtEl>
                                        <p:attrNameLst>
                                          <p:attrName>style.rotation</p:attrName>
                                        </p:attrNameLst>
                                      </p:cBhvr>
                                      <p:tavLst>
                                        <p:tav tm="0">
                                          <p:val>
                                            <p:fltVal val="-90"/>
                                          </p:val>
                                        </p:tav>
                                        <p:tav tm="100000">
                                          <p:val>
                                            <p:fltVal val="0"/>
                                          </p:val>
                                        </p:tav>
                                      </p:tavLst>
                                    </p:anim>
                                    <p:anim calcmode="lin" valueType="num">
                                      <p:cBhvr>
                                        <p:cTn id="25" dur="800" decel="100000" fill="hold"/>
                                        <p:tgtEl>
                                          <p:spTgt spid="1026"/>
                                        </p:tgtEl>
                                        <p:attrNameLst>
                                          <p:attrName>ppt_x</p:attrName>
                                        </p:attrNameLst>
                                      </p:cBhvr>
                                      <p:tavLst>
                                        <p:tav tm="0">
                                          <p:val>
                                            <p:strVal val="#ppt_x+0.4"/>
                                          </p:val>
                                        </p:tav>
                                        <p:tav tm="100000">
                                          <p:val>
                                            <p:strVal val="#ppt_x-0.05"/>
                                          </p:val>
                                        </p:tav>
                                      </p:tavLst>
                                    </p:anim>
                                    <p:anim calcmode="lin" valueType="num">
                                      <p:cBhvr>
                                        <p:cTn id="26" dur="800" decel="100000" fill="hold"/>
                                        <p:tgtEl>
                                          <p:spTgt spid="102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48">
            <a:extLst>
              <a:ext uri="{FF2B5EF4-FFF2-40B4-BE49-F238E27FC236}">
                <a16:creationId xmlns:a16="http://schemas.microsoft.com/office/drawing/2014/main" id="{8AADD510-A378-40CD-8E04-5A212B85A6A4}"/>
              </a:ext>
            </a:extLst>
          </p:cNvPr>
          <p:cNvGrpSpPr/>
          <p:nvPr/>
        </p:nvGrpSpPr>
        <p:grpSpPr>
          <a:xfrm>
            <a:off x="-2" y="1"/>
            <a:ext cx="5853915" cy="1257300"/>
            <a:chOff x="1769798" y="2014032"/>
            <a:chExt cx="4615279" cy="1781857"/>
          </a:xfrm>
        </p:grpSpPr>
        <p:pic>
          <p:nvPicPr>
            <p:cNvPr id="3" name="图片 2">
              <a:extLst>
                <a:ext uri="{FF2B5EF4-FFF2-40B4-BE49-F238E27FC236}">
                  <a16:creationId xmlns:a16="http://schemas.microsoft.com/office/drawing/2014/main" id="{8EFBEB9E-A53A-4900-BBF6-D665B6491651}"/>
                </a:ext>
              </a:extLst>
            </p:cNvPr>
            <p:cNvPicPr>
              <a:picLocks noChangeAspect="1"/>
            </p:cNvPicPr>
            <p:nvPr/>
          </p:nvPicPr>
          <p:blipFill>
            <a:blip r:embed="rId3"/>
            <a:stretch>
              <a:fillRect/>
            </a:stretch>
          </p:blipFill>
          <p:spPr>
            <a:xfrm>
              <a:off x="1769799" y="2014032"/>
              <a:ext cx="4615278" cy="1781857"/>
            </a:xfrm>
            <a:prstGeom prst="rect">
              <a:avLst/>
            </a:prstGeom>
          </p:spPr>
        </p:pic>
        <p:sp>
          <p:nvSpPr>
            <p:cNvPr id="143" name="文本框 142">
              <a:extLst>
                <a:ext uri="{FF2B5EF4-FFF2-40B4-BE49-F238E27FC236}">
                  <a16:creationId xmlns:a16="http://schemas.microsoft.com/office/drawing/2014/main" id="{E434CD55-07AB-4486-BDE6-48C432AC90C3}"/>
                </a:ext>
              </a:extLst>
            </p:cNvPr>
            <p:cNvSpPr txBox="1"/>
            <p:nvPr/>
          </p:nvSpPr>
          <p:spPr>
            <a:xfrm>
              <a:off x="1769798" y="2356260"/>
              <a:ext cx="4504529" cy="580755"/>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Nhiều cuộc khởi nghĩa nổ ra</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5122" name="Picture 2" descr="Đi tìm “Chàng Lía“ - Báo Gia Lai điện tử - Tin nhanh - Chính xác">
            <a:extLst>
              <a:ext uri="{FF2B5EF4-FFF2-40B4-BE49-F238E27FC236}">
                <a16:creationId xmlns:a16="http://schemas.microsoft.com/office/drawing/2014/main" id="{5C8F2697-74D9-404D-9676-6CB62E40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0" y="-1"/>
            <a:ext cx="6223000" cy="63865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636976D-D381-C349-A95D-AD322F8C8B4E}"/>
              </a:ext>
            </a:extLst>
          </p:cNvPr>
          <p:cNvSpPr/>
          <p:nvPr/>
        </p:nvSpPr>
        <p:spPr>
          <a:xfrm>
            <a:off x="-70238" y="1257301"/>
            <a:ext cx="5853914" cy="4154984"/>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02122"/>
                </a:solidFill>
                <a:effectLst/>
                <a:uLnTx/>
                <a:uFillTx/>
                <a:latin typeface="Times New Roman" panose="02020603050405020304" pitchFamily="18" charset="0"/>
                <a:ea typeface="微软雅黑"/>
                <a:cs typeface="Times New Roman" panose="02020603050405020304" pitchFamily="18" charset="0"/>
              </a:rPr>
              <a:t>Ca dao</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Ai vào Bình Định mà nghe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Nghe thơ chàng Lía, hát vè Quảng Nam.</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Chiều chiều én liệng Truông Mây,</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Cảm thương chú Lía bị vây trong thành.</a:t>
            </a:r>
            <a:endParaRPr kumimoji="0" lang="vi-VN" sz="2400" b="1" i="0" u="none" strike="noStrike" kern="1200" cap="none" spc="0" normalizeH="0" baseline="0" noProof="0" dirty="0">
              <a:ln>
                <a:noFill/>
              </a:ln>
              <a:solidFill>
                <a:srgbClr val="202122"/>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02122"/>
                </a:solidFill>
                <a:effectLst/>
                <a:uLnTx/>
                <a:uFillTx/>
                <a:latin typeface="Times New Roman" panose="02020603050405020304" pitchFamily="18" charset="0"/>
                <a:ea typeface="微软雅黑"/>
                <a:cs typeface="Times New Roman" panose="02020603050405020304" pitchFamily="18" charset="0"/>
              </a:rPr>
              <a:t>Bài vè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...Lên yên thẳng xuống trùng trùng rinh rang,Lâu la kén đủ thăm ngàn,Thình lình cướp trại đánh ngang quân triều.Quân binh đang lúc bao vây,Chợt đâu bị đánh, xiết bao hãi hùng...</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9529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par>
                                <p:cTn id="8" presetID="3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800" decel="100000"/>
                                        <p:tgtEl>
                                          <p:spTgt spid="5122"/>
                                        </p:tgtEl>
                                      </p:cBhvr>
                                    </p:animEffect>
                                    <p:anim calcmode="lin" valueType="num">
                                      <p:cBhvr>
                                        <p:cTn id="11" dur="800" decel="100000" fill="hold"/>
                                        <p:tgtEl>
                                          <p:spTgt spid="5122"/>
                                        </p:tgtEl>
                                        <p:attrNameLst>
                                          <p:attrName>style.rotation</p:attrName>
                                        </p:attrNameLst>
                                      </p:cBhvr>
                                      <p:tavLst>
                                        <p:tav tm="0">
                                          <p:val>
                                            <p:fltVal val="-90"/>
                                          </p:val>
                                        </p:tav>
                                        <p:tav tm="100000">
                                          <p:val>
                                            <p:fltVal val="0"/>
                                          </p:val>
                                        </p:tav>
                                      </p:tavLst>
                                    </p:anim>
                                    <p:anim calcmode="lin" valueType="num">
                                      <p:cBhvr>
                                        <p:cTn id="12" dur="800" decel="100000" fill="hold"/>
                                        <p:tgtEl>
                                          <p:spTgt spid="5122"/>
                                        </p:tgtEl>
                                        <p:attrNameLst>
                                          <p:attrName>ppt_x</p:attrName>
                                        </p:attrNameLst>
                                      </p:cBhvr>
                                      <p:tavLst>
                                        <p:tav tm="0">
                                          <p:val>
                                            <p:strVal val="#ppt_x+0.4"/>
                                          </p:val>
                                        </p:tav>
                                        <p:tav tm="100000">
                                          <p:val>
                                            <p:strVal val="#ppt_x-0.05"/>
                                          </p:val>
                                        </p:tav>
                                      </p:tavLst>
                                    </p:anim>
                                    <p:anim calcmode="lin" valueType="num">
                                      <p:cBhvr>
                                        <p:cTn id="13" dur="800" decel="100000" fill="hold"/>
                                        <p:tgtEl>
                                          <p:spTgt spid="512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512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5122"/>
                                        </p:tgtEl>
                                        <p:attrNameLst>
                                          <p:attrName>ppt_y</p:attrName>
                                        </p:attrNameLst>
                                      </p:cBhvr>
                                      <p:tavLst>
                                        <p:tav tm="0">
                                          <p:val>
                                            <p:strVal val="#ppt_y+0.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47097" y="6136298"/>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6759349" y="5410821"/>
            <a:ext cx="2190308" cy="1499191"/>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cxnSp>
        <p:nvCxnSpPr>
          <p:cNvPr id="4" name="Straight Connector 3">
            <a:extLst>
              <a:ext uri="{FF2B5EF4-FFF2-40B4-BE49-F238E27FC236}">
                <a16:creationId xmlns:a16="http://schemas.microsoft.com/office/drawing/2014/main" id="{8D1566B9-D459-1241-BCE5-B0AD9D150C98}"/>
              </a:ext>
            </a:extLst>
          </p:cNvPr>
          <p:cNvCxnSpPr>
            <a:cxnSpLocks/>
          </p:cNvCxnSpPr>
          <p:nvPr/>
        </p:nvCxnSpPr>
        <p:spPr>
          <a:xfrm>
            <a:off x="6715125" y="836361"/>
            <a:ext cx="0" cy="5695547"/>
          </a:xfrm>
          <a:prstGeom prst="line">
            <a:avLst/>
          </a:prstGeom>
          <a:ln>
            <a:solidFill>
              <a:srgbClr val="E2EF6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8FEDA1F-BFAA-2641-8493-F5B0D7EC7CE2}"/>
              </a:ext>
            </a:extLst>
          </p:cNvPr>
          <p:cNvSpPr/>
          <p:nvPr/>
        </p:nvSpPr>
        <p:spPr>
          <a:xfrm>
            <a:off x="1" y="1898867"/>
            <a:ext cx="6715124" cy="1569660"/>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Giữa TK XVIII, chính quyền họ Nguyễn ở Đàng Trong suy yếu dần, </a:t>
            </a:r>
            <a:r>
              <a:rPr kumimoji="0" lang="en-VN" sz="32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mục nát</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B088177-A3FA-2D4E-B566-7943B8A03239}"/>
              </a:ext>
            </a:extLst>
          </p:cNvPr>
          <p:cNvSpPr/>
          <p:nvPr/>
        </p:nvSpPr>
        <p:spPr>
          <a:xfrm>
            <a:off x="125107" y="3822009"/>
            <a:ext cx="6590018" cy="1569660"/>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Mâu</a:t>
            </a:r>
            <a:r>
              <a:rPr kumimoji="0" lang="en-US" sz="3200" b="0" i="0" u="none" strike="noStrike" kern="1200" cap="none" spc="0" normalizeH="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thuẫn gay gắt giữa nhân dân với chính quyền chúa Nguyễn lên đỉnh điểm làm bùng nổ khởi nghĩa Tây Sơn.</a:t>
            </a:r>
            <a:endParaRPr kumimoji="0" lang="en-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1">
            <a:extLst>
              <a:ext uri="{FF2B5EF4-FFF2-40B4-BE49-F238E27FC236}">
                <a16:creationId xmlns:a16="http://schemas.microsoft.com/office/drawing/2014/main" id="{F104B81A-07CB-1645-B570-C0BCD715E9A2}"/>
              </a:ext>
            </a:extLst>
          </p:cNvPr>
          <p:cNvGrpSpPr/>
          <p:nvPr/>
        </p:nvGrpSpPr>
        <p:grpSpPr>
          <a:xfrm>
            <a:off x="6774526" y="572460"/>
            <a:ext cx="5464565" cy="5284560"/>
            <a:chOff x="-192359" y="1133289"/>
            <a:chExt cx="5464565" cy="5284560"/>
          </a:xfrm>
        </p:grpSpPr>
        <p:pic>
          <p:nvPicPr>
            <p:cNvPr id="23" name="4">
              <a:extLst>
                <a:ext uri="{FF2B5EF4-FFF2-40B4-BE49-F238E27FC236}">
                  <a16:creationId xmlns:a16="http://schemas.microsoft.com/office/drawing/2014/main" id="{8E418228-95B9-3443-BF9E-725538DAE66B}"/>
                </a:ext>
              </a:extLst>
            </p:cNvPr>
            <p:cNvPicPr>
              <a:picLocks noChangeAspect="1"/>
            </p:cNvPicPr>
            <p:nvPr/>
          </p:nvPicPr>
          <p:blipFill rotWithShape="1">
            <a:blip r:embed="rId6">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24" name="Rectangle 23">
              <a:extLst>
                <a:ext uri="{FF2B5EF4-FFF2-40B4-BE49-F238E27FC236}">
                  <a16:creationId xmlns:a16="http://schemas.microsoft.com/office/drawing/2014/main" id="{F4B45E6A-03AE-AD45-AD98-A79B40C11429}"/>
                </a:ext>
              </a:extLst>
            </p:cNvPr>
            <p:cNvSpPr/>
            <p:nvPr/>
          </p:nvSpPr>
          <p:spPr>
            <a:xfrm>
              <a:off x="832585" y="3179085"/>
              <a:ext cx="318940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NGUYÊN NHÂN</a:t>
              </a:r>
            </a:p>
          </p:txBody>
        </p:sp>
      </p:grpSp>
      <p:sp>
        <p:nvSpPr>
          <p:cNvPr id="6" name="Rectangle 5">
            <a:extLst>
              <a:ext uri="{FF2B5EF4-FFF2-40B4-BE49-F238E27FC236}">
                <a16:creationId xmlns:a16="http://schemas.microsoft.com/office/drawing/2014/main" id="{3ACE3656-87AC-3C2C-5B44-FA878C31BE3C}"/>
              </a:ext>
            </a:extLst>
          </p:cNvPr>
          <p:cNvSpPr/>
          <p:nvPr/>
        </p:nvSpPr>
        <p:spPr>
          <a:xfrm>
            <a:off x="1244549" y="35001"/>
            <a:ext cx="1022644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65188" algn="l"/>
              </a:tabLst>
              <a:defRPr/>
            </a:pPr>
            <a:r>
              <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BÀI </a:t>
            </a:r>
            <a:r>
              <a:rPr kumimoji="0" lang="en-US"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8</a:t>
            </a:r>
            <a:r>
              <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 PHONG TRÀO TÂY SƠN </a:t>
            </a:r>
            <a:r>
              <a:rPr kumimoji="0" lang="en-US"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(T1)</a:t>
            </a:r>
            <a:endPar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endParaRPr>
          </a:p>
        </p:txBody>
      </p:sp>
      <p:sp>
        <p:nvSpPr>
          <p:cNvPr id="11" name="TextBox 10">
            <a:extLst>
              <a:ext uri="{FF2B5EF4-FFF2-40B4-BE49-F238E27FC236}">
                <a16:creationId xmlns:a16="http://schemas.microsoft.com/office/drawing/2014/main" id="{16E858C6-E330-E719-4273-44BD6C44C237}"/>
              </a:ext>
            </a:extLst>
          </p:cNvPr>
          <p:cNvSpPr txBox="1"/>
          <p:nvPr/>
        </p:nvSpPr>
        <p:spPr>
          <a:xfrm>
            <a:off x="80883" y="960610"/>
            <a:ext cx="63525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1. Khởi nghĩa Tây Sơn bùng nổ</a:t>
            </a:r>
          </a:p>
        </p:txBody>
      </p:sp>
    </p:spTree>
    <p:extLst>
      <p:ext uri="{BB962C8B-B14F-4D97-AF65-F5344CB8AC3E}">
        <p14:creationId xmlns:p14="http://schemas.microsoft.com/office/powerpoint/2010/main" val="1702454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4" name="Rectangle 3083">
            <a:extLst>
              <a:ext uri="{FF2B5EF4-FFF2-40B4-BE49-F238E27FC236}">
                <a16:creationId xmlns:a16="http://schemas.microsoft.com/office/drawing/2014/main" id="{27BDFED6-6E33-4606-AFE2-886ADB1C01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Clip: 'Tây Sơn anh hùng ca'">
            <a:extLst>
              <a:ext uri="{FF2B5EF4-FFF2-40B4-BE49-F238E27FC236}">
                <a16:creationId xmlns:a16="http://schemas.microsoft.com/office/drawing/2014/main" id="{E8BC5BEE-B02A-F95C-3959-EA61AB83BC6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604" r="-1" b="17421"/>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9D306E-16E2-F7D7-EE46-4589753562D4}"/>
              </a:ext>
            </a:extLst>
          </p:cNvPr>
          <p:cNvPicPr>
            <a:picLocks noChangeAspect="1"/>
          </p:cNvPicPr>
          <p:nvPr/>
        </p:nvPicPr>
        <p:blipFill rotWithShape="1">
          <a:blip r:embed="rId3"/>
          <a:srcRect t="7953" r="-1" b="18168"/>
          <a:stretch/>
        </p:blipFill>
        <p:spPr>
          <a:xfrm>
            <a:off x="4547938" y="3681409"/>
            <a:ext cx="7644062" cy="3176595"/>
          </a:xfrm>
          <a:prstGeom prst="rect">
            <a:avLst/>
          </a:prstGeom>
        </p:spPr>
      </p:pic>
      <p:sp>
        <p:nvSpPr>
          <p:cNvPr id="3086" name="Rectangle 3085">
            <a:extLst>
              <a:ext uri="{FF2B5EF4-FFF2-40B4-BE49-F238E27FC236}">
                <a16:creationId xmlns:a16="http://schemas.microsoft.com/office/drawing/2014/main"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73AAD2-693B-ACE7-9499-24753194D20E}"/>
              </a:ext>
            </a:extLst>
          </p:cNvPr>
          <p:cNvSpPr/>
          <p:nvPr/>
        </p:nvSpPr>
        <p:spPr>
          <a:xfrm>
            <a:off x="128336" y="1227921"/>
            <a:ext cx="5505450" cy="23876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w="0"/>
                <a:solidFill>
                  <a:srgbClr val="E1DAD1"/>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PHONG TRÀO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w="0"/>
                <a:solidFill>
                  <a:srgbClr val="E1DAD1"/>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TÂY SƠN</a:t>
            </a:r>
          </a:p>
        </p:txBody>
      </p:sp>
      <p:cxnSp>
        <p:nvCxnSpPr>
          <p:cNvPr id="3088" name="Straight Connector 3087">
            <a:extLst>
              <a:ext uri="{FF2B5EF4-FFF2-40B4-BE49-F238E27FC236}">
                <a16:creationId xmlns:a16="http://schemas.microsoft.com/office/drawing/2014/main"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8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0519" y="567461"/>
            <a:ext cx="11587161" cy="1621706"/>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451723" y="140697"/>
            <a:ext cx="5477783" cy="707886"/>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Lãnh</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đạo</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cuộc</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nghĩa</a:t>
            </a:r>
            <a:endPar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pic>
        <p:nvPicPr>
          <p:cNvPr id="10" name="Picture 2">
            <a:extLst>
              <a:ext uri="{FF2B5EF4-FFF2-40B4-BE49-F238E27FC236}">
                <a16:creationId xmlns:a16="http://schemas.microsoft.com/office/drawing/2014/main" id="{673F60CD-E12A-B641-A34A-E8B7DFE8FE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84" r="4891"/>
          <a:stretch/>
        </p:blipFill>
        <p:spPr bwMode="auto">
          <a:xfrm>
            <a:off x="0" y="1200150"/>
            <a:ext cx="4071938" cy="51018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40EC418-C06F-4F49-BC3D-C2660AF95C85}"/>
              </a:ext>
            </a:extLst>
          </p:cNvPr>
          <p:cNvSpPr/>
          <p:nvPr/>
        </p:nvSpPr>
        <p:spPr>
          <a:xfrm>
            <a:off x="4236829" y="2360510"/>
            <a:ext cx="667600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Trình</a:t>
            </a:r>
            <a:r>
              <a:rPr kumimoji="0" lang="en-US" sz="4800" b="1" i="0" u="none" strike="noStrike" kern="1200" cap="none" spc="0" normalizeH="0" noProof="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bày sự hiểu biết của em về ba anh em Tây Sơn?</a:t>
            </a:r>
            <a:endPar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1" name="Rectangle 2">
            <a:extLst>
              <a:ext uri="{FF2B5EF4-FFF2-40B4-BE49-F238E27FC236}">
                <a16:creationId xmlns:a16="http://schemas.microsoft.com/office/drawing/2014/main" id="{53610FC1-F1F7-A64E-8527-3A3950D1AB76}"/>
              </a:ext>
            </a:extLst>
          </p:cNvPr>
          <p:cNvSpPr txBox="1">
            <a:spLocks noChangeArrowheads="1"/>
          </p:cNvSpPr>
          <p:nvPr/>
        </p:nvSpPr>
        <p:spPr>
          <a:xfrm>
            <a:off x="3854517" y="3450975"/>
            <a:ext cx="7885760" cy="330676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D61592C7-7B96-D59F-FC1A-EF4500BFEF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3646456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nh em tây sơn.mp4" descr="3 anh em tây sơn.mp4">
            <a:hlinkClick r:id="" action="ppaction://media"/>
            <a:extLst>
              <a:ext uri="{FF2B5EF4-FFF2-40B4-BE49-F238E27FC236}">
                <a16:creationId xmlns:a16="http://schemas.microsoft.com/office/drawing/2014/main" id="{6301AD0A-C2B9-BF4C-8734-E53D149DAF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6797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8612" y="252433"/>
            <a:ext cx="11587161" cy="1621706"/>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451723" y="140697"/>
            <a:ext cx="5477783" cy="707886"/>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Lãnh</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đạo</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cuộc</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nghĩa</a:t>
            </a:r>
            <a:endPar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pic>
        <p:nvPicPr>
          <p:cNvPr id="10" name="Picture 2">
            <a:extLst>
              <a:ext uri="{FF2B5EF4-FFF2-40B4-BE49-F238E27FC236}">
                <a16:creationId xmlns:a16="http://schemas.microsoft.com/office/drawing/2014/main" id="{673F60CD-E12A-B641-A34A-E8B7DFE8FE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84" r="4891"/>
          <a:stretch/>
        </p:blipFill>
        <p:spPr bwMode="auto">
          <a:xfrm>
            <a:off x="0" y="1200150"/>
            <a:ext cx="4071938" cy="51018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E1C5D97-8EC3-484B-B2B1-0EBEFFCB5D8D}"/>
              </a:ext>
            </a:extLst>
          </p:cNvPr>
          <p:cNvSpPr/>
          <p:nvPr/>
        </p:nvSpPr>
        <p:spPr>
          <a:xfrm>
            <a:off x="7871557" y="201433"/>
            <a:ext cx="372409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Nguyễn</a:t>
            </a:r>
            <a:r>
              <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Nhạc</a:t>
            </a:r>
            <a:endPar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2" name="Rectangle 11">
            <a:extLst>
              <a:ext uri="{FF2B5EF4-FFF2-40B4-BE49-F238E27FC236}">
                <a16:creationId xmlns:a16="http://schemas.microsoft.com/office/drawing/2014/main" id="{A40EC418-C06F-4F49-BC3D-C2660AF95C85}"/>
              </a:ext>
            </a:extLst>
          </p:cNvPr>
          <p:cNvSpPr/>
          <p:nvPr/>
        </p:nvSpPr>
        <p:spPr>
          <a:xfrm>
            <a:off x="4637008" y="1200150"/>
            <a:ext cx="313579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Nguyễn</a:t>
            </a:r>
            <a:r>
              <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Lữ</a:t>
            </a:r>
            <a:endPar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5" name="Rectangle 14">
            <a:extLst>
              <a:ext uri="{FF2B5EF4-FFF2-40B4-BE49-F238E27FC236}">
                <a16:creationId xmlns:a16="http://schemas.microsoft.com/office/drawing/2014/main" id="{376DB82C-C935-7A40-AAE0-C96E08981A83}"/>
              </a:ext>
            </a:extLst>
          </p:cNvPr>
          <p:cNvSpPr/>
          <p:nvPr/>
        </p:nvSpPr>
        <p:spPr>
          <a:xfrm>
            <a:off x="8303241" y="1925139"/>
            <a:ext cx="345158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Nguyễn</a:t>
            </a:r>
            <a:r>
              <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Huệ</a:t>
            </a:r>
            <a:endPar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1" name="Rectangle 2">
            <a:extLst>
              <a:ext uri="{FF2B5EF4-FFF2-40B4-BE49-F238E27FC236}">
                <a16:creationId xmlns:a16="http://schemas.microsoft.com/office/drawing/2014/main" id="{53610FC1-F1F7-A64E-8527-3A3950D1AB76}"/>
              </a:ext>
            </a:extLst>
          </p:cNvPr>
          <p:cNvSpPr txBox="1">
            <a:spLocks noChangeArrowheads="1"/>
          </p:cNvSpPr>
          <p:nvPr/>
        </p:nvSpPr>
        <p:spPr>
          <a:xfrm>
            <a:off x="3854517" y="3450975"/>
            <a:ext cx="7885760" cy="330676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2" name="Rectangle 1">
            <a:extLst>
              <a:ext uri="{FF2B5EF4-FFF2-40B4-BE49-F238E27FC236}">
                <a16:creationId xmlns:a16="http://schemas.microsoft.com/office/drawing/2014/main" id="{83543D52-05B6-184C-BEB7-4F4D249BBA68}"/>
              </a:ext>
            </a:extLst>
          </p:cNvPr>
          <p:cNvSpPr/>
          <p:nvPr/>
        </p:nvSpPr>
        <p:spPr>
          <a:xfrm>
            <a:off x="3989244" y="3049536"/>
            <a:ext cx="7865812" cy="353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tiên anh em Nguyễn Nhạc, Nguyễn Huệ, Nguyễn Lữ vốn quê ở Nghệ An, bị chúa Nguyễn bắt đưa vào Đàng Trong khai khẩn đất hoang. Ba anh em sinh ra và lớn lên ở ấp Kiên Thành, phủ Quy Nhơn, nay thuộc Tây Sơn- Bình Định. Thuở nhỏ ba anh em theo học ông giáo Hiến, một nho sĩ bất mãn với chế độ thối nát đương thời.</a:t>
            </a:r>
            <a:b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6167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trips(down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2" grpId="0"/>
      <p:bldP spid="1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222786" y="-764700"/>
            <a:ext cx="9746428" cy="2053278"/>
            <a:chOff x="1541" y="-64"/>
            <a:chExt cx="4577" cy="1193"/>
          </a:xfrm>
        </p:grpSpPr>
        <p:sp>
          <p:nvSpPr>
            <p:cNvPr id="185"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6"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7" name="Freeform 6">
              <a:extLst>
                <a:ext uri="{FF2B5EF4-FFF2-40B4-BE49-F238E27FC236}">
                  <a16:creationId xmlns:a16="http://schemas.microsoft.com/office/drawing/2014/main" id="{52B0E59F-18F1-4CCC-B301-2721CB66B28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8"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9"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0"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1"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2"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3"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4"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5"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6"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7"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8"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9"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0"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1"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2"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3"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4"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5"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6"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7"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8"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9"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0"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1"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2"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3"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4"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5"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6"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7"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8"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9"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0"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1"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2"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3"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4"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5"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6"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7"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8"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9"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0"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1"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2"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3"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4"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5"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6"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7"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8"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9"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0"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1"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2"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3"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4"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5"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6"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7"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8"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9"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0"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1"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2"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3"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4"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5"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6"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7"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8"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9"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0"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1"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2"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3"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4"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5"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6"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7"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8"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9"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0"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1"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2"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3"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4"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5"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6"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7"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8"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9"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0"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1"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2"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3"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4"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5"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6"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7"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8"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9"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0"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1"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2"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3"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4"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5"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6"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7"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8"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9"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0"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1"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2"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3"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4"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5"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6"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7"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8"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9"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0"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1"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2"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3"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4"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5"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6"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7"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8"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319" name="文本框 138">
            <a:extLst>
              <a:ext uri="{FF2B5EF4-FFF2-40B4-BE49-F238E27FC236}">
                <a16:creationId xmlns:a16="http://schemas.microsoft.com/office/drawing/2014/main" id="{BF38E0E2-E66C-498F-A008-C007310EADEA}"/>
              </a:ext>
            </a:extLst>
          </p:cNvPr>
          <p:cNvSpPr txBox="1"/>
          <p:nvPr/>
        </p:nvSpPr>
        <p:spPr>
          <a:xfrm>
            <a:off x="3548472" y="280028"/>
            <a:ext cx="5578771" cy="523220"/>
          </a:xfrm>
          <a:prstGeom prst="rect">
            <a:avLst/>
          </a:prstGeom>
          <a:solidFill>
            <a:srgbClr val="EBC7B9"/>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Căn</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cứ</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của</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cuộc</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nghĩa</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ở</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đâu</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52" name="Picture 2" descr="Nếu không có căn cứ địa này, ba anh em Tây Sơn khó lòng phất cờ khởi nghĩa - Ảnh 1.">
            <a:extLst>
              <a:ext uri="{FF2B5EF4-FFF2-40B4-BE49-F238E27FC236}">
                <a16:creationId xmlns:a16="http://schemas.microsoft.com/office/drawing/2014/main" id="{EC202084-9376-B84E-BA09-3280293DD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726" y="1925053"/>
            <a:ext cx="5438274" cy="467100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5" descr="2">
            <a:extLst>
              <a:ext uri="{FF2B5EF4-FFF2-40B4-BE49-F238E27FC236}">
                <a16:creationId xmlns:a16="http://schemas.microsoft.com/office/drawing/2014/main" id="{34204682-DCE3-114A-B68A-9F06F65B6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4" t="2339" r="1761" b="1454"/>
          <a:stretch/>
        </p:blipFill>
        <p:spPr bwMode="auto">
          <a:xfrm>
            <a:off x="128338" y="1925053"/>
            <a:ext cx="6625388" cy="46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Picture 157">
            <a:extLst>
              <a:ext uri="{FF2B5EF4-FFF2-40B4-BE49-F238E27FC236}">
                <a16:creationId xmlns:a16="http://schemas.microsoft.com/office/drawing/2014/main" id="{2FD2A480-E947-894B-8D3B-AF11CAE3E3BB}"/>
              </a:ext>
            </a:extLst>
          </p:cNvPr>
          <p:cNvPicPr>
            <a:picLocks noChangeAspect="1"/>
          </p:cNvPicPr>
          <p:nvPr/>
        </p:nvPicPr>
        <p:blipFill rotWithShape="1">
          <a:blip r:embed="rId5"/>
          <a:srcRect t="12854" r="50000"/>
          <a:stretch/>
        </p:blipFill>
        <p:spPr>
          <a:xfrm>
            <a:off x="1433200" y="2262525"/>
            <a:ext cx="533554" cy="1339750"/>
          </a:xfrm>
          <a:prstGeom prst="rect">
            <a:avLst/>
          </a:prstGeom>
        </p:spPr>
      </p:pic>
      <p:pic>
        <p:nvPicPr>
          <p:cNvPr id="7" name="Graphic 6" descr="Arrow Straight">
            <a:extLst>
              <a:ext uri="{FF2B5EF4-FFF2-40B4-BE49-F238E27FC236}">
                <a16:creationId xmlns:a16="http://schemas.microsoft.com/office/drawing/2014/main" id="{1B7E1D44-6399-7E4A-BF85-00F0BC69B9A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777134" flipH="1">
            <a:off x="1708711" y="3818155"/>
            <a:ext cx="1845907" cy="914400"/>
          </a:xfrm>
          <a:prstGeom prst="rect">
            <a:avLst/>
          </a:prstGeom>
        </p:spPr>
      </p:pic>
      <p:sp>
        <p:nvSpPr>
          <p:cNvPr id="8" name="Rectangle 7">
            <a:extLst>
              <a:ext uri="{FF2B5EF4-FFF2-40B4-BE49-F238E27FC236}">
                <a16:creationId xmlns:a16="http://schemas.microsoft.com/office/drawing/2014/main" id="{948E235C-252F-7847-B547-406FEB70A206}"/>
              </a:ext>
            </a:extLst>
          </p:cNvPr>
          <p:cNvSpPr/>
          <p:nvPr/>
        </p:nvSpPr>
        <p:spPr>
          <a:xfrm>
            <a:off x="124724" y="1376193"/>
            <a:ext cx="7810023" cy="461665"/>
          </a:xfrm>
          <a:prstGeom prst="rect">
            <a:avLst/>
          </a:prstGeom>
        </p:spPr>
        <p:txBody>
          <a:bodyPr wrap="non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Tây</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Sơn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thượng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đạo</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 An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Khê</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Tây</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Sơn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hạ</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đạo</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Kiên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Mĩ</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a:t>
            </a:r>
          </a:p>
        </p:txBody>
      </p:sp>
      <p:pic>
        <p:nvPicPr>
          <p:cNvPr id="159" name="Picture 158">
            <a:extLst>
              <a:ext uri="{FF2B5EF4-FFF2-40B4-BE49-F238E27FC236}">
                <a16:creationId xmlns:a16="http://schemas.microsoft.com/office/drawing/2014/main" id="{FBD74880-E09F-A84F-85B4-A83FD2429451}"/>
              </a:ext>
            </a:extLst>
          </p:cNvPr>
          <p:cNvPicPr>
            <a:picLocks noChangeAspect="1"/>
          </p:cNvPicPr>
          <p:nvPr/>
        </p:nvPicPr>
        <p:blipFill rotWithShape="1">
          <a:blip r:embed="rId5"/>
          <a:srcRect t="12854" r="50000"/>
          <a:stretch/>
        </p:blipFill>
        <p:spPr>
          <a:xfrm>
            <a:off x="3563352" y="3334551"/>
            <a:ext cx="533554" cy="1339750"/>
          </a:xfrm>
          <a:prstGeom prst="rect">
            <a:avLst/>
          </a:prstGeom>
        </p:spPr>
      </p:pic>
    </p:spTree>
    <p:extLst>
      <p:ext uri="{BB962C8B-B14F-4D97-AF65-F5344CB8AC3E}">
        <p14:creationId xmlns:p14="http://schemas.microsoft.com/office/powerpoint/2010/main" val="47155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randombar(horizontal)">
                                      <p:cBhvr>
                                        <p:cTn id="10" dur="500"/>
                                        <p:tgtEl>
                                          <p:spTgt spid="152"/>
                                        </p:tgtEl>
                                      </p:cBhvr>
                                    </p:animEffect>
                                  </p:childTnLst>
                                </p:cTn>
                              </p:par>
                              <p:par>
                                <p:cTn id="11" presetID="14" presetClass="entr" presetSubtype="1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randombar(horizontal)">
                                      <p:cBhvr>
                                        <p:cTn id="13" dur="500"/>
                                        <p:tgtEl>
                                          <p:spTgt spid="15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repeatCount="3000" fill="hold" nodeType="clickEffect">
                                  <p:stCondLst>
                                    <p:cond delay="0"/>
                                  </p:stCondLst>
                                  <p:childTnLst>
                                    <p:set>
                                      <p:cBhvr>
                                        <p:cTn id="17" dur="1" fill="hold">
                                          <p:stCondLst>
                                            <p:cond delay="0"/>
                                          </p:stCondLst>
                                        </p:cTn>
                                        <p:tgtEl>
                                          <p:spTgt spid="158"/>
                                        </p:tgtEl>
                                        <p:attrNameLst>
                                          <p:attrName>style.visibility</p:attrName>
                                        </p:attrNameLst>
                                      </p:cBhvr>
                                      <p:to>
                                        <p:strVal val="visible"/>
                                      </p:to>
                                    </p:set>
                                    <p:animEffect transition="in" filter="wipe(down)">
                                      <p:cBhvr>
                                        <p:cTn id="18" dur="500"/>
                                        <p:tgtEl>
                                          <p:spTgt spid="15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158"/>
                                        </p:tgtEl>
                                      </p:cBhvr>
                                    </p:animEffect>
                                    <p:set>
                                      <p:cBhvr>
                                        <p:cTn id="23" dur="1" fill="hold">
                                          <p:stCondLst>
                                            <p:cond delay="499"/>
                                          </p:stCondLst>
                                        </p:cTn>
                                        <p:tgtEl>
                                          <p:spTgt spid="158"/>
                                        </p:tgtEl>
                                        <p:attrNameLst>
                                          <p:attrName>style.visibility</p:attrName>
                                        </p:attrNameLst>
                                      </p:cBhvr>
                                      <p:to>
                                        <p:strVal val="hidden"/>
                                      </p:to>
                                    </p:se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4" repeatCount="3000" fill="hold" nodeType="afterEffect">
                                  <p:stCondLst>
                                    <p:cond delay="0"/>
                                  </p:stCondLst>
                                  <p:childTnLst>
                                    <p:set>
                                      <p:cBhvr>
                                        <p:cTn id="29" dur="1" fill="hold">
                                          <p:stCondLst>
                                            <p:cond delay="0"/>
                                          </p:stCondLst>
                                        </p:cTn>
                                        <p:tgtEl>
                                          <p:spTgt spid="159"/>
                                        </p:tgtEl>
                                        <p:attrNameLst>
                                          <p:attrName>style.visibility</p:attrName>
                                        </p:attrNameLst>
                                      </p:cBhvr>
                                      <p:to>
                                        <p:strVal val="visible"/>
                                      </p:to>
                                    </p:set>
                                    <p:animEffect transition="in" filter="wipe(down)">
                                      <p:cBhvr>
                                        <p:cTn id="30"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376ACF-8AD4-B543-9C50-C53077E1E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096000" cy="60799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900AC7B-AB4C-A249-B38F-176571E51F63}"/>
              </a:ext>
            </a:extLst>
          </p:cNvPr>
          <p:cNvSpPr/>
          <p:nvPr/>
        </p:nvSpPr>
        <p:spPr>
          <a:xfrm>
            <a:off x="1277324" y="6273225"/>
            <a:ext cx="376898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Tây Sơn thượng đạo</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30" name="Picture 6">
            <a:extLst>
              <a:ext uri="{FF2B5EF4-FFF2-40B4-BE49-F238E27FC236}">
                <a16:creationId xmlns:a16="http://schemas.microsoft.com/office/drawing/2014/main" id="{EC41B928-2F68-5E47-9B87-6B7FAD9D1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6079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8C55C8-0B41-304B-83D2-A4D947B36D3D}"/>
              </a:ext>
            </a:extLst>
          </p:cNvPr>
          <p:cNvSpPr/>
          <p:nvPr/>
        </p:nvSpPr>
        <p:spPr>
          <a:xfrm>
            <a:off x="6095999" y="6043807"/>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Kiếm của nghĩa quân Tây Sơn (trưng bày tại Bảo tàng Quang Trung, Bình Định).</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86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250" fill="hold"/>
                                        <p:tgtEl>
                                          <p:spTgt spid="1026"/>
                                        </p:tgtEl>
                                        <p:attrNameLst>
                                          <p:attrName>ppt_w</p:attrName>
                                        </p:attrNameLst>
                                      </p:cBhvr>
                                      <p:tavLst>
                                        <p:tav tm="0">
                                          <p:val>
                                            <p:fltVal val="0"/>
                                          </p:val>
                                        </p:tav>
                                        <p:tav tm="100000">
                                          <p:val>
                                            <p:strVal val="#ppt_w"/>
                                          </p:val>
                                        </p:tav>
                                      </p:tavLst>
                                    </p:anim>
                                    <p:anim calcmode="lin" valueType="num">
                                      <p:cBhvr>
                                        <p:cTn id="8" dur="1250" fill="hold"/>
                                        <p:tgtEl>
                                          <p:spTgt spid="102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250" fill="hold"/>
                                        <p:tgtEl>
                                          <p:spTgt spid="2"/>
                                        </p:tgtEl>
                                        <p:attrNameLst>
                                          <p:attrName>ppt_w</p:attrName>
                                        </p:attrNameLst>
                                      </p:cBhvr>
                                      <p:tavLst>
                                        <p:tav tm="0">
                                          <p:val>
                                            <p:fltVal val="0"/>
                                          </p:val>
                                        </p:tav>
                                        <p:tav tm="100000">
                                          <p:val>
                                            <p:strVal val="#ppt_w"/>
                                          </p:val>
                                        </p:tav>
                                      </p:tavLst>
                                    </p:anim>
                                    <p:anim calcmode="lin" valueType="num">
                                      <p:cBhvr>
                                        <p:cTn id="12" dur="1250" fill="hold"/>
                                        <p:tgtEl>
                                          <p:spTgt spid="2"/>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p:cTn id="15" dur="1250" fill="hold"/>
                                        <p:tgtEl>
                                          <p:spTgt spid="1030"/>
                                        </p:tgtEl>
                                        <p:attrNameLst>
                                          <p:attrName>ppt_w</p:attrName>
                                        </p:attrNameLst>
                                      </p:cBhvr>
                                      <p:tavLst>
                                        <p:tav tm="0">
                                          <p:val>
                                            <p:fltVal val="0"/>
                                          </p:val>
                                        </p:tav>
                                        <p:tav tm="100000">
                                          <p:val>
                                            <p:strVal val="#ppt_w"/>
                                          </p:val>
                                        </p:tav>
                                      </p:tavLst>
                                    </p:anim>
                                    <p:anim calcmode="lin" valueType="num">
                                      <p:cBhvr>
                                        <p:cTn id="16" dur="1250" fill="hold"/>
                                        <p:tgtEl>
                                          <p:spTgt spid="1030"/>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250" fill="hold"/>
                                        <p:tgtEl>
                                          <p:spTgt spid="3"/>
                                        </p:tgtEl>
                                        <p:attrNameLst>
                                          <p:attrName>ppt_w</p:attrName>
                                        </p:attrNameLst>
                                      </p:cBhvr>
                                      <p:tavLst>
                                        <p:tav tm="0">
                                          <p:val>
                                            <p:fltVal val="0"/>
                                          </p:val>
                                        </p:tav>
                                        <p:tav tm="100000">
                                          <p:val>
                                            <p:strVal val="#ppt_w"/>
                                          </p:val>
                                        </p:tav>
                                      </p:tavLst>
                                    </p:anim>
                                    <p:anim calcmode="lin" valueType="num">
                                      <p:cBhvr>
                                        <p:cTn id="20" dur="12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C8F6CFE-588A-3F46-B50E-E9A6577FDFB6}"/>
              </a:ext>
            </a:extLst>
          </p:cNvPr>
          <p:cNvSpPr/>
          <p:nvPr/>
        </p:nvSpPr>
        <p:spPr>
          <a:xfrm>
            <a:off x="1363579" y="1572126"/>
            <a:ext cx="9689432" cy="2871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Xem đoạn clip sau và cho biết. Đoạn video đó đang nói đến cuộc khởi nghĩa nào?</a:t>
            </a:r>
          </a:p>
        </p:txBody>
      </p:sp>
    </p:spTree>
    <p:extLst>
      <p:ext uri="{BB962C8B-B14F-4D97-AF65-F5344CB8AC3E}">
        <p14:creationId xmlns:p14="http://schemas.microsoft.com/office/powerpoint/2010/main" val="173925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12269877-AC13-E94F-BBCE-26A51122B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184" y="2354171"/>
            <a:ext cx="7390816" cy="41720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FAC2CA2-6356-FF43-9C4D-06D2B1599D0F}"/>
              </a:ext>
            </a:extLst>
          </p:cNvPr>
          <p:cNvGrpSpPr/>
          <p:nvPr/>
        </p:nvGrpSpPr>
        <p:grpSpPr>
          <a:xfrm>
            <a:off x="-123579" y="331828"/>
            <a:ext cx="5337264" cy="5284560"/>
            <a:chOff x="-192359" y="1133289"/>
            <a:chExt cx="5464565" cy="5284560"/>
          </a:xfrm>
        </p:grpSpPr>
        <p:pic>
          <p:nvPicPr>
            <p:cNvPr id="4" name="4">
              <a:extLst>
                <a:ext uri="{FF2B5EF4-FFF2-40B4-BE49-F238E27FC236}">
                  <a16:creationId xmlns:a16="http://schemas.microsoft.com/office/drawing/2014/main" id="{3A81BF86-2325-6E4C-9085-B98906F10565}"/>
                </a:ext>
              </a:extLst>
            </p:cNvPr>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5" name="Rectangle 4">
              <a:extLst>
                <a:ext uri="{FF2B5EF4-FFF2-40B4-BE49-F238E27FC236}">
                  <a16:creationId xmlns:a16="http://schemas.microsoft.com/office/drawing/2014/main" id="{D065F5E9-35D1-CD43-87B2-22DFEAB544AF}"/>
                </a:ext>
              </a:extLst>
            </p:cNvPr>
            <p:cNvSpPr/>
            <p:nvPr/>
          </p:nvSpPr>
          <p:spPr>
            <a:xfrm>
              <a:off x="832585" y="3179085"/>
              <a:ext cx="318940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Lực</a:t>
              </a: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54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lượng</a:t>
              </a:r>
              <a:endPar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grpSp>
      <p:pic>
        <p:nvPicPr>
          <p:cNvPr id="6" name="图片 1">
            <a:extLst>
              <a:ext uri="{FF2B5EF4-FFF2-40B4-BE49-F238E27FC236}">
                <a16:creationId xmlns:a16="http://schemas.microsoft.com/office/drawing/2014/main" id="{1798DDD4-CD0E-F34B-96D0-579CA60192F5}"/>
              </a:ext>
            </a:extLst>
          </p:cNvPr>
          <p:cNvPicPr>
            <a:picLocks noChangeAspect="1"/>
          </p:cNvPicPr>
          <p:nvPr/>
        </p:nvPicPr>
        <p:blipFill>
          <a:blip r:embed="rId5"/>
          <a:stretch>
            <a:fillRect/>
          </a:stretch>
        </p:blipFill>
        <p:spPr>
          <a:xfrm>
            <a:off x="10170695" y="0"/>
            <a:ext cx="2021305" cy="1391227"/>
          </a:xfrm>
          <a:prstGeom prst="rect">
            <a:avLst/>
          </a:prstGeom>
        </p:spPr>
      </p:pic>
      <p:sp>
        <p:nvSpPr>
          <p:cNvPr id="2" name="Rectangle 1">
            <a:extLst>
              <a:ext uri="{FF2B5EF4-FFF2-40B4-BE49-F238E27FC236}">
                <a16:creationId xmlns:a16="http://schemas.microsoft.com/office/drawing/2014/main" id="{1924FE9D-B0BD-2349-B4ED-BB5A8631067C}"/>
              </a:ext>
            </a:extLst>
          </p:cNvPr>
          <p:cNvSpPr/>
          <p:nvPr/>
        </p:nvSpPr>
        <p:spPr>
          <a:xfrm>
            <a:off x="4592755" y="1543445"/>
            <a:ext cx="7460697" cy="553998"/>
          </a:xfrm>
          <a:prstGeom prst="rect">
            <a:avLst/>
          </a:prstGeom>
        </p:spPr>
        <p:txBody>
          <a:bodyPr wrap="non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Nông</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dân</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nghèo</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và</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đồng</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bào</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dân</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tộc</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thiểu</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số</a:t>
            </a:r>
            <a:endPar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97530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FFE596E-1735-40D0-A4A3-358E10A75166}"/>
              </a:ext>
            </a:extLst>
          </p:cNvPr>
          <p:cNvPicPr>
            <a:picLocks noChangeAspect="1"/>
          </p:cNvPicPr>
          <p:nvPr/>
        </p:nvPicPr>
        <p:blipFill>
          <a:blip r:embed="rId3"/>
          <a:stretch>
            <a:fillRect/>
          </a:stretch>
        </p:blipFill>
        <p:spPr>
          <a:xfrm>
            <a:off x="4412332" y="1687098"/>
            <a:ext cx="3273463" cy="2253065"/>
          </a:xfrm>
          <a:prstGeom prst="rect">
            <a:avLst/>
          </a:prstGeom>
        </p:spPr>
      </p:pic>
      <p:sp>
        <p:nvSpPr>
          <p:cNvPr id="152" name="Rectangle 151">
            <a:extLst>
              <a:ext uri="{FF2B5EF4-FFF2-40B4-BE49-F238E27FC236}">
                <a16:creationId xmlns:a16="http://schemas.microsoft.com/office/drawing/2014/main" id="{4818EEAE-BDAA-F446-8A8E-B95A78BC825F}"/>
              </a:ext>
            </a:extLst>
          </p:cNvPr>
          <p:cNvSpPr/>
          <p:nvPr/>
        </p:nvSpPr>
        <p:spPr>
          <a:xfrm>
            <a:off x="4282844" y="317834"/>
            <a:ext cx="3626314"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Khẩu</a:t>
            </a:r>
            <a:r>
              <a:rPr kumimoji="0" lang="en-US" sz="60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60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hiệu</a:t>
            </a:r>
            <a:endParaRPr kumimoji="0" lang="en-US" sz="60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a16="http://schemas.microsoft.com/office/drawing/2014/main" id="{A3F2A11D-BC54-A24B-8FD3-01E86EC8BC9E}"/>
              </a:ext>
            </a:extLst>
          </p:cNvPr>
          <p:cNvSpPr txBox="1"/>
          <p:nvPr/>
        </p:nvSpPr>
        <p:spPr>
          <a:xfrm>
            <a:off x="160422" y="2275021"/>
            <a:ext cx="425191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Lấy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của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giàu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chia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dân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nghèo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xoá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dân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bỏ</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nhiều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thứ</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thuế</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p>
        </p:txBody>
      </p:sp>
      <p:sp>
        <p:nvSpPr>
          <p:cNvPr id="153" name="TextBox 152">
            <a:extLst>
              <a:ext uri="{FF2B5EF4-FFF2-40B4-BE49-F238E27FC236}">
                <a16:creationId xmlns:a16="http://schemas.microsoft.com/office/drawing/2014/main" id="{882487C6-7D00-894D-8D3A-E997BCD827E7}"/>
              </a:ext>
            </a:extLst>
          </p:cNvPr>
          <p:cNvSpPr txBox="1"/>
          <p:nvPr/>
        </p:nvSpPr>
        <p:spPr>
          <a:xfrm>
            <a:off x="7779668" y="2177587"/>
            <a:ext cx="4251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a:t>
            </a:r>
            <a:r>
              <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ại sao lại lấy khẩu hiệu này?</a:t>
            </a:r>
          </a:p>
        </p:txBody>
      </p:sp>
      <p:pic>
        <p:nvPicPr>
          <p:cNvPr id="154" name="图片 1">
            <a:extLst>
              <a:ext uri="{FF2B5EF4-FFF2-40B4-BE49-F238E27FC236}">
                <a16:creationId xmlns:a16="http://schemas.microsoft.com/office/drawing/2014/main" id="{7AEF4411-B959-F546-89A5-2B8BCC8EB328}"/>
              </a:ext>
            </a:extLst>
          </p:cNvPr>
          <p:cNvPicPr>
            <a:picLocks noChangeAspect="1"/>
          </p:cNvPicPr>
          <p:nvPr/>
        </p:nvPicPr>
        <p:blipFill>
          <a:blip r:embed="rId3"/>
          <a:stretch>
            <a:fillRect/>
          </a:stretch>
        </p:blipFill>
        <p:spPr>
          <a:xfrm>
            <a:off x="10170695" y="0"/>
            <a:ext cx="2021305" cy="1391227"/>
          </a:xfrm>
          <a:prstGeom prst="rect">
            <a:avLst/>
          </a:prstGeom>
        </p:spPr>
      </p:pic>
    </p:spTree>
    <p:extLst>
      <p:ext uri="{BB962C8B-B14F-4D97-AF65-F5344CB8AC3E}">
        <p14:creationId xmlns:p14="http://schemas.microsoft.com/office/powerpoint/2010/main" val="387304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54"/>
                                        </p:tgtEl>
                                        <p:attrNameLst>
                                          <p:attrName>style.visibility</p:attrName>
                                        </p:attrNameLst>
                                      </p:cBhvr>
                                      <p:to>
                                        <p:strVal val="visible"/>
                                      </p:to>
                                    </p:set>
                                    <p:anim calcmode="lin" valueType="num">
                                      <p:cBhvr>
                                        <p:cTn id="12" dur="500" fill="hold"/>
                                        <p:tgtEl>
                                          <p:spTgt spid="154"/>
                                        </p:tgtEl>
                                        <p:attrNameLst>
                                          <p:attrName>ppt_w</p:attrName>
                                        </p:attrNameLst>
                                      </p:cBhvr>
                                      <p:tavLst>
                                        <p:tav tm="0">
                                          <p:val>
                                            <p:fltVal val="0"/>
                                          </p:val>
                                        </p:tav>
                                        <p:tav tm="100000">
                                          <p:val>
                                            <p:strVal val="#ppt_w"/>
                                          </p:val>
                                        </p:tav>
                                      </p:tavLst>
                                    </p:anim>
                                    <p:anim calcmode="lin" valueType="num">
                                      <p:cBhvr>
                                        <p:cTn id="13" dur="500" fill="hold"/>
                                        <p:tgtEl>
                                          <p:spTgt spid="154"/>
                                        </p:tgtEl>
                                        <p:attrNameLst>
                                          <p:attrName>ppt_h</p:attrName>
                                        </p:attrNameLst>
                                      </p:cBhvr>
                                      <p:tavLst>
                                        <p:tav tm="0">
                                          <p:val>
                                            <p:fltVal val="0"/>
                                          </p:val>
                                        </p:tav>
                                        <p:tav tm="100000">
                                          <p:val>
                                            <p:strVal val="#ppt_h"/>
                                          </p:val>
                                        </p:tav>
                                      </p:tavLst>
                                    </p:anim>
                                    <p:animEffect transition="in" filter="fade">
                                      <p:cBhvr>
                                        <p:cTn id="14" dur="500"/>
                                        <p:tgtEl>
                                          <p:spTgt spid="15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53"/>
                                        </p:tgtEl>
                                        <p:attrNameLst>
                                          <p:attrName>style.visibility</p:attrName>
                                        </p:attrNameLst>
                                      </p:cBhvr>
                                      <p:to>
                                        <p:strVal val="visible"/>
                                      </p:to>
                                    </p:set>
                                    <p:animEffect transition="in" filter="barn(outVertical)">
                                      <p:cBhvr>
                                        <p:cTn id="24"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rminator 3">
            <a:extLst>
              <a:ext uri="{FF2B5EF4-FFF2-40B4-BE49-F238E27FC236}">
                <a16:creationId xmlns:a16="http://schemas.microsoft.com/office/drawing/2014/main" id="{32D38DD1-90EE-5A4B-8D55-0EC7B7986E8B}"/>
              </a:ext>
            </a:extLst>
          </p:cNvPr>
          <p:cNvSpPr/>
          <p:nvPr/>
        </p:nvSpPr>
        <p:spPr>
          <a:xfrm>
            <a:off x="2728686" y="406398"/>
            <a:ext cx="8897257" cy="752927"/>
          </a:xfrm>
          <a:prstGeom prst="flowChartTerminator">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Khởi </a:t>
            </a: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nghĩa </a:t>
            </a: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Tây Sơn</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5" name="Graphic 14" descr="Arrow Rotate right">
            <a:extLst>
              <a:ext uri="{FF2B5EF4-FFF2-40B4-BE49-F238E27FC236}">
                <a16:creationId xmlns:a16="http://schemas.microsoft.com/office/drawing/2014/main" id="{E9CA7B34-5C51-E24A-A23A-6159D075080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1416811" flipH="1">
            <a:off x="2588144" y="3483673"/>
            <a:ext cx="1407694" cy="2292771"/>
          </a:xfrm>
          <a:prstGeom prst="rect">
            <a:avLst/>
          </a:prstGeom>
        </p:spPr>
      </p:pic>
      <p:pic>
        <p:nvPicPr>
          <p:cNvPr id="17" name="Graphic 16" descr="Arrow Rotate right">
            <a:extLst>
              <a:ext uri="{FF2B5EF4-FFF2-40B4-BE49-F238E27FC236}">
                <a16:creationId xmlns:a16="http://schemas.microsoft.com/office/drawing/2014/main" id="{F4ADCE62-27CC-EE41-98A4-3E5B7BE45B5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50972" y="2503715"/>
            <a:ext cx="2168140" cy="1589314"/>
          </a:xfrm>
          <a:prstGeom prst="rect">
            <a:avLst/>
          </a:prstGeom>
        </p:spPr>
      </p:pic>
      <p:pic>
        <p:nvPicPr>
          <p:cNvPr id="19" name="Graphic 18" descr="Arrow Rotate right">
            <a:extLst>
              <a:ext uri="{FF2B5EF4-FFF2-40B4-BE49-F238E27FC236}">
                <a16:creationId xmlns:a16="http://schemas.microsoft.com/office/drawing/2014/main" id="{E44B9CF3-53E6-ED45-AD93-A224EBEE7D7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0800000" flipH="1">
            <a:off x="8080958" y="3575957"/>
            <a:ext cx="2559762" cy="1977572"/>
          </a:xfrm>
          <a:prstGeom prst="rect">
            <a:avLst/>
          </a:prstGeom>
        </p:spPr>
      </p:pic>
      <p:grpSp>
        <p:nvGrpSpPr>
          <p:cNvPr id="28" name="Group 27">
            <a:extLst>
              <a:ext uri="{FF2B5EF4-FFF2-40B4-BE49-F238E27FC236}">
                <a16:creationId xmlns:a16="http://schemas.microsoft.com/office/drawing/2014/main" id="{56A8A5B0-BB57-584D-B326-993CF52FC882}"/>
              </a:ext>
            </a:extLst>
          </p:cNvPr>
          <p:cNvGrpSpPr/>
          <p:nvPr/>
        </p:nvGrpSpPr>
        <p:grpSpPr>
          <a:xfrm>
            <a:off x="449943" y="4630057"/>
            <a:ext cx="2278743" cy="1776865"/>
            <a:chOff x="783771" y="4601028"/>
            <a:chExt cx="2278743" cy="1776865"/>
          </a:xfrm>
        </p:grpSpPr>
        <p:sp>
          <p:nvSpPr>
            <p:cNvPr id="10" name="Rounded Rectangle 9">
              <a:extLst>
                <a:ext uri="{FF2B5EF4-FFF2-40B4-BE49-F238E27FC236}">
                  <a16:creationId xmlns:a16="http://schemas.microsoft.com/office/drawing/2014/main" id="{FD9158DD-8E48-C94F-A8DF-CDCD534CAFE3}"/>
                </a:ext>
              </a:extLst>
            </p:cNvPr>
            <p:cNvSpPr/>
            <p:nvPr/>
          </p:nvSpPr>
          <p:spPr>
            <a:xfrm>
              <a:off x="783771" y="4601028"/>
              <a:ext cx="2278743" cy="177686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06C80F70-6058-5243-B025-AB678932EDE0}"/>
                </a:ext>
              </a:extLst>
            </p:cNvPr>
            <p:cNvSpPr txBox="1"/>
            <p:nvPr/>
          </p:nvSpPr>
          <p:spPr>
            <a:xfrm>
              <a:off x="783771" y="4668788"/>
              <a:ext cx="2278743" cy="646331"/>
            </a:xfrm>
            <a:prstGeom prst="rect">
              <a:avLst/>
            </a:prstGeom>
            <a:solidFill>
              <a:schemeClr val="accent1">
                <a:lumMod val="20000"/>
                <a:lumOff val="80000"/>
              </a:schemeClr>
            </a:solidFill>
            <a:ln>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Lãnh đạo cuộc khởi nghĩa</a:t>
              </a:r>
              <a:endParaRPr kumimoji="0" lang="en-V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244B69D2-187B-924C-8325-0A80F73B9FA9}"/>
              </a:ext>
            </a:extLst>
          </p:cNvPr>
          <p:cNvGrpSpPr/>
          <p:nvPr/>
        </p:nvGrpSpPr>
        <p:grpSpPr>
          <a:xfrm>
            <a:off x="2728686" y="2293258"/>
            <a:ext cx="2605315" cy="1465942"/>
            <a:chOff x="3062514" y="2264229"/>
            <a:chExt cx="2605315" cy="1465942"/>
          </a:xfrm>
        </p:grpSpPr>
        <p:sp>
          <p:nvSpPr>
            <p:cNvPr id="11" name="Rounded Rectangle 10">
              <a:extLst>
                <a:ext uri="{FF2B5EF4-FFF2-40B4-BE49-F238E27FC236}">
                  <a16:creationId xmlns:a16="http://schemas.microsoft.com/office/drawing/2014/main" id="{2053E2F2-2C9B-6340-8726-FC3E8D357FED}"/>
                </a:ext>
              </a:extLst>
            </p:cNvPr>
            <p:cNvSpPr/>
            <p:nvPr/>
          </p:nvSpPr>
          <p:spPr>
            <a:xfrm>
              <a:off x="3062514" y="2264229"/>
              <a:ext cx="2605315" cy="1465942"/>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30AD8ACD-0FAC-9B4B-AEEB-51ACC7521394}"/>
                </a:ext>
              </a:extLst>
            </p:cNvPr>
            <p:cNvSpPr txBox="1"/>
            <p:nvPr/>
          </p:nvSpPr>
          <p:spPr>
            <a:xfrm>
              <a:off x="3131149" y="2353990"/>
              <a:ext cx="2536680" cy="369332"/>
            </a:xfrm>
            <a:prstGeom prst="rect">
              <a:avLst/>
            </a:prstGeom>
            <a:solidFill>
              <a:schemeClr val="accent4">
                <a:lumMod val="20000"/>
                <a:lumOff val="80000"/>
              </a:schemeClr>
            </a:solidFill>
            <a:ln>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Căn</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cứ</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khởi</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grpSp>
      <p:grpSp>
        <p:nvGrpSpPr>
          <p:cNvPr id="26" name="Group 25">
            <a:extLst>
              <a:ext uri="{FF2B5EF4-FFF2-40B4-BE49-F238E27FC236}">
                <a16:creationId xmlns:a16="http://schemas.microsoft.com/office/drawing/2014/main" id="{A19E6915-9756-BE4D-992F-50E52B5F8ED7}"/>
              </a:ext>
            </a:extLst>
          </p:cNvPr>
          <p:cNvGrpSpPr/>
          <p:nvPr/>
        </p:nvGrpSpPr>
        <p:grpSpPr>
          <a:xfrm>
            <a:off x="5205440" y="3904343"/>
            <a:ext cx="2779363" cy="1465942"/>
            <a:chOff x="5892800" y="3802743"/>
            <a:chExt cx="2779363" cy="1465942"/>
          </a:xfrm>
        </p:grpSpPr>
        <p:sp>
          <p:nvSpPr>
            <p:cNvPr id="12" name="Rounded Rectangle 11">
              <a:extLst>
                <a:ext uri="{FF2B5EF4-FFF2-40B4-BE49-F238E27FC236}">
                  <a16:creationId xmlns:a16="http://schemas.microsoft.com/office/drawing/2014/main" id="{F46B833A-A74C-E145-914E-6582D50B7F1C}"/>
                </a:ext>
              </a:extLst>
            </p:cNvPr>
            <p:cNvSpPr/>
            <p:nvPr/>
          </p:nvSpPr>
          <p:spPr>
            <a:xfrm>
              <a:off x="5892800" y="3802743"/>
              <a:ext cx="2779363" cy="1465942"/>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4C817FCA-4771-3642-9090-515FFBF6F0DF}"/>
                </a:ext>
              </a:extLst>
            </p:cNvPr>
            <p:cNvSpPr txBox="1"/>
            <p:nvPr/>
          </p:nvSpPr>
          <p:spPr>
            <a:xfrm>
              <a:off x="6021941" y="3897313"/>
              <a:ext cx="2559762" cy="369332"/>
            </a:xfrm>
            <a:prstGeom prst="rect">
              <a:avLst/>
            </a:prstGeom>
            <a:solidFill>
              <a:schemeClr val="accent3">
                <a:lumMod val="20000"/>
                <a:lumOff val="80000"/>
              </a:schemeClr>
            </a:solidFill>
            <a:ln>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Lực lượng</a:t>
              </a:r>
            </a:p>
          </p:txBody>
        </p:sp>
      </p:grpSp>
      <p:grpSp>
        <p:nvGrpSpPr>
          <p:cNvPr id="27" name="Group 26">
            <a:extLst>
              <a:ext uri="{FF2B5EF4-FFF2-40B4-BE49-F238E27FC236}">
                <a16:creationId xmlns:a16="http://schemas.microsoft.com/office/drawing/2014/main" id="{79C49EC2-085C-7F4A-A069-9AD0AEFEEABE}"/>
              </a:ext>
            </a:extLst>
          </p:cNvPr>
          <p:cNvGrpSpPr/>
          <p:nvPr/>
        </p:nvGrpSpPr>
        <p:grpSpPr>
          <a:xfrm>
            <a:off x="8171418" y="2416629"/>
            <a:ext cx="3331148" cy="1465942"/>
            <a:chOff x="8505246" y="2387600"/>
            <a:chExt cx="3331148" cy="1465942"/>
          </a:xfrm>
        </p:grpSpPr>
        <p:sp>
          <p:nvSpPr>
            <p:cNvPr id="13" name="Rounded Rectangle 12">
              <a:extLst>
                <a:ext uri="{FF2B5EF4-FFF2-40B4-BE49-F238E27FC236}">
                  <a16:creationId xmlns:a16="http://schemas.microsoft.com/office/drawing/2014/main" id="{99BF8609-5BF5-B741-B72D-B35F33DA1C1A}"/>
                </a:ext>
              </a:extLst>
            </p:cNvPr>
            <p:cNvSpPr/>
            <p:nvPr/>
          </p:nvSpPr>
          <p:spPr>
            <a:xfrm>
              <a:off x="8505246" y="2387600"/>
              <a:ext cx="3331148" cy="1465942"/>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1E1F748E-F434-6E46-A016-345647DF0461}"/>
                </a:ext>
              </a:extLst>
            </p:cNvPr>
            <p:cNvSpPr txBox="1"/>
            <p:nvPr/>
          </p:nvSpPr>
          <p:spPr>
            <a:xfrm>
              <a:off x="8619478" y="2411745"/>
              <a:ext cx="3102683" cy="461665"/>
            </a:xfrm>
            <a:prstGeom prst="rect">
              <a:avLst/>
            </a:prstGeom>
            <a:solidFill>
              <a:schemeClr val="accent1">
                <a:lumMod val="40000"/>
                <a:lumOff val="60000"/>
              </a:schemeClr>
            </a:solidFill>
            <a:ln>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Khẩu hiệu</a:t>
              </a: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24" name="Picture 23">
            <a:extLst>
              <a:ext uri="{FF2B5EF4-FFF2-40B4-BE49-F238E27FC236}">
                <a16:creationId xmlns:a16="http://schemas.microsoft.com/office/drawing/2014/main" id="{15243A0C-6814-C448-A8A4-8ED5298BDCB2}"/>
              </a:ext>
            </a:extLst>
          </p:cNvPr>
          <p:cNvPicPr>
            <a:picLocks noChangeAspect="1"/>
          </p:cNvPicPr>
          <p:nvPr/>
        </p:nvPicPr>
        <p:blipFill rotWithShape="1">
          <a:blip r:embed="rId4"/>
          <a:srcRect t="12854" r="50000"/>
          <a:stretch/>
        </p:blipFill>
        <p:spPr>
          <a:xfrm>
            <a:off x="1786126" y="3273178"/>
            <a:ext cx="533554" cy="1339750"/>
          </a:xfrm>
          <a:prstGeom prst="rect">
            <a:avLst/>
          </a:prstGeom>
        </p:spPr>
      </p:pic>
      <p:pic>
        <p:nvPicPr>
          <p:cNvPr id="6146" name="Picture 2">
            <a:extLst>
              <a:ext uri="{FF2B5EF4-FFF2-40B4-BE49-F238E27FC236}">
                <a16:creationId xmlns:a16="http://schemas.microsoft.com/office/drawing/2014/main" id="{D04DEE8B-3E37-D14A-95EC-EA6FE552A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5" y="3255943"/>
            <a:ext cx="1794270" cy="1368131"/>
          </a:xfrm>
          <a:prstGeom prst="rect">
            <a:avLst/>
          </a:prstGeom>
          <a:noFill/>
          <a:extLst>
            <a:ext uri="{909E8E84-426E-40DD-AFC4-6F175D3DCCD1}">
              <a14:hiddenFill xmlns:a14="http://schemas.microsoft.com/office/drawing/2010/main">
                <a:solidFill>
                  <a:srgbClr val="FFFFFF"/>
                </a:solidFill>
              </a14:hiddenFill>
            </a:ext>
          </a:extLst>
        </p:spPr>
      </p:pic>
      <p:pic>
        <p:nvPicPr>
          <p:cNvPr id="30" name="Google Shape;134;p28">
            <a:extLst>
              <a:ext uri="{FF2B5EF4-FFF2-40B4-BE49-F238E27FC236}">
                <a16:creationId xmlns:a16="http://schemas.microsoft.com/office/drawing/2014/main" id="{670E3A52-353B-C146-BF59-171093C7189A}"/>
              </a:ext>
            </a:extLst>
          </p:cNvPr>
          <p:cNvPicPr preferRelativeResize="0"/>
          <p:nvPr/>
        </p:nvPicPr>
        <p:blipFill rotWithShape="1">
          <a:blip r:embed="rId6">
            <a:alphaModFix/>
          </a:blip>
          <a:srcRect r="43164"/>
          <a:stretch/>
        </p:blipFill>
        <p:spPr>
          <a:xfrm>
            <a:off x="2873946" y="1428065"/>
            <a:ext cx="2177026" cy="970422"/>
          </a:xfrm>
          <a:prstGeom prst="rect">
            <a:avLst/>
          </a:prstGeom>
          <a:noFill/>
          <a:ln>
            <a:noFill/>
          </a:ln>
        </p:spPr>
      </p:pic>
      <p:pic>
        <p:nvPicPr>
          <p:cNvPr id="5" name="Picture 4">
            <a:extLst>
              <a:ext uri="{FF2B5EF4-FFF2-40B4-BE49-F238E27FC236}">
                <a16:creationId xmlns:a16="http://schemas.microsoft.com/office/drawing/2014/main" id="{0DB2AE7A-850E-E14E-987E-3C24966AC33D}"/>
              </a:ext>
            </a:extLst>
          </p:cNvPr>
          <p:cNvPicPr>
            <a:picLocks noChangeAspect="1"/>
          </p:cNvPicPr>
          <p:nvPr/>
        </p:nvPicPr>
        <p:blipFill>
          <a:blip r:embed="rId7"/>
          <a:stretch>
            <a:fillRect/>
          </a:stretch>
        </p:blipFill>
        <p:spPr>
          <a:xfrm>
            <a:off x="5771865" y="5370285"/>
            <a:ext cx="1036638" cy="1036638"/>
          </a:xfrm>
          <a:prstGeom prst="rect">
            <a:avLst/>
          </a:prstGeom>
        </p:spPr>
      </p:pic>
      <p:pic>
        <p:nvPicPr>
          <p:cNvPr id="33" name="Picture 32">
            <a:extLst>
              <a:ext uri="{FF2B5EF4-FFF2-40B4-BE49-F238E27FC236}">
                <a16:creationId xmlns:a16="http://schemas.microsoft.com/office/drawing/2014/main" id="{486F03ED-7B2D-E64A-BE97-88A9E1D3A502}"/>
              </a:ext>
            </a:extLst>
          </p:cNvPr>
          <p:cNvPicPr>
            <a:picLocks noChangeAspect="1"/>
          </p:cNvPicPr>
          <p:nvPr/>
        </p:nvPicPr>
        <p:blipFill>
          <a:blip r:embed="rId7"/>
          <a:stretch>
            <a:fillRect/>
          </a:stretch>
        </p:blipFill>
        <p:spPr>
          <a:xfrm>
            <a:off x="6408739" y="5370285"/>
            <a:ext cx="1036638" cy="1036638"/>
          </a:xfrm>
          <a:prstGeom prst="rect">
            <a:avLst/>
          </a:prstGeom>
        </p:spPr>
      </p:pic>
      <p:pic>
        <p:nvPicPr>
          <p:cNvPr id="7" name="Graphic 6" descr="Video camera">
            <a:extLst>
              <a:ext uri="{FF2B5EF4-FFF2-40B4-BE49-F238E27FC236}">
                <a16:creationId xmlns:a16="http://schemas.microsoft.com/office/drawing/2014/main" id="{59CA8377-FC4F-BE48-8EA2-3D722F98A31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318054" y="1514302"/>
            <a:ext cx="914400" cy="914400"/>
          </a:xfrm>
          <a:prstGeom prst="rect">
            <a:avLst/>
          </a:prstGeom>
        </p:spPr>
      </p:pic>
      <p:sp>
        <p:nvSpPr>
          <p:cNvPr id="25" name="Text Box 24">
            <a:extLst>
              <a:ext uri="{FF2B5EF4-FFF2-40B4-BE49-F238E27FC236}">
                <a16:creationId xmlns:a16="http://schemas.microsoft.com/office/drawing/2014/main" id="{2E8D600D-BC58-124A-A585-438CA998804C}"/>
              </a:ext>
            </a:extLst>
          </p:cNvPr>
          <p:cNvSpPr txBox="1">
            <a:spLocks noChangeArrowheads="1"/>
          </p:cNvSpPr>
          <p:nvPr/>
        </p:nvSpPr>
        <p:spPr bwMode="auto">
          <a:xfrm>
            <a:off x="922873" y="5439115"/>
            <a:ext cx="1794270" cy="923330"/>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Nguyễn Nhạc, Nguyễn Huệ,  Nguyễn Lữ</a:t>
            </a:r>
          </a:p>
        </p:txBody>
      </p:sp>
      <p:sp>
        <p:nvSpPr>
          <p:cNvPr id="31" name="Text Box 25">
            <a:extLst>
              <a:ext uri="{FF2B5EF4-FFF2-40B4-BE49-F238E27FC236}">
                <a16:creationId xmlns:a16="http://schemas.microsoft.com/office/drawing/2014/main" id="{A1473257-FC30-D043-9C8B-6AA1FCCA22F1}"/>
              </a:ext>
            </a:extLst>
          </p:cNvPr>
          <p:cNvSpPr txBox="1">
            <a:spLocks noChangeArrowheads="1"/>
          </p:cNvSpPr>
          <p:nvPr/>
        </p:nvSpPr>
        <p:spPr bwMode="auto">
          <a:xfrm>
            <a:off x="2771034" y="2809005"/>
            <a:ext cx="2495025" cy="923330"/>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Tây Sơn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thượng</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đạo</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 An Khê), Tây Sơn hạ đạo (Kiên Mĩ)</a:t>
            </a:r>
          </a:p>
        </p:txBody>
      </p:sp>
      <p:sp>
        <p:nvSpPr>
          <p:cNvPr id="32" name="Text Box 26">
            <a:extLst>
              <a:ext uri="{FF2B5EF4-FFF2-40B4-BE49-F238E27FC236}">
                <a16:creationId xmlns:a16="http://schemas.microsoft.com/office/drawing/2014/main" id="{4EE4EB32-4D12-E045-98E4-FEAA2822CC57}"/>
              </a:ext>
            </a:extLst>
          </p:cNvPr>
          <p:cNvSpPr txBox="1">
            <a:spLocks noChangeArrowheads="1"/>
          </p:cNvSpPr>
          <p:nvPr/>
        </p:nvSpPr>
        <p:spPr bwMode="auto">
          <a:xfrm>
            <a:off x="5312936" y="4454055"/>
            <a:ext cx="2581408" cy="646331"/>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nghèo</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đồng</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bào</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tộc</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thiểu</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a:t>
            </a:r>
            <a:endPar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4" name="Text Box 27">
            <a:extLst>
              <a:ext uri="{FF2B5EF4-FFF2-40B4-BE49-F238E27FC236}">
                <a16:creationId xmlns:a16="http://schemas.microsoft.com/office/drawing/2014/main" id="{92D4D5B1-73A0-0C41-9148-40B7BB149EC3}"/>
              </a:ext>
            </a:extLst>
          </p:cNvPr>
          <p:cNvSpPr txBox="1">
            <a:spLocks noChangeArrowheads="1"/>
          </p:cNvSpPr>
          <p:nvPr/>
        </p:nvSpPr>
        <p:spPr bwMode="auto">
          <a:xfrm>
            <a:off x="8326122" y="3016678"/>
            <a:ext cx="2911564" cy="646331"/>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Lấy của nhà giàu cho cho người nghèo</a:t>
            </a:r>
          </a:p>
        </p:txBody>
      </p:sp>
    </p:spTree>
    <p:extLst>
      <p:ext uri="{BB962C8B-B14F-4D97-AF65-F5344CB8AC3E}">
        <p14:creationId xmlns:p14="http://schemas.microsoft.com/office/powerpoint/2010/main" val="78437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47097" y="6136298"/>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6759349" y="5410821"/>
            <a:ext cx="2190308" cy="1499191"/>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sp>
        <p:nvSpPr>
          <p:cNvPr id="3" name="Rectangle 2">
            <a:extLst>
              <a:ext uri="{FF2B5EF4-FFF2-40B4-BE49-F238E27FC236}">
                <a16:creationId xmlns:a16="http://schemas.microsoft.com/office/drawing/2014/main" id="{A8FEDA1F-BFAA-2641-8493-F5B0D7EC7CE2}"/>
              </a:ext>
            </a:extLst>
          </p:cNvPr>
          <p:cNvSpPr/>
          <p:nvPr/>
        </p:nvSpPr>
        <p:spPr>
          <a:xfrm>
            <a:off x="199608" y="1990314"/>
            <a:ext cx="11713718" cy="4616648"/>
          </a:xfrm>
          <a:prstGeom prst="rect">
            <a:avLst/>
          </a:prstGeom>
        </p:spPr>
        <p:txBody>
          <a:bodyPr wrap="square">
            <a:spAutoFit/>
          </a:bodyPr>
          <a:lstStyle/>
          <a:p>
            <a:pPr lvl="0" algn="just">
              <a:lnSpc>
                <a:spcPct val="150000"/>
              </a:lnSpc>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xuân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1771</a:t>
            </a:r>
          </a:p>
          <a:p>
            <a:pPr marL="457200" lvl="0" indent="-457200" algn="just">
              <a:lnSpc>
                <a:spcPct val="150000"/>
              </a:lnSpc>
              <a:buFontTx/>
              <a:buChar char="-"/>
            </a:pP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 Nhạc, Nguyễn Huệ và Nguyễn L</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ữ</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50000"/>
              </a:lnSpc>
              <a:buFontTx/>
              <a:buChar char="-"/>
            </a:pP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Căn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cứ</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 Sơn thượng dạo (nay thuộc An Khê, Gia Lai</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Kiên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Mĩ</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50000"/>
              </a:lnSpc>
              <a:buFontTx/>
              <a:buChar char="-"/>
            </a:pP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nghèo</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thiểu</a:t>
            </a:r>
            <a:r>
              <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endParaRPr lang="en-US" sz="2800" noProof="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pPr>
            <a:r>
              <a:rPr kumimoji="0" lang="en-US" sz="2800" b="0" i="0" u="none" strike="noStrike" kern="1200" cap="none" spc="0" normalizeH="0" baseline="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Khẩu</a:t>
            </a:r>
            <a:r>
              <a:rPr kumimoji="0" lang="en-US" sz="2800" b="0" i="0" u="none" strike="noStrike" kern="1200" cap="none" spc="0" normalizeH="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hiệu</a:t>
            </a:r>
            <a:r>
              <a:rPr kumimoji="0" lang="en-US" sz="2800" b="0" i="0" u="none" strike="noStrike" kern="1200" cap="none" spc="0" normalizeH="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800" b="0" i="0" u="none" strike="noStrike" kern="1200" cap="none" spc="0" normalizeH="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lấy</a:t>
            </a:r>
            <a:r>
              <a:rPr kumimoji="0" lang="en-US" sz="2800" b="0" i="0" u="none" strike="noStrike" kern="1200" cap="none" spc="0" normalizeH="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giàu</a:t>
            </a:r>
            <a:r>
              <a:rPr kumimoji="0" lang="en-US" sz="2800" b="0" i="0" u="none" strike="noStrike" kern="1200" cap="none" spc="0" normalizeH="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chia </a:t>
            </a:r>
            <a:r>
              <a:rPr kumimoji="0" lang="en-US" sz="2800" b="0" i="0" u="none" strike="noStrike" kern="1200" cap="none" spc="0" normalizeH="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nghèo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xóa</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nợ</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bãi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bỏ</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thuế</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ACE3656-87AC-3C2C-5B44-FA878C31BE3C}"/>
              </a:ext>
            </a:extLst>
          </p:cNvPr>
          <p:cNvSpPr/>
          <p:nvPr/>
        </p:nvSpPr>
        <p:spPr>
          <a:xfrm>
            <a:off x="1244549" y="35001"/>
            <a:ext cx="1022644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65188" algn="l"/>
              </a:tabLst>
              <a:defRPr/>
            </a:pPr>
            <a:r>
              <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BÀI </a:t>
            </a:r>
            <a:r>
              <a:rPr kumimoji="0" lang="en-US"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8</a:t>
            </a:r>
            <a:r>
              <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 PHONG TRÀO TÂY SƠN </a:t>
            </a:r>
            <a:r>
              <a:rPr kumimoji="0" lang="en-US"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(T1)</a:t>
            </a:r>
            <a:endPar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endParaRPr>
          </a:p>
        </p:txBody>
      </p:sp>
      <p:sp>
        <p:nvSpPr>
          <p:cNvPr id="11" name="TextBox 10">
            <a:extLst>
              <a:ext uri="{FF2B5EF4-FFF2-40B4-BE49-F238E27FC236}">
                <a16:creationId xmlns:a16="http://schemas.microsoft.com/office/drawing/2014/main" id="{16E858C6-E330-E719-4273-44BD6C44C237}"/>
              </a:ext>
            </a:extLst>
          </p:cNvPr>
          <p:cNvSpPr txBox="1"/>
          <p:nvPr/>
        </p:nvSpPr>
        <p:spPr>
          <a:xfrm>
            <a:off x="80882" y="960610"/>
            <a:ext cx="60532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1. Khởi nghĩa Tây Sơn bùng nổ</a:t>
            </a:r>
          </a:p>
        </p:txBody>
      </p:sp>
    </p:spTree>
    <p:extLst>
      <p:ext uri="{BB962C8B-B14F-4D97-AF65-F5344CB8AC3E}">
        <p14:creationId xmlns:p14="http://schemas.microsoft.com/office/powerpoint/2010/main" val="23713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3426769" y="0"/>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3074" name="Picture 2" descr="How To Harness Different Behavioral &amp;amp; Work Styles - Group Work Icon Png PNG  Image | Transparent PNG Free Download on SeekPNG">
            <a:extLst>
              <a:ext uri="{FF2B5EF4-FFF2-40B4-BE49-F238E27FC236}">
                <a16:creationId xmlns:a16="http://schemas.microsoft.com/office/drawing/2014/main" id="{DEC5138A-AC99-F04C-B952-0A33F48152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41" t="7754" r="21000" b="7270"/>
          <a:stretch/>
        </p:blipFill>
        <p:spPr bwMode="auto">
          <a:xfrm>
            <a:off x="6208295" y="1685647"/>
            <a:ext cx="4058652" cy="348670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53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18536" y="-196258"/>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145" name="Text Box 3">
            <a:extLst>
              <a:ext uri="{FF2B5EF4-FFF2-40B4-BE49-F238E27FC236}">
                <a16:creationId xmlns:a16="http://schemas.microsoft.com/office/drawing/2014/main" id="{3D98C30C-86F4-6A4C-86C4-41C7CF73A462}"/>
              </a:ext>
            </a:extLst>
          </p:cNvPr>
          <p:cNvSpPr txBox="1">
            <a:spLocks noChangeArrowheads="1"/>
          </p:cNvSpPr>
          <p:nvPr/>
        </p:nvSpPr>
        <p:spPr bwMode="auto">
          <a:xfrm>
            <a:off x="3810000" y="1407694"/>
            <a:ext cx="8382000" cy="137318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Câu</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1: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Trong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triều</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đình</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ở</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Đàng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trong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người</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nào</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dưới</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đây</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nắm</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hết</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quyền</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hành</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tự</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xưng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là</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Quốc</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phó</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khét</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tiếng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tham</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nhũng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p>
        </p:txBody>
      </p:sp>
      <p:sp>
        <p:nvSpPr>
          <p:cNvPr id="2" name="Rectangle 1">
            <a:extLst>
              <a:ext uri="{FF2B5EF4-FFF2-40B4-BE49-F238E27FC236}">
                <a16:creationId xmlns:a16="http://schemas.microsoft.com/office/drawing/2014/main" id="{23364B7C-2454-564D-83DF-3120784DC01B}"/>
              </a:ext>
            </a:extLst>
          </p:cNvPr>
          <p:cNvSpPr/>
          <p:nvPr/>
        </p:nvSpPr>
        <p:spPr>
          <a:xfrm>
            <a:off x="4523874" y="3429000"/>
            <a:ext cx="7251032" cy="1318631"/>
          </a:xfrm>
          <a:prstGeom prst="rect">
            <a:avLst/>
          </a:prstGeom>
        </p:spPr>
        <p:txBody>
          <a:bodyPr wrap="square">
            <a:spAutoFit/>
          </a:body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Loan </a:t>
            </a:r>
          </a:p>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Thuần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D.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 </a:t>
            </a:r>
          </a:p>
        </p:txBody>
      </p:sp>
      <p:sp>
        <p:nvSpPr>
          <p:cNvPr id="144" name="Oval 5">
            <a:extLst>
              <a:ext uri="{FF2B5EF4-FFF2-40B4-BE49-F238E27FC236}">
                <a16:creationId xmlns:a16="http://schemas.microsoft.com/office/drawing/2014/main" id="{481A196F-B911-964C-900B-B9BA658561F1}"/>
              </a:ext>
            </a:extLst>
          </p:cNvPr>
          <p:cNvSpPr>
            <a:spLocks noChangeArrowheads="1"/>
          </p:cNvSpPr>
          <p:nvPr/>
        </p:nvSpPr>
        <p:spPr bwMode="auto">
          <a:xfrm>
            <a:off x="8702842" y="3554915"/>
            <a:ext cx="533400" cy="533400"/>
          </a:xfrm>
          <a:prstGeom prst="ellipse">
            <a:avLst/>
          </a:prstGeom>
          <a:noFill/>
          <a:ln w="5715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590321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1000"/>
                                        <p:tgtEl>
                                          <p:spTgt spid="145"/>
                                        </p:tgtEl>
                                      </p:cBhvr>
                                    </p:animEffect>
                                    <p:anim calcmode="lin" valueType="num">
                                      <p:cBhvr>
                                        <p:cTn id="14" dur="1000" fill="hold"/>
                                        <p:tgtEl>
                                          <p:spTgt spid="145"/>
                                        </p:tgtEl>
                                        <p:attrNameLst>
                                          <p:attrName>ppt_x</p:attrName>
                                        </p:attrNameLst>
                                      </p:cBhvr>
                                      <p:tavLst>
                                        <p:tav tm="0">
                                          <p:val>
                                            <p:strVal val="#ppt_x"/>
                                          </p:val>
                                        </p:tav>
                                        <p:tav tm="100000">
                                          <p:val>
                                            <p:strVal val="#ppt_x"/>
                                          </p:val>
                                        </p:tav>
                                      </p:tavLst>
                                    </p:anim>
                                    <p:anim calcmode="lin" valueType="num">
                                      <p:cBhvr>
                                        <p:cTn id="15" dur="900" decel="100000" fill="hold"/>
                                        <p:tgtEl>
                                          <p:spTgt spid="1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 calcmode="lin" valueType="num">
                                      <p:cBhvr>
                                        <p:cTn id="24" dur="1000" fill="hold"/>
                                        <p:tgtEl>
                                          <p:spTgt spid="144"/>
                                        </p:tgtEl>
                                        <p:attrNameLst>
                                          <p:attrName>ppt_w</p:attrName>
                                        </p:attrNameLst>
                                      </p:cBhvr>
                                      <p:tavLst>
                                        <p:tav tm="0">
                                          <p:val>
                                            <p:fltVal val="0"/>
                                          </p:val>
                                        </p:tav>
                                        <p:tav tm="100000">
                                          <p:val>
                                            <p:strVal val="#ppt_w"/>
                                          </p:val>
                                        </p:tav>
                                      </p:tavLst>
                                    </p:anim>
                                    <p:anim calcmode="lin" valueType="num">
                                      <p:cBhvr>
                                        <p:cTn id="25" dur="1000" fill="hold"/>
                                        <p:tgtEl>
                                          <p:spTgt spid="144"/>
                                        </p:tgtEl>
                                        <p:attrNameLst>
                                          <p:attrName>ppt_h</p:attrName>
                                        </p:attrNameLst>
                                      </p:cBhvr>
                                      <p:tavLst>
                                        <p:tav tm="0">
                                          <p:val>
                                            <p:fltVal val="0"/>
                                          </p:val>
                                        </p:tav>
                                        <p:tav tm="100000">
                                          <p:val>
                                            <p:strVal val="#ppt_h"/>
                                          </p:val>
                                        </p:tav>
                                      </p:tavLst>
                                    </p:anim>
                                    <p:anim calcmode="lin" valueType="num">
                                      <p:cBhvr>
                                        <p:cTn id="26"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18536" y="-196258"/>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145" name="Text Box 3">
            <a:extLst>
              <a:ext uri="{FF2B5EF4-FFF2-40B4-BE49-F238E27FC236}">
                <a16:creationId xmlns:a16="http://schemas.microsoft.com/office/drawing/2014/main" id="{3D98C30C-86F4-6A4C-86C4-41C7CF73A462}"/>
              </a:ext>
            </a:extLst>
          </p:cNvPr>
          <p:cNvSpPr txBox="1">
            <a:spLocks noChangeArrowheads="1"/>
          </p:cNvSpPr>
          <p:nvPr/>
        </p:nvSpPr>
        <p:spPr bwMode="auto">
          <a:xfrm>
            <a:off x="3810000" y="1407694"/>
            <a:ext cx="8382000" cy="954107"/>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Câu 2: Vì sao nhân dân gọi nghĩa quân Tây Sơn là “ những kẻ nhân đức’’?</a:t>
            </a:r>
          </a:p>
        </p:txBody>
      </p:sp>
      <p:sp>
        <p:nvSpPr>
          <p:cNvPr id="2" name="Rectangle 1">
            <a:extLst>
              <a:ext uri="{FF2B5EF4-FFF2-40B4-BE49-F238E27FC236}">
                <a16:creationId xmlns:a16="http://schemas.microsoft.com/office/drawing/2014/main" id="{23364B7C-2454-564D-83DF-3120784DC01B}"/>
              </a:ext>
            </a:extLst>
          </p:cNvPr>
          <p:cNvSpPr/>
          <p:nvPr/>
        </p:nvSpPr>
        <p:spPr>
          <a:xfrm>
            <a:off x="4535905" y="2587984"/>
            <a:ext cx="7251032" cy="2862322"/>
          </a:xfrm>
          <a:prstGeom prst="rect">
            <a:avLst/>
          </a:prstGeom>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 . “Lấy của nhà giàu chia cho dân nghèo’’, xoá nợ cho nhân dân và bỏ nhiều thứ thuế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 Lấy ruộng đất của địa chủ chia cho nông dân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 Xoá nợ cho nông dân, mở lại chợ cho thương nhân.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D. Lấy ruộng đất công chia cho nông dân, xoá thuế cho dân. </a:t>
            </a:r>
          </a:p>
        </p:txBody>
      </p:sp>
      <p:sp>
        <p:nvSpPr>
          <p:cNvPr id="144" name="Oval 5">
            <a:extLst>
              <a:ext uri="{FF2B5EF4-FFF2-40B4-BE49-F238E27FC236}">
                <a16:creationId xmlns:a16="http://schemas.microsoft.com/office/drawing/2014/main" id="{481A196F-B911-964C-900B-B9BA658561F1}"/>
              </a:ext>
            </a:extLst>
          </p:cNvPr>
          <p:cNvSpPr>
            <a:spLocks noChangeArrowheads="1"/>
          </p:cNvSpPr>
          <p:nvPr/>
        </p:nvSpPr>
        <p:spPr bwMode="auto">
          <a:xfrm>
            <a:off x="4471737" y="2539858"/>
            <a:ext cx="533400" cy="533400"/>
          </a:xfrm>
          <a:prstGeom prst="ellipse">
            <a:avLst/>
          </a:prstGeom>
          <a:noFill/>
          <a:ln w="5715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29567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1000"/>
                                        <p:tgtEl>
                                          <p:spTgt spid="145"/>
                                        </p:tgtEl>
                                      </p:cBhvr>
                                    </p:animEffect>
                                    <p:anim calcmode="lin" valueType="num">
                                      <p:cBhvr>
                                        <p:cTn id="14" dur="1000" fill="hold"/>
                                        <p:tgtEl>
                                          <p:spTgt spid="145"/>
                                        </p:tgtEl>
                                        <p:attrNameLst>
                                          <p:attrName>ppt_x</p:attrName>
                                        </p:attrNameLst>
                                      </p:cBhvr>
                                      <p:tavLst>
                                        <p:tav tm="0">
                                          <p:val>
                                            <p:strVal val="#ppt_x"/>
                                          </p:val>
                                        </p:tav>
                                        <p:tav tm="100000">
                                          <p:val>
                                            <p:strVal val="#ppt_x"/>
                                          </p:val>
                                        </p:tav>
                                      </p:tavLst>
                                    </p:anim>
                                    <p:anim calcmode="lin" valueType="num">
                                      <p:cBhvr>
                                        <p:cTn id="15" dur="900" decel="100000" fill="hold"/>
                                        <p:tgtEl>
                                          <p:spTgt spid="1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 calcmode="lin" valueType="num">
                                      <p:cBhvr>
                                        <p:cTn id="24" dur="1000" fill="hold"/>
                                        <p:tgtEl>
                                          <p:spTgt spid="144"/>
                                        </p:tgtEl>
                                        <p:attrNameLst>
                                          <p:attrName>ppt_w</p:attrName>
                                        </p:attrNameLst>
                                      </p:cBhvr>
                                      <p:tavLst>
                                        <p:tav tm="0">
                                          <p:val>
                                            <p:fltVal val="0"/>
                                          </p:val>
                                        </p:tav>
                                        <p:tav tm="100000">
                                          <p:val>
                                            <p:strVal val="#ppt_w"/>
                                          </p:val>
                                        </p:tav>
                                      </p:tavLst>
                                    </p:anim>
                                    <p:anim calcmode="lin" valueType="num">
                                      <p:cBhvr>
                                        <p:cTn id="25" dur="1000" fill="hold"/>
                                        <p:tgtEl>
                                          <p:spTgt spid="144"/>
                                        </p:tgtEl>
                                        <p:attrNameLst>
                                          <p:attrName>ppt_h</p:attrName>
                                        </p:attrNameLst>
                                      </p:cBhvr>
                                      <p:tavLst>
                                        <p:tav tm="0">
                                          <p:val>
                                            <p:fltVal val="0"/>
                                          </p:val>
                                        </p:tav>
                                        <p:tav tm="100000">
                                          <p:val>
                                            <p:strVal val="#ppt_h"/>
                                          </p:val>
                                        </p:tav>
                                      </p:tavLst>
                                    </p:anim>
                                    <p:anim calcmode="lin" valueType="num">
                                      <p:cBhvr>
                                        <p:cTn id="26"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18536" y="-196258"/>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145" name="Text Box 3">
            <a:extLst>
              <a:ext uri="{FF2B5EF4-FFF2-40B4-BE49-F238E27FC236}">
                <a16:creationId xmlns:a16="http://schemas.microsoft.com/office/drawing/2014/main" id="{3D98C30C-86F4-6A4C-86C4-41C7CF73A462}"/>
              </a:ext>
            </a:extLst>
          </p:cNvPr>
          <p:cNvSpPr txBox="1">
            <a:spLocks noChangeArrowheads="1"/>
          </p:cNvSpPr>
          <p:nvPr/>
        </p:nvSpPr>
        <p:spPr bwMode="auto">
          <a:xfrm>
            <a:off x="3810000" y="1407694"/>
            <a:ext cx="8382000" cy="954107"/>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Câu 3: Căn cứ Tây Sơn Thượng Đạo của nghĩa quân Tây Sơn trước đây nay thuộc vùng nào ?</a:t>
            </a:r>
          </a:p>
        </p:txBody>
      </p:sp>
      <p:sp>
        <p:nvSpPr>
          <p:cNvPr id="2" name="Rectangle 1">
            <a:extLst>
              <a:ext uri="{FF2B5EF4-FFF2-40B4-BE49-F238E27FC236}">
                <a16:creationId xmlns:a16="http://schemas.microsoft.com/office/drawing/2014/main" id="{23364B7C-2454-564D-83DF-3120784DC01B}"/>
              </a:ext>
            </a:extLst>
          </p:cNvPr>
          <p:cNvSpPr/>
          <p:nvPr/>
        </p:nvSpPr>
        <p:spPr>
          <a:xfrm>
            <a:off x="4375484" y="3030337"/>
            <a:ext cx="7447548" cy="1600438"/>
          </a:xfrm>
          <a:prstGeom prst="rect">
            <a:avLst/>
          </a:prstGeom>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 Tây Sơn - Bình Định        B. An Khê - Gia Lai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 An Lão - Bình Định          D. Đèo Măng Giang - Gia Lai </a:t>
            </a:r>
          </a:p>
        </p:txBody>
      </p:sp>
      <p:sp>
        <p:nvSpPr>
          <p:cNvPr id="144" name="Oval 5">
            <a:extLst>
              <a:ext uri="{FF2B5EF4-FFF2-40B4-BE49-F238E27FC236}">
                <a16:creationId xmlns:a16="http://schemas.microsoft.com/office/drawing/2014/main" id="{481A196F-B911-964C-900B-B9BA658561F1}"/>
              </a:ext>
            </a:extLst>
          </p:cNvPr>
          <p:cNvSpPr>
            <a:spLocks noChangeArrowheads="1"/>
          </p:cNvSpPr>
          <p:nvPr/>
        </p:nvSpPr>
        <p:spPr bwMode="auto">
          <a:xfrm>
            <a:off x="4231105" y="3004768"/>
            <a:ext cx="533400" cy="533400"/>
          </a:xfrm>
          <a:prstGeom prst="ellipse">
            <a:avLst/>
          </a:prstGeom>
          <a:noFill/>
          <a:ln w="5715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36554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1000"/>
                                        <p:tgtEl>
                                          <p:spTgt spid="145"/>
                                        </p:tgtEl>
                                      </p:cBhvr>
                                    </p:animEffect>
                                    <p:anim calcmode="lin" valueType="num">
                                      <p:cBhvr>
                                        <p:cTn id="14" dur="1000" fill="hold"/>
                                        <p:tgtEl>
                                          <p:spTgt spid="145"/>
                                        </p:tgtEl>
                                        <p:attrNameLst>
                                          <p:attrName>ppt_x</p:attrName>
                                        </p:attrNameLst>
                                      </p:cBhvr>
                                      <p:tavLst>
                                        <p:tav tm="0">
                                          <p:val>
                                            <p:strVal val="#ppt_x"/>
                                          </p:val>
                                        </p:tav>
                                        <p:tav tm="100000">
                                          <p:val>
                                            <p:strVal val="#ppt_x"/>
                                          </p:val>
                                        </p:tav>
                                      </p:tavLst>
                                    </p:anim>
                                    <p:anim calcmode="lin" valueType="num">
                                      <p:cBhvr>
                                        <p:cTn id="15" dur="900" decel="100000" fill="hold"/>
                                        <p:tgtEl>
                                          <p:spTgt spid="1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 calcmode="lin" valueType="num">
                                      <p:cBhvr>
                                        <p:cTn id="24" dur="1000" fill="hold"/>
                                        <p:tgtEl>
                                          <p:spTgt spid="144"/>
                                        </p:tgtEl>
                                        <p:attrNameLst>
                                          <p:attrName>ppt_w</p:attrName>
                                        </p:attrNameLst>
                                      </p:cBhvr>
                                      <p:tavLst>
                                        <p:tav tm="0">
                                          <p:val>
                                            <p:fltVal val="0"/>
                                          </p:val>
                                        </p:tav>
                                        <p:tav tm="100000">
                                          <p:val>
                                            <p:strVal val="#ppt_w"/>
                                          </p:val>
                                        </p:tav>
                                      </p:tavLst>
                                    </p:anim>
                                    <p:anim calcmode="lin" valueType="num">
                                      <p:cBhvr>
                                        <p:cTn id="25" dur="1000" fill="hold"/>
                                        <p:tgtEl>
                                          <p:spTgt spid="144"/>
                                        </p:tgtEl>
                                        <p:attrNameLst>
                                          <p:attrName>ppt_h</p:attrName>
                                        </p:attrNameLst>
                                      </p:cBhvr>
                                      <p:tavLst>
                                        <p:tav tm="0">
                                          <p:val>
                                            <p:fltVal val="0"/>
                                          </p:val>
                                        </p:tav>
                                        <p:tav tm="100000">
                                          <p:val>
                                            <p:strVal val="#ppt_h"/>
                                          </p:val>
                                        </p:tav>
                                      </p:tavLst>
                                    </p:anim>
                                    <p:anim calcmode="lin" valueType="num">
                                      <p:cBhvr>
                                        <p:cTn id="26"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18536" y="-196258"/>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145" name="Text Box 3">
            <a:extLst>
              <a:ext uri="{FF2B5EF4-FFF2-40B4-BE49-F238E27FC236}">
                <a16:creationId xmlns:a16="http://schemas.microsoft.com/office/drawing/2014/main" id="{3D98C30C-86F4-6A4C-86C4-41C7CF73A462}"/>
              </a:ext>
            </a:extLst>
          </p:cNvPr>
          <p:cNvSpPr txBox="1">
            <a:spLocks noChangeArrowheads="1"/>
          </p:cNvSpPr>
          <p:nvPr/>
        </p:nvSpPr>
        <p:spPr bwMode="auto">
          <a:xfrm>
            <a:off x="3810000" y="1407694"/>
            <a:ext cx="8382000" cy="954107"/>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Câu 4: Khi lực lượng mạnh, nghĩa quân đánh xuống Tây Sơn hạ đạo, rồi lập căn cứ ở đâu ?</a:t>
            </a:r>
          </a:p>
        </p:txBody>
      </p:sp>
      <p:sp>
        <p:nvSpPr>
          <p:cNvPr id="2" name="Rectangle 1">
            <a:extLst>
              <a:ext uri="{FF2B5EF4-FFF2-40B4-BE49-F238E27FC236}">
                <a16:creationId xmlns:a16="http://schemas.microsoft.com/office/drawing/2014/main" id="{23364B7C-2454-564D-83DF-3120784DC01B}"/>
              </a:ext>
            </a:extLst>
          </p:cNvPr>
          <p:cNvSpPr/>
          <p:nvPr/>
        </p:nvSpPr>
        <p:spPr>
          <a:xfrm>
            <a:off x="4375484" y="3030337"/>
            <a:ext cx="7447548" cy="1569660"/>
          </a:xfrm>
          <a:prstGeom prst="rect">
            <a:avLst/>
          </a:prstGeom>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 . Kiên Mĩ (Tây Sơn - Bình Định )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 . Truông Mây  (Bình Định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 . An Khê  (Gia Lai )                              </a:t>
            </a:r>
          </a:p>
        </p:txBody>
      </p:sp>
      <p:sp>
        <p:nvSpPr>
          <p:cNvPr id="144" name="Oval 5">
            <a:extLst>
              <a:ext uri="{FF2B5EF4-FFF2-40B4-BE49-F238E27FC236}">
                <a16:creationId xmlns:a16="http://schemas.microsoft.com/office/drawing/2014/main" id="{481A196F-B911-964C-900B-B9BA658561F1}"/>
              </a:ext>
            </a:extLst>
          </p:cNvPr>
          <p:cNvSpPr>
            <a:spLocks noChangeArrowheads="1"/>
          </p:cNvSpPr>
          <p:nvPr/>
        </p:nvSpPr>
        <p:spPr bwMode="auto">
          <a:xfrm>
            <a:off x="4231105" y="3004768"/>
            <a:ext cx="533400" cy="533400"/>
          </a:xfrm>
          <a:prstGeom prst="ellipse">
            <a:avLst/>
          </a:prstGeom>
          <a:noFill/>
          <a:ln w="5715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149527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1000"/>
                                        <p:tgtEl>
                                          <p:spTgt spid="145"/>
                                        </p:tgtEl>
                                      </p:cBhvr>
                                    </p:animEffect>
                                    <p:anim calcmode="lin" valueType="num">
                                      <p:cBhvr>
                                        <p:cTn id="14" dur="1000" fill="hold"/>
                                        <p:tgtEl>
                                          <p:spTgt spid="145"/>
                                        </p:tgtEl>
                                        <p:attrNameLst>
                                          <p:attrName>ppt_x</p:attrName>
                                        </p:attrNameLst>
                                      </p:cBhvr>
                                      <p:tavLst>
                                        <p:tav tm="0">
                                          <p:val>
                                            <p:strVal val="#ppt_x"/>
                                          </p:val>
                                        </p:tav>
                                        <p:tav tm="100000">
                                          <p:val>
                                            <p:strVal val="#ppt_x"/>
                                          </p:val>
                                        </p:tav>
                                      </p:tavLst>
                                    </p:anim>
                                    <p:anim calcmode="lin" valueType="num">
                                      <p:cBhvr>
                                        <p:cTn id="15" dur="900" decel="100000" fill="hold"/>
                                        <p:tgtEl>
                                          <p:spTgt spid="1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 calcmode="lin" valueType="num">
                                      <p:cBhvr>
                                        <p:cTn id="24" dur="1000" fill="hold"/>
                                        <p:tgtEl>
                                          <p:spTgt spid="144"/>
                                        </p:tgtEl>
                                        <p:attrNameLst>
                                          <p:attrName>ppt_w</p:attrName>
                                        </p:attrNameLst>
                                      </p:cBhvr>
                                      <p:tavLst>
                                        <p:tav tm="0">
                                          <p:val>
                                            <p:fltVal val="0"/>
                                          </p:val>
                                        </p:tav>
                                        <p:tav tm="100000">
                                          <p:val>
                                            <p:strVal val="#ppt_w"/>
                                          </p:val>
                                        </p:tav>
                                      </p:tavLst>
                                    </p:anim>
                                    <p:anim calcmode="lin" valueType="num">
                                      <p:cBhvr>
                                        <p:cTn id="25" dur="1000" fill="hold"/>
                                        <p:tgtEl>
                                          <p:spTgt spid="144"/>
                                        </p:tgtEl>
                                        <p:attrNameLst>
                                          <p:attrName>ppt_h</p:attrName>
                                        </p:attrNameLst>
                                      </p:cBhvr>
                                      <p:tavLst>
                                        <p:tav tm="0">
                                          <p:val>
                                            <p:fltVal val="0"/>
                                          </p:val>
                                        </p:tav>
                                        <p:tav tm="100000">
                                          <p:val>
                                            <p:strVal val="#ppt_h"/>
                                          </p:val>
                                        </p:tav>
                                      </p:tavLst>
                                    </p:anim>
                                    <p:anim calcmode="lin" valueType="num">
                                      <p:cBhvr>
                                        <p:cTn id="26"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886727" y="-668057"/>
            <a:ext cx="8144280" cy="2139240"/>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pic>
        <p:nvPicPr>
          <p:cNvPr id="141"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391961" y="470675"/>
            <a:ext cx="2539407" cy="2197576"/>
          </a:xfrm>
          <a:prstGeom prst="rect">
            <a:avLst/>
          </a:prstGeom>
        </p:spPr>
      </p:pic>
      <p:pic>
        <p:nvPicPr>
          <p:cNvPr id="145" name="Picture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7956">
            <a:off x="380268" y="3134883"/>
            <a:ext cx="2255471" cy="21097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0" name="Rectangle 139">
            <a:extLst>
              <a:ext uri="{FF2B5EF4-FFF2-40B4-BE49-F238E27FC236}">
                <a16:creationId xmlns:a16="http://schemas.microsoft.com/office/drawing/2014/main" id="{9A32BE4D-B0FE-6A4C-9B6B-23E373B5C33D}"/>
              </a:ext>
            </a:extLst>
          </p:cNvPr>
          <p:cNvSpPr/>
          <p:nvPr/>
        </p:nvSpPr>
        <p:spPr>
          <a:xfrm>
            <a:off x="4477946" y="313942"/>
            <a:ext cx="317587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VẬN DỤNG</a:t>
            </a:r>
            <a:endParaRPr kumimoji="0" lang="en-US" sz="44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52" name="TextBox 151">
            <a:extLst>
              <a:ext uri="{FF2B5EF4-FFF2-40B4-BE49-F238E27FC236}">
                <a16:creationId xmlns:a16="http://schemas.microsoft.com/office/drawing/2014/main" id="{D4CEF08C-7421-7891-88D1-2640B0BAF2FA}"/>
              </a:ext>
            </a:extLst>
          </p:cNvPr>
          <p:cNvSpPr txBox="1"/>
          <p:nvPr/>
        </p:nvSpPr>
        <p:spPr>
          <a:xfrm>
            <a:off x="3434799" y="1997385"/>
            <a:ext cx="8365240"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H</a:t>
            </a:r>
            <a:r>
              <a:rPr kumimoji="0" lang="en-US" sz="40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ãy</a:t>
            </a:r>
            <a:r>
              <a:rPr kumimoji="0" lang="vi-VN" sz="40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mô tả ngắn gọn (khoảng 5 dòng về một di tích lịch sử hay công tranh tưởng niệm có liên quan đến phong trào Tây Sơn mà em biết</a:t>
            </a:r>
            <a:endParaRPr kumimoji="0" lang="en-US" sz="40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153" name="Picture 152" descr="A picture containing text&#10;&#10;Description automatically generated">
            <a:extLst>
              <a:ext uri="{FF2B5EF4-FFF2-40B4-BE49-F238E27FC236}">
                <a16:creationId xmlns:a16="http://schemas.microsoft.com/office/drawing/2014/main" id="{E57A51AB-2B70-5193-638F-0EADBB33D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29288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anim calcmode="lin" valueType="num">
                                      <p:cBhvr>
                                        <p:cTn id="8" dur="1000" fill="hold"/>
                                        <p:tgtEl>
                                          <p:spTgt spid="141"/>
                                        </p:tgtEl>
                                        <p:attrNameLst>
                                          <p:attrName>ppt_x</p:attrName>
                                        </p:attrNameLst>
                                      </p:cBhvr>
                                      <p:tavLst>
                                        <p:tav tm="0">
                                          <p:val>
                                            <p:strVal val="#ppt_x"/>
                                          </p:val>
                                        </p:tav>
                                        <p:tav tm="100000">
                                          <p:val>
                                            <p:strVal val="#ppt_x"/>
                                          </p:val>
                                        </p:tav>
                                      </p:tavLst>
                                    </p:anim>
                                    <p:anim calcmode="lin" valueType="num">
                                      <p:cBhvr>
                                        <p:cTn id="9"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động tây Sơn.mp4" descr="khởi động tây Sơn.mp4">
            <a:hlinkClick r:id="" action="ppaction://media"/>
            <a:extLst>
              <a:ext uri="{FF2B5EF4-FFF2-40B4-BE49-F238E27FC236}">
                <a16:creationId xmlns:a16="http://schemas.microsoft.com/office/drawing/2014/main" id="{34338998-3081-274F-B811-717AC5552DFC}"/>
              </a:ext>
            </a:extLst>
          </p:cNvPr>
          <p:cNvPicPr>
            <a:picLocks noChangeAspect="1"/>
          </p:cNvPicPr>
          <p:nvPr>
            <a:videoFile r:link="rId1"/>
            <p:extLst>
              <p:ext uri="{DAA4B4D4-6D71-4841-9C94-3DE7FCFB9230}">
                <p14:media xmlns:p14="http://schemas.microsoft.com/office/powerpoint/2010/main" r:embed="rId2">
                  <p14:trim st="1062.2426"/>
                </p14:media>
              </p:ext>
            </p:extLst>
          </p:nvPr>
        </p:nvPicPr>
        <p:blipFill>
          <a:blip r:embed="rId4"/>
          <a:stretch>
            <a:fillRect/>
          </a:stretch>
        </p:blipFill>
        <p:spPr>
          <a:xfrm>
            <a:off x="0" y="0"/>
            <a:ext cx="12192000" cy="6672314"/>
          </a:xfrm>
          <a:prstGeom prst="rect">
            <a:avLst/>
          </a:prstGeom>
        </p:spPr>
      </p:pic>
    </p:spTree>
    <p:extLst>
      <p:ext uri="{BB962C8B-B14F-4D97-AF65-F5344CB8AC3E}">
        <p14:creationId xmlns:p14="http://schemas.microsoft.com/office/powerpoint/2010/main" val="3813478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3C08DE-A54C-0745-B887-0BAAC22768ED}"/>
              </a:ext>
            </a:extLst>
          </p:cNvPr>
          <p:cNvPicPr>
            <a:picLocks noChangeAspect="1"/>
          </p:cNvPicPr>
          <p:nvPr/>
        </p:nvPicPr>
        <p:blipFill>
          <a:blip r:embed="rId3"/>
          <a:stretch>
            <a:fillRect/>
          </a:stretch>
        </p:blipFill>
        <p:spPr>
          <a:xfrm>
            <a:off x="1833549" y="-950"/>
            <a:ext cx="10140918" cy="650949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058" y="-38327"/>
            <a:ext cx="8711808" cy="1785066"/>
          </a:xfrm>
          <a:prstGeom prst="rect">
            <a:avLst/>
          </a:prstGeom>
        </p:spPr>
      </p:pic>
      <p:sp>
        <p:nvSpPr>
          <p:cNvPr id="2" name="Rectangle 1">
            <a:extLst>
              <a:ext uri="{FF2B5EF4-FFF2-40B4-BE49-F238E27FC236}">
                <a16:creationId xmlns:a16="http://schemas.microsoft.com/office/drawing/2014/main" id="{BF604A24-4BEB-624D-92E8-0A7B909DAB91}"/>
              </a:ext>
            </a:extLst>
          </p:cNvPr>
          <p:cNvSpPr/>
          <p:nvPr/>
        </p:nvSpPr>
        <p:spPr>
          <a:xfrm>
            <a:off x="2768294" y="856148"/>
            <a:ext cx="708690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Oswald"/>
              </a:rPr>
              <a:t>PHONG TRÀO TÂY SƠN </a:t>
            </a:r>
            <a:r>
              <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Oswald"/>
              </a:rPr>
              <a:t>(T1)</a:t>
            </a:r>
            <a:endParaRPr kumimoji="0" lang="vi-VN" sz="40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Oswald"/>
            </a:endParaRPr>
          </a:p>
        </p:txBody>
      </p:sp>
      <p:sp>
        <p:nvSpPr>
          <p:cNvPr id="17" name="Rectangle 16">
            <a:extLst>
              <a:ext uri="{FF2B5EF4-FFF2-40B4-BE49-F238E27FC236}">
                <a16:creationId xmlns:a16="http://schemas.microsoft.com/office/drawing/2014/main" id="{7EFF6E6F-1E0D-514A-831A-4F5BFF08B3E8}"/>
              </a:ext>
            </a:extLst>
          </p:cNvPr>
          <p:cNvSpPr/>
          <p:nvPr/>
        </p:nvSpPr>
        <p:spPr>
          <a:xfrm>
            <a:off x="5162891" y="73656"/>
            <a:ext cx="1481496" cy="707886"/>
          </a:xfrm>
          <a:prstGeom prst="rect">
            <a:avLst/>
          </a:prstGeom>
        </p:spPr>
        <p:txBody>
          <a:bodyPr wrap="none">
            <a:spAutoFit/>
          </a:bodyPr>
          <a:lstStyle/>
          <a:p>
            <a:pPr lvl="0">
              <a:defRPr/>
            </a:pPr>
            <a:r>
              <a:rPr lang="vi-VN" sz="4000" b="1">
                <a:solidFill>
                  <a:srgbClr val="FF0000"/>
                </a:solidFill>
                <a:latin typeface="Times New Roman" panose="02020603050405020304" pitchFamily="18" charset="0"/>
                <a:cs typeface="Times New Roman" panose="02020603050405020304" pitchFamily="18" charset="0"/>
                <a:sym typeface="Oswald"/>
              </a:rPr>
              <a:t>BÀI </a:t>
            </a:r>
            <a:r>
              <a:rPr lang="en-US" sz="4000" b="1">
                <a:solidFill>
                  <a:srgbClr val="FF0000"/>
                </a:solidFill>
                <a:latin typeface="Times New Roman" panose="02020603050405020304" pitchFamily="18" charset="0"/>
                <a:cs typeface="Times New Roman" panose="02020603050405020304" pitchFamily="18" charset="0"/>
                <a:sym typeface="Oswald"/>
              </a:rPr>
              <a:t>8</a:t>
            </a:r>
            <a:endParaRPr kumimoji="0" lang="en-VN" sz="2400" b="0" i="0" u="none" strike="noStrike" kern="1200" cap="none" spc="0" normalizeH="0" baseline="0" noProof="0" dirty="0">
              <a:ln>
                <a:noFill/>
              </a:ln>
              <a:solidFill>
                <a:srgbClr val="FF0000"/>
              </a:solidFill>
              <a:effectLst/>
              <a:uLnTx/>
              <a:uFillTx/>
              <a:latin typeface="Arial"/>
              <a:ea typeface="微软雅黑"/>
              <a:cs typeface="+mn-cs"/>
            </a:endParaRPr>
          </a:p>
        </p:txBody>
      </p:sp>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464500"/>
            <a:ext cx="3068236" cy="5393500"/>
          </a:xfrm>
          <a:prstGeom prst="rect">
            <a:avLst/>
          </a:prstGeom>
        </p:spPr>
      </p:pic>
    </p:spTree>
    <p:extLst>
      <p:ext uri="{BB962C8B-B14F-4D97-AF65-F5344CB8AC3E}">
        <p14:creationId xmlns:p14="http://schemas.microsoft.com/office/powerpoint/2010/main" val="3864072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wipe(down)">
                                      <p:cBhvr>
                                        <p:cTn id="7" dur="500"/>
                                        <p:tgtEl>
                                          <p:spTgt spid="3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1000"/>
                                        <p:tgtEl>
                                          <p:spTgt spid="334"/>
                                        </p:tgtEl>
                                      </p:cBhvr>
                                    </p:animEffect>
                                    <p:anim calcmode="lin" valueType="num">
                                      <p:cBhvr>
                                        <p:cTn id="12" dur="1000" fill="hold"/>
                                        <p:tgtEl>
                                          <p:spTgt spid="334"/>
                                        </p:tgtEl>
                                        <p:attrNameLst>
                                          <p:attrName>ppt_x</p:attrName>
                                        </p:attrNameLst>
                                      </p:cBhvr>
                                      <p:tavLst>
                                        <p:tav tm="0">
                                          <p:val>
                                            <p:strVal val="#ppt_x"/>
                                          </p:val>
                                        </p:tav>
                                        <p:tav tm="100000">
                                          <p:val>
                                            <p:strVal val="#ppt_x"/>
                                          </p:val>
                                        </p:tav>
                                      </p:tavLst>
                                    </p:anim>
                                    <p:anim calcmode="lin" valueType="num">
                                      <p:cBhvr>
                                        <p:cTn id="13" dur="1000" fill="hold"/>
                                        <p:tgtEl>
                                          <p:spTgt spid="33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32"/>
                                        </p:tgtEl>
                                        <p:attrNameLst>
                                          <p:attrName>style.visibility</p:attrName>
                                        </p:attrNameLst>
                                      </p:cBhvr>
                                      <p:to>
                                        <p:strVal val="visible"/>
                                      </p:to>
                                    </p:set>
                                    <p:animEffect transition="in" filter="fade">
                                      <p:cBhvr>
                                        <p:cTn id="16" dur="1000"/>
                                        <p:tgtEl>
                                          <p:spTgt spid="332"/>
                                        </p:tgtEl>
                                      </p:cBhvr>
                                    </p:animEffect>
                                    <p:anim calcmode="lin" valueType="num">
                                      <p:cBhvr>
                                        <p:cTn id="17" dur="1000" fill="hold"/>
                                        <p:tgtEl>
                                          <p:spTgt spid="332"/>
                                        </p:tgtEl>
                                        <p:attrNameLst>
                                          <p:attrName>ppt_x</p:attrName>
                                        </p:attrNameLst>
                                      </p:cBhvr>
                                      <p:tavLst>
                                        <p:tav tm="0">
                                          <p:val>
                                            <p:strVal val="#ppt_x"/>
                                          </p:val>
                                        </p:tav>
                                        <p:tav tm="100000">
                                          <p:val>
                                            <p:strVal val="#ppt_x"/>
                                          </p:val>
                                        </p:tav>
                                      </p:tavLst>
                                    </p:anim>
                                    <p:anim calcmode="lin" valueType="num">
                                      <p:cBhvr>
                                        <p:cTn id="18" dur="1000" fill="hold"/>
                                        <p:tgtEl>
                                          <p:spTgt spid="33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338"/>
                                        </p:tgtEl>
                                        <p:attrNameLst>
                                          <p:attrName>style.visibility</p:attrName>
                                        </p:attrNameLst>
                                      </p:cBhvr>
                                      <p:to>
                                        <p:strVal val="visible"/>
                                      </p:to>
                                    </p:set>
                                    <p:animEffect transition="in" filter="fade">
                                      <p:cBhvr>
                                        <p:cTn id="22" dur="1000"/>
                                        <p:tgtEl>
                                          <p:spTgt spid="338"/>
                                        </p:tgtEl>
                                      </p:cBhvr>
                                    </p:animEffect>
                                    <p:anim calcmode="lin" valueType="num">
                                      <p:cBhvr>
                                        <p:cTn id="23" dur="1000" fill="hold"/>
                                        <p:tgtEl>
                                          <p:spTgt spid="338"/>
                                        </p:tgtEl>
                                        <p:attrNameLst>
                                          <p:attrName>ppt_x</p:attrName>
                                        </p:attrNameLst>
                                      </p:cBhvr>
                                      <p:tavLst>
                                        <p:tav tm="0">
                                          <p:val>
                                            <p:strVal val="#ppt_x"/>
                                          </p:val>
                                        </p:tav>
                                        <p:tav tm="100000">
                                          <p:val>
                                            <p:strVal val="#ppt_x"/>
                                          </p:val>
                                        </p:tav>
                                      </p:tavLst>
                                    </p:anim>
                                    <p:anim calcmode="lin" valueType="num">
                                      <p:cBhvr>
                                        <p:cTn id="24" dur="1000" fill="hold"/>
                                        <p:tgtEl>
                                          <p:spTgt spid="3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4">
            <a:extLst>
              <a:ext uri="{FF2B5EF4-FFF2-40B4-BE49-F238E27FC236}">
                <a16:creationId xmlns:a16="http://schemas.microsoft.com/office/drawing/2014/main" id="{E4D4E0EA-B888-482F-A3EC-C61F872893C6}"/>
              </a:ext>
            </a:extLst>
          </p:cNvPr>
          <p:cNvGrpSpPr>
            <a:grpSpLocks noChangeAspect="1"/>
          </p:cNvGrpSpPr>
          <p:nvPr/>
        </p:nvGrpSpPr>
        <p:grpSpPr bwMode="auto">
          <a:xfrm>
            <a:off x="3334996" y="184196"/>
            <a:ext cx="5365251" cy="1398459"/>
            <a:chOff x="1541" y="-64"/>
            <a:chExt cx="4577" cy="1193"/>
          </a:xfrm>
        </p:grpSpPr>
        <p:sp>
          <p:nvSpPr>
            <p:cNvPr id="77" name="AutoShape 3">
              <a:extLst>
                <a:ext uri="{FF2B5EF4-FFF2-40B4-BE49-F238E27FC236}">
                  <a16:creationId xmlns:a16="http://schemas.microsoft.com/office/drawing/2014/main" id="{E7956FE0-4611-474C-B847-DAA3B1460663}"/>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5">
              <a:extLst>
                <a:ext uri="{FF2B5EF4-FFF2-40B4-BE49-F238E27FC236}">
                  <a16:creationId xmlns:a16="http://schemas.microsoft.com/office/drawing/2014/main" id="{F7B6E95B-9038-412C-9512-8A4EC01504C6}"/>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6">
              <a:extLst>
                <a:ext uri="{FF2B5EF4-FFF2-40B4-BE49-F238E27FC236}">
                  <a16:creationId xmlns:a16="http://schemas.microsoft.com/office/drawing/2014/main" id="{4FD1BCD4-AE03-4C83-8A60-18CAFF8F731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7">
              <a:extLst>
                <a:ext uri="{FF2B5EF4-FFF2-40B4-BE49-F238E27FC236}">
                  <a16:creationId xmlns:a16="http://schemas.microsoft.com/office/drawing/2014/main" id="{F1270E42-DF3E-49EC-BE37-19CDB1B429A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
              <a:extLst>
                <a:ext uri="{FF2B5EF4-FFF2-40B4-BE49-F238E27FC236}">
                  <a16:creationId xmlns:a16="http://schemas.microsoft.com/office/drawing/2014/main" id="{971B8011-AE61-451A-8029-3C46A3947E85}"/>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9">
              <a:extLst>
                <a:ext uri="{FF2B5EF4-FFF2-40B4-BE49-F238E27FC236}">
                  <a16:creationId xmlns:a16="http://schemas.microsoft.com/office/drawing/2014/main" id="{A02A7A61-CB3A-4776-9DB6-9EE8E2281AD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Oval 10">
              <a:extLst>
                <a:ext uri="{FF2B5EF4-FFF2-40B4-BE49-F238E27FC236}">
                  <a16:creationId xmlns:a16="http://schemas.microsoft.com/office/drawing/2014/main" id="{F2DEC316-A0C5-43FC-9E9E-0E9CF0BE757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Oval 11">
              <a:extLst>
                <a:ext uri="{FF2B5EF4-FFF2-40B4-BE49-F238E27FC236}">
                  <a16:creationId xmlns:a16="http://schemas.microsoft.com/office/drawing/2014/main" id="{1D107C01-A7F4-4453-B5F5-87E9BCA7C12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Oval 12">
              <a:extLst>
                <a:ext uri="{FF2B5EF4-FFF2-40B4-BE49-F238E27FC236}">
                  <a16:creationId xmlns:a16="http://schemas.microsoft.com/office/drawing/2014/main" id="{AEC6A18B-F50A-4608-B52F-51CA24175C62}"/>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13">
              <a:extLst>
                <a:ext uri="{FF2B5EF4-FFF2-40B4-BE49-F238E27FC236}">
                  <a16:creationId xmlns:a16="http://schemas.microsoft.com/office/drawing/2014/main" id="{2098DBF0-8150-4136-99D1-0EE5D4E3CDF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Oval 14">
              <a:extLst>
                <a:ext uri="{FF2B5EF4-FFF2-40B4-BE49-F238E27FC236}">
                  <a16:creationId xmlns:a16="http://schemas.microsoft.com/office/drawing/2014/main" id="{4D39E2F2-FA5B-415A-94C5-5FDB6C5F719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15">
              <a:extLst>
                <a:ext uri="{FF2B5EF4-FFF2-40B4-BE49-F238E27FC236}">
                  <a16:creationId xmlns:a16="http://schemas.microsoft.com/office/drawing/2014/main" id="{55C2F64A-B3C3-49A4-9CB3-5EA6436BF3CF}"/>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16">
              <a:extLst>
                <a:ext uri="{FF2B5EF4-FFF2-40B4-BE49-F238E27FC236}">
                  <a16:creationId xmlns:a16="http://schemas.microsoft.com/office/drawing/2014/main" id="{132CCD87-ECE1-4B8E-BDDF-288D4EA8BEE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17">
              <a:extLst>
                <a:ext uri="{FF2B5EF4-FFF2-40B4-BE49-F238E27FC236}">
                  <a16:creationId xmlns:a16="http://schemas.microsoft.com/office/drawing/2014/main" id="{E408C4F5-B503-4807-BC1A-E3A7DDCEF1E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Oval 18">
              <a:extLst>
                <a:ext uri="{FF2B5EF4-FFF2-40B4-BE49-F238E27FC236}">
                  <a16:creationId xmlns:a16="http://schemas.microsoft.com/office/drawing/2014/main" id="{79DB5922-B5AF-4CD9-992A-23592931E82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Oval 19">
              <a:extLst>
                <a:ext uri="{FF2B5EF4-FFF2-40B4-BE49-F238E27FC236}">
                  <a16:creationId xmlns:a16="http://schemas.microsoft.com/office/drawing/2014/main" id="{83D82F72-432C-49FF-BEC4-B99C619608A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20">
              <a:extLst>
                <a:ext uri="{FF2B5EF4-FFF2-40B4-BE49-F238E27FC236}">
                  <a16:creationId xmlns:a16="http://schemas.microsoft.com/office/drawing/2014/main" id="{93432AEE-BB34-41A4-9575-634696B99CA6}"/>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Oval 21">
              <a:extLst>
                <a:ext uri="{FF2B5EF4-FFF2-40B4-BE49-F238E27FC236}">
                  <a16:creationId xmlns:a16="http://schemas.microsoft.com/office/drawing/2014/main" id="{FBCEA7F2-9E9B-4323-8294-61337CECE992}"/>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22">
              <a:extLst>
                <a:ext uri="{FF2B5EF4-FFF2-40B4-BE49-F238E27FC236}">
                  <a16:creationId xmlns:a16="http://schemas.microsoft.com/office/drawing/2014/main" id="{15D2E6A3-E691-475C-88A6-BC3D6BC450DB}"/>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Oval 23">
              <a:extLst>
                <a:ext uri="{FF2B5EF4-FFF2-40B4-BE49-F238E27FC236}">
                  <a16:creationId xmlns:a16="http://schemas.microsoft.com/office/drawing/2014/main" id="{6D56D91A-142B-4E92-908B-CCD0B3A36D4B}"/>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24">
              <a:extLst>
                <a:ext uri="{FF2B5EF4-FFF2-40B4-BE49-F238E27FC236}">
                  <a16:creationId xmlns:a16="http://schemas.microsoft.com/office/drawing/2014/main" id="{EC718258-583E-4BF2-838C-D407F73DB0E7}"/>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Oval 25">
              <a:extLst>
                <a:ext uri="{FF2B5EF4-FFF2-40B4-BE49-F238E27FC236}">
                  <a16:creationId xmlns:a16="http://schemas.microsoft.com/office/drawing/2014/main" id="{1B393BDA-C915-4B18-A855-2F3066BF930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Oval 26">
              <a:extLst>
                <a:ext uri="{FF2B5EF4-FFF2-40B4-BE49-F238E27FC236}">
                  <a16:creationId xmlns:a16="http://schemas.microsoft.com/office/drawing/2014/main" id="{BA47BD34-3095-418D-85EF-7012403FA1A3}"/>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Oval 27">
              <a:extLst>
                <a:ext uri="{FF2B5EF4-FFF2-40B4-BE49-F238E27FC236}">
                  <a16:creationId xmlns:a16="http://schemas.microsoft.com/office/drawing/2014/main" id="{D34B9301-F907-4948-8C1B-67CDFD69A836}"/>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Oval 28">
              <a:extLst>
                <a:ext uri="{FF2B5EF4-FFF2-40B4-BE49-F238E27FC236}">
                  <a16:creationId xmlns:a16="http://schemas.microsoft.com/office/drawing/2014/main" id="{1130CBD3-3528-492B-84F4-9285DBD56E4B}"/>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Oval 29">
              <a:extLst>
                <a:ext uri="{FF2B5EF4-FFF2-40B4-BE49-F238E27FC236}">
                  <a16:creationId xmlns:a16="http://schemas.microsoft.com/office/drawing/2014/main" id="{1ECB8B72-CB4A-4640-A60A-360488D9992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Oval 30">
              <a:extLst>
                <a:ext uri="{FF2B5EF4-FFF2-40B4-BE49-F238E27FC236}">
                  <a16:creationId xmlns:a16="http://schemas.microsoft.com/office/drawing/2014/main" id="{2E4B48F4-611F-4B13-A8A9-4C27B2B2C84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Oval 31">
              <a:extLst>
                <a:ext uri="{FF2B5EF4-FFF2-40B4-BE49-F238E27FC236}">
                  <a16:creationId xmlns:a16="http://schemas.microsoft.com/office/drawing/2014/main" id="{90E3DE60-DAC9-456D-9800-FBA07B6D7C2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32">
              <a:extLst>
                <a:ext uri="{FF2B5EF4-FFF2-40B4-BE49-F238E27FC236}">
                  <a16:creationId xmlns:a16="http://schemas.microsoft.com/office/drawing/2014/main" id="{9E8FAE2C-F758-4547-9032-4CAF71BDC07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Oval 33">
              <a:extLst>
                <a:ext uri="{FF2B5EF4-FFF2-40B4-BE49-F238E27FC236}">
                  <a16:creationId xmlns:a16="http://schemas.microsoft.com/office/drawing/2014/main" id="{31F41E27-E3F8-4CA6-998F-07C505EAD316}"/>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Oval 34">
              <a:extLst>
                <a:ext uri="{FF2B5EF4-FFF2-40B4-BE49-F238E27FC236}">
                  <a16:creationId xmlns:a16="http://schemas.microsoft.com/office/drawing/2014/main" id="{2340E4AB-41B4-4257-80C2-0910DFD3481E}"/>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35">
              <a:extLst>
                <a:ext uri="{FF2B5EF4-FFF2-40B4-BE49-F238E27FC236}">
                  <a16:creationId xmlns:a16="http://schemas.microsoft.com/office/drawing/2014/main" id="{0E24AEEF-269F-4803-BC2B-D5826A05507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Oval 36">
              <a:extLst>
                <a:ext uri="{FF2B5EF4-FFF2-40B4-BE49-F238E27FC236}">
                  <a16:creationId xmlns:a16="http://schemas.microsoft.com/office/drawing/2014/main" id="{A08EA424-8DC6-411B-9465-C1C373EFE6DA}"/>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37">
              <a:extLst>
                <a:ext uri="{FF2B5EF4-FFF2-40B4-BE49-F238E27FC236}">
                  <a16:creationId xmlns:a16="http://schemas.microsoft.com/office/drawing/2014/main" id="{4143FFAF-FFE2-4996-8770-199AFF7B9B45}"/>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Oval 38">
              <a:extLst>
                <a:ext uri="{FF2B5EF4-FFF2-40B4-BE49-F238E27FC236}">
                  <a16:creationId xmlns:a16="http://schemas.microsoft.com/office/drawing/2014/main" id="{B4A42F60-EA35-41BB-A96F-14C7AC80EE4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39">
              <a:extLst>
                <a:ext uri="{FF2B5EF4-FFF2-40B4-BE49-F238E27FC236}">
                  <a16:creationId xmlns:a16="http://schemas.microsoft.com/office/drawing/2014/main" id="{37E7AC67-D425-4151-A2D7-C0FF9544DCB2}"/>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40">
              <a:extLst>
                <a:ext uri="{FF2B5EF4-FFF2-40B4-BE49-F238E27FC236}">
                  <a16:creationId xmlns:a16="http://schemas.microsoft.com/office/drawing/2014/main" id="{1B4A1766-72AD-402F-86CB-B45DFEC1DAC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41">
              <a:extLst>
                <a:ext uri="{FF2B5EF4-FFF2-40B4-BE49-F238E27FC236}">
                  <a16:creationId xmlns:a16="http://schemas.microsoft.com/office/drawing/2014/main" id="{CF11DE17-CE96-4830-801D-31353129DBE6}"/>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Oval 42">
              <a:extLst>
                <a:ext uri="{FF2B5EF4-FFF2-40B4-BE49-F238E27FC236}">
                  <a16:creationId xmlns:a16="http://schemas.microsoft.com/office/drawing/2014/main" id="{80FCB16E-38B2-444E-8A43-7751266A5323}"/>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43">
              <a:extLst>
                <a:ext uri="{FF2B5EF4-FFF2-40B4-BE49-F238E27FC236}">
                  <a16:creationId xmlns:a16="http://schemas.microsoft.com/office/drawing/2014/main" id="{27AE0303-9E7A-4E83-A3D3-322503B23BF2}"/>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Oval 44">
              <a:extLst>
                <a:ext uri="{FF2B5EF4-FFF2-40B4-BE49-F238E27FC236}">
                  <a16:creationId xmlns:a16="http://schemas.microsoft.com/office/drawing/2014/main" id="{0875D6B3-9AEA-49BB-9599-2E9B59144A40}"/>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45">
              <a:extLst>
                <a:ext uri="{FF2B5EF4-FFF2-40B4-BE49-F238E27FC236}">
                  <a16:creationId xmlns:a16="http://schemas.microsoft.com/office/drawing/2014/main" id="{A14B296C-F8C1-43D3-BE97-8B62172B0914}"/>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Oval 46">
              <a:extLst>
                <a:ext uri="{FF2B5EF4-FFF2-40B4-BE49-F238E27FC236}">
                  <a16:creationId xmlns:a16="http://schemas.microsoft.com/office/drawing/2014/main" id="{82BD810A-ABEC-45E4-A466-1A9D467C679B}"/>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47">
              <a:extLst>
                <a:ext uri="{FF2B5EF4-FFF2-40B4-BE49-F238E27FC236}">
                  <a16:creationId xmlns:a16="http://schemas.microsoft.com/office/drawing/2014/main" id="{C90110A7-B845-419D-8D2D-54FE20D268B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48">
              <a:extLst>
                <a:ext uri="{FF2B5EF4-FFF2-40B4-BE49-F238E27FC236}">
                  <a16:creationId xmlns:a16="http://schemas.microsoft.com/office/drawing/2014/main" id="{886B58EE-F92E-4FC3-B61D-F13A95019EF6}"/>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49">
              <a:extLst>
                <a:ext uri="{FF2B5EF4-FFF2-40B4-BE49-F238E27FC236}">
                  <a16:creationId xmlns:a16="http://schemas.microsoft.com/office/drawing/2014/main" id="{3DED48F9-CB82-41D0-B655-7101737FA582}"/>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50">
              <a:extLst>
                <a:ext uri="{FF2B5EF4-FFF2-40B4-BE49-F238E27FC236}">
                  <a16:creationId xmlns:a16="http://schemas.microsoft.com/office/drawing/2014/main" id="{E999E69D-9E04-4498-A7E6-3DC2D5B396F1}"/>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51">
              <a:extLst>
                <a:ext uri="{FF2B5EF4-FFF2-40B4-BE49-F238E27FC236}">
                  <a16:creationId xmlns:a16="http://schemas.microsoft.com/office/drawing/2014/main" id="{CA5C0933-78E7-48F0-B9BE-48999694208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52">
              <a:extLst>
                <a:ext uri="{FF2B5EF4-FFF2-40B4-BE49-F238E27FC236}">
                  <a16:creationId xmlns:a16="http://schemas.microsoft.com/office/drawing/2014/main" id="{E874D08B-F6D1-4F49-8391-609CF54B3A5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53">
              <a:extLst>
                <a:ext uri="{FF2B5EF4-FFF2-40B4-BE49-F238E27FC236}">
                  <a16:creationId xmlns:a16="http://schemas.microsoft.com/office/drawing/2014/main" id="{5D224A46-391B-4EFC-992A-9E884138E8AF}"/>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54">
              <a:extLst>
                <a:ext uri="{FF2B5EF4-FFF2-40B4-BE49-F238E27FC236}">
                  <a16:creationId xmlns:a16="http://schemas.microsoft.com/office/drawing/2014/main" id="{1A591E97-C999-4C03-8613-3B8C3F54E0F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55">
              <a:extLst>
                <a:ext uri="{FF2B5EF4-FFF2-40B4-BE49-F238E27FC236}">
                  <a16:creationId xmlns:a16="http://schemas.microsoft.com/office/drawing/2014/main" id="{FF341E5E-0D82-4ECF-9AB1-B91CDD0CBA80}"/>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56">
              <a:extLst>
                <a:ext uri="{FF2B5EF4-FFF2-40B4-BE49-F238E27FC236}">
                  <a16:creationId xmlns:a16="http://schemas.microsoft.com/office/drawing/2014/main" id="{9D49E0AE-0895-4635-A653-0B9759ED67F5}"/>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57">
              <a:extLst>
                <a:ext uri="{FF2B5EF4-FFF2-40B4-BE49-F238E27FC236}">
                  <a16:creationId xmlns:a16="http://schemas.microsoft.com/office/drawing/2014/main" id="{94B546AB-E4DE-468A-9707-5F987B03CC2B}"/>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58">
              <a:extLst>
                <a:ext uri="{FF2B5EF4-FFF2-40B4-BE49-F238E27FC236}">
                  <a16:creationId xmlns:a16="http://schemas.microsoft.com/office/drawing/2014/main" id="{3C5EEB25-1B4A-4F46-B9C6-10616CBF3E21}"/>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59">
              <a:extLst>
                <a:ext uri="{FF2B5EF4-FFF2-40B4-BE49-F238E27FC236}">
                  <a16:creationId xmlns:a16="http://schemas.microsoft.com/office/drawing/2014/main" id="{B0776C4F-2567-4C4A-B190-E2A1E9451941}"/>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60">
              <a:extLst>
                <a:ext uri="{FF2B5EF4-FFF2-40B4-BE49-F238E27FC236}">
                  <a16:creationId xmlns:a16="http://schemas.microsoft.com/office/drawing/2014/main" id="{85D9D724-D6BF-4952-A719-E0476FF0F0EF}"/>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61">
              <a:extLst>
                <a:ext uri="{FF2B5EF4-FFF2-40B4-BE49-F238E27FC236}">
                  <a16:creationId xmlns:a16="http://schemas.microsoft.com/office/drawing/2014/main" id="{F0500E07-032E-4D95-A1A3-36A3F9F90B52}"/>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62">
              <a:extLst>
                <a:ext uri="{FF2B5EF4-FFF2-40B4-BE49-F238E27FC236}">
                  <a16:creationId xmlns:a16="http://schemas.microsoft.com/office/drawing/2014/main" id="{3FB85DF5-3109-459B-A96D-C0BE9B901717}"/>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63">
              <a:extLst>
                <a:ext uri="{FF2B5EF4-FFF2-40B4-BE49-F238E27FC236}">
                  <a16:creationId xmlns:a16="http://schemas.microsoft.com/office/drawing/2014/main" id="{6AAE1B9D-80F8-494D-8539-E43F801AB537}"/>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64">
              <a:extLst>
                <a:ext uri="{FF2B5EF4-FFF2-40B4-BE49-F238E27FC236}">
                  <a16:creationId xmlns:a16="http://schemas.microsoft.com/office/drawing/2014/main" id="{0526E8EF-F4F0-461C-B386-B99CDCA71FF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8" name="Freeform 65">
              <a:extLst>
                <a:ext uri="{FF2B5EF4-FFF2-40B4-BE49-F238E27FC236}">
                  <a16:creationId xmlns:a16="http://schemas.microsoft.com/office/drawing/2014/main" id="{E1084321-0EC9-4B07-8787-CF1AE4A2CA2F}"/>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9" name="Freeform 66">
              <a:extLst>
                <a:ext uri="{FF2B5EF4-FFF2-40B4-BE49-F238E27FC236}">
                  <a16:creationId xmlns:a16="http://schemas.microsoft.com/office/drawing/2014/main" id="{075BC05B-030F-48AE-8D65-03476B9579FB}"/>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0" name="Freeform 67">
              <a:extLst>
                <a:ext uri="{FF2B5EF4-FFF2-40B4-BE49-F238E27FC236}">
                  <a16:creationId xmlns:a16="http://schemas.microsoft.com/office/drawing/2014/main" id="{F36E6C64-ABAC-4D81-840F-B2F4FD0B67B3}"/>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1" name="Freeform 68">
              <a:extLst>
                <a:ext uri="{FF2B5EF4-FFF2-40B4-BE49-F238E27FC236}">
                  <a16:creationId xmlns:a16="http://schemas.microsoft.com/office/drawing/2014/main" id="{A3F29AE8-0515-4371-AE66-89E48A537E88}"/>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2" name="Freeform 69">
              <a:extLst>
                <a:ext uri="{FF2B5EF4-FFF2-40B4-BE49-F238E27FC236}">
                  <a16:creationId xmlns:a16="http://schemas.microsoft.com/office/drawing/2014/main" id="{D5EAB5A9-3324-4A61-87F9-03B76E5E2E52}"/>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3" name="Freeform 70">
              <a:extLst>
                <a:ext uri="{FF2B5EF4-FFF2-40B4-BE49-F238E27FC236}">
                  <a16:creationId xmlns:a16="http://schemas.microsoft.com/office/drawing/2014/main" id="{3628E96C-B656-4722-BE75-FDA2AA7B3187}"/>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4" name="Freeform 71">
              <a:extLst>
                <a:ext uri="{FF2B5EF4-FFF2-40B4-BE49-F238E27FC236}">
                  <a16:creationId xmlns:a16="http://schemas.microsoft.com/office/drawing/2014/main" id="{4E6B06C3-055B-411A-9EBB-C2823CD98AD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5" name="Freeform 72">
              <a:extLst>
                <a:ext uri="{FF2B5EF4-FFF2-40B4-BE49-F238E27FC236}">
                  <a16:creationId xmlns:a16="http://schemas.microsoft.com/office/drawing/2014/main" id="{3ADE66C7-CC36-4D23-AA23-14A2B9D1E0DA}"/>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6" name="Freeform 73">
              <a:extLst>
                <a:ext uri="{FF2B5EF4-FFF2-40B4-BE49-F238E27FC236}">
                  <a16:creationId xmlns:a16="http://schemas.microsoft.com/office/drawing/2014/main" id="{481F7FEE-0F2F-4C08-A1A4-BCEC3CC363D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7" name="Freeform 74">
              <a:extLst>
                <a:ext uri="{FF2B5EF4-FFF2-40B4-BE49-F238E27FC236}">
                  <a16:creationId xmlns:a16="http://schemas.microsoft.com/office/drawing/2014/main" id="{E0A99078-5C8C-4332-8AA5-A51CF09F89A6}"/>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8" name="Freeform 75">
              <a:extLst>
                <a:ext uri="{FF2B5EF4-FFF2-40B4-BE49-F238E27FC236}">
                  <a16:creationId xmlns:a16="http://schemas.microsoft.com/office/drawing/2014/main" id="{78D38D22-6F9A-4492-AE96-9CE333BE45C5}"/>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9" name="Freeform 76">
              <a:extLst>
                <a:ext uri="{FF2B5EF4-FFF2-40B4-BE49-F238E27FC236}">
                  <a16:creationId xmlns:a16="http://schemas.microsoft.com/office/drawing/2014/main" id="{F9607761-E230-4105-9F14-797FEC56A6A1}"/>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0" name="Freeform 77">
              <a:extLst>
                <a:ext uri="{FF2B5EF4-FFF2-40B4-BE49-F238E27FC236}">
                  <a16:creationId xmlns:a16="http://schemas.microsoft.com/office/drawing/2014/main" id="{F872CFFA-5CEE-46F2-BE8C-D0FDF0F69EC4}"/>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1" name="Freeform 78">
              <a:extLst>
                <a:ext uri="{FF2B5EF4-FFF2-40B4-BE49-F238E27FC236}">
                  <a16:creationId xmlns:a16="http://schemas.microsoft.com/office/drawing/2014/main" id="{4135A657-14F7-479E-8F82-354191406478}"/>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2" name="Freeform 79">
              <a:extLst>
                <a:ext uri="{FF2B5EF4-FFF2-40B4-BE49-F238E27FC236}">
                  <a16:creationId xmlns:a16="http://schemas.microsoft.com/office/drawing/2014/main" id="{810A2164-455C-48CE-B79E-D02436C8505C}"/>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3" name="Freeform 80">
              <a:extLst>
                <a:ext uri="{FF2B5EF4-FFF2-40B4-BE49-F238E27FC236}">
                  <a16:creationId xmlns:a16="http://schemas.microsoft.com/office/drawing/2014/main" id="{81C0F419-98B3-4754-BACE-FBE152AE4099}"/>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4" name="Freeform 81">
              <a:extLst>
                <a:ext uri="{FF2B5EF4-FFF2-40B4-BE49-F238E27FC236}">
                  <a16:creationId xmlns:a16="http://schemas.microsoft.com/office/drawing/2014/main" id="{69C809C4-0AFC-4AF0-9A00-64EB66E891B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5" name="Freeform 82">
              <a:extLst>
                <a:ext uri="{FF2B5EF4-FFF2-40B4-BE49-F238E27FC236}">
                  <a16:creationId xmlns:a16="http://schemas.microsoft.com/office/drawing/2014/main" id="{C79391C5-718E-45AB-96CB-1907E75E16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6" name="Freeform 83">
              <a:extLst>
                <a:ext uri="{FF2B5EF4-FFF2-40B4-BE49-F238E27FC236}">
                  <a16:creationId xmlns:a16="http://schemas.microsoft.com/office/drawing/2014/main" id="{44817B1E-F47D-4A5C-85BC-04039B39644D}"/>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7" name="Freeform 84">
              <a:extLst>
                <a:ext uri="{FF2B5EF4-FFF2-40B4-BE49-F238E27FC236}">
                  <a16:creationId xmlns:a16="http://schemas.microsoft.com/office/drawing/2014/main" id="{1DF8BAD9-91CC-4352-BC55-72E835F26C2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8" name="Freeform 85">
              <a:extLst>
                <a:ext uri="{FF2B5EF4-FFF2-40B4-BE49-F238E27FC236}">
                  <a16:creationId xmlns:a16="http://schemas.microsoft.com/office/drawing/2014/main" id="{A21A7D3B-76C7-4C71-BBE5-AC8211AE735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9" name="Freeform 86">
              <a:extLst>
                <a:ext uri="{FF2B5EF4-FFF2-40B4-BE49-F238E27FC236}">
                  <a16:creationId xmlns:a16="http://schemas.microsoft.com/office/drawing/2014/main" id="{54101653-5038-45E3-B079-676F3E9F469F}"/>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0" name="Freeform 87">
              <a:extLst>
                <a:ext uri="{FF2B5EF4-FFF2-40B4-BE49-F238E27FC236}">
                  <a16:creationId xmlns:a16="http://schemas.microsoft.com/office/drawing/2014/main" id="{B6EBE2BA-87B4-4227-916E-39138034A3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1" name="Freeform 88">
              <a:extLst>
                <a:ext uri="{FF2B5EF4-FFF2-40B4-BE49-F238E27FC236}">
                  <a16:creationId xmlns:a16="http://schemas.microsoft.com/office/drawing/2014/main" id="{79BA8F24-8B47-43A6-B9F9-72175EBD33BF}"/>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2" name="Freeform 89">
              <a:extLst>
                <a:ext uri="{FF2B5EF4-FFF2-40B4-BE49-F238E27FC236}">
                  <a16:creationId xmlns:a16="http://schemas.microsoft.com/office/drawing/2014/main" id="{53ED28BE-08CB-458B-BE2D-DA4EEE33D826}"/>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3" name="Freeform 90">
              <a:extLst>
                <a:ext uri="{FF2B5EF4-FFF2-40B4-BE49-F238E27FC236}">
                  <a16:creationId xmlns:a16="http://schemas.microsoft.com/office/drawing/2014/main" id="{7922FE28-653C-4DB7-A31C-2383F82322EA}"/>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4" name="Freeform 91">
              <a:extLst>
                <a:ext uri="{FF2B5EF4-FFF2-40B4-BE49-F238E27FC236}">
                  <a16:creationId xmlns:a16="http://schemas.microsoft.com/office/drawing/2014/main" id="{906D3C21-6A66-443E-A517-2FF8E10D4DCF}"/>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5" name="Freeform 92">
              <a:extLst>
                <a:ext uri="{FF2B5EF4-FFF2-40B4-BE49-F238E27FC236}">
                  <a16:creationId xmlns:a16="http://schemas.microsoft.com/office/drawing/2014/main" id="{55014C36-4D5D-47E5-BEB4-C01DAE96F31E}"/>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6" name="Freeform 93">
              <a:extLst>
                <a:ext uri="{FF2B5EF4-FFF2-40B4-BE49-F238E27FC236}">
                  <a16:creationId xmlns:a16="http://schemas.microsoft.com/office/drawing/2014/main" id="{AFF78DFE-B8AF-4F54-BB82-7C7C0645C44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7" name="Freeform 94">
              <a:extLst>
                <a:ext uri="{FF2B5EF4-FFF2-40B4-BE49-F238E27FC236}">
                  <a16:creationId xmlns:a16="http://schemas.microsoft.com/office/drawing/2014/main" id="{96BE34A3-30B2-4BCB-B901-0370D66A8F8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8" name="Freeform 95">
              <a:extLst>
                <a:ext uri="{FF2B5EF4-FFF2-40B4-BE49-F238E27FC236}">
                  <a16:creationId xmlns:a16="http://schemas.microsoft.com/office/drawing/2014/main" id="{B38BE061-895D-45D3-83A6-604DA95F49B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9" name="Freeform 96">
              <a:extLst>
                <a:ext uri="{FF2B5EF4-FFF2-40B4-BE49-F238E27FC236}">
                  <a16:creationId xmlns:a16="http://schemas.microsoft.com/office/drawing/2014/main" id="{0760000D-2720-41CF-A916-04B10A72AB4B}"/>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0" name="Freeform 97">
              <a:extLst>
                <a:ext uri="{FF2B5EF4-FFF2-40B4-BE49-F238E27FC236}">
                  <a16:creationId xmlns:a16="http://schemas.microsoft.com/office/drawing/2014/main" id="{41111CFF-110C-4FF4-B3E6-76B9787405C6}"/>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1" name="Freeform 98">
              <a:extLst>
                <a:ext uri="{FF2B5EF4-FFF2-40B4-BE49-F238E27FC236}">
                  <a16:creationId xmlns:a16="http://schemas.microsoft.com/office/drawing/2014/main" id="{FFF0721B-B670-4A29-9D82-5244F57E289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2" name="Freeform 99">
              <a:extLst>
                <a:ext uri="{FF2B5EF4-FFF2-40B4-BE49-F238E27FC236}">
                  <a16:creationId xmlns:a16="http://schemas.microsoft.com/office/drawing/2014/main" id="{B78CF91A-B664-4E28-AC64-FD580841EA3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3" name="Freeform 100">
              <a:extLst>
                <a:ext uri="{FF2B5EF4-FFF2-40B4-BE49-F238E27FC236}">
                  <a16:creationId xmlns:a16="http://schemas.microsoft.com/office/drawing/2014/main" id="{B3D32B98-FBF4-4C66-95D7-1FBF308912EF}"/>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4" name="Freeform 101">
              <a:extLst>
                <a:ext uri="{FF2B5EF4-FFF2-40B4-BE49-F238E27FC236}">
                  <a16:creationId xmlns:a16="http://schemas.microsoft.com/office/drawing/2014/main" id="{6A1B981D-07F1-40DD-871E-E4AE257D362E}"/>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5" name="Freeform 102">
              <a:extLst>
                <a:ext uri="{FF2B5EF4-FFF2-40B4-BE49-F238E27FC236}">
                  <a16:creationId xmlns:a16="http://schemas.microsoft.com/office/drawing/2014/main" id="{84AD05F6-4E3E-44F1-9FCC-F77C13F7B9AF}"/>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6" name="Freeform 103">
              <a:extLst>
                <a:ext uri="{FF2B5EF4-FFF2-40B4-BE49-F238E27FC236}">
                  <a16:creationId xmlns:a16="http://schemas.microsoft.com/office/drawing/2014/main" id="{B23CA427-AB95-46D6-9B6D-0BCF56FE7F0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7" name="Freeform 104">
              <a:extLst>
                <a:ext uri="{FF2B5EF4-FFF2-40B4-BE49-F238E27FC236}">
                  <a16:creationId xmlns:a16="http://schemas.microsoft.com/office/drawing/2014/main" id="{E142E0D3-84CD-44B3-BD5F-CBF664C6E0D2}"/>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8" name="Freeform 105">
              <a:extLst>
                <a:ext uri="{FF2B5EF4-FFF2-40B4-BE49-F238E27FC236}">
                  <a16:creationId xmlns:a16="http://schemas.microsoft.com/office/drawing/2014/main" id="{080B2791-F0D6-45EC-A350-7B4AC22BB464}"/>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9" name="Freeform 106">
              <a:extLst>
                <a:ext uri="{FF2B5EF4-FFF2-40B4-BE49-F238E27FC236}">
                  <a16:creationId xmlns:a16="http://schemas.microsoft.com/office/drawing/2014/main" id="{C79CC4D6-9ACE-47A4-9549-A5938E4E688F}"/>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0" name="Freeform 107">
              <a:extLst>
                <a:ext uri="{FF2B5EF4-FFF2-40B4-BE49-F238E27FC236}">
                  <a16:creationId xmlns:a16="http://schemas.microsoft.com/office/drawing/2014/main" id="{9202F4E0-206D-4DA3-B3B7-3B2A98E1F267}"/>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1" name="Freeform 108">
              <a:extLst>
                <a:ext uri="{FF2B5EF4-FFF2-40B4-BE49-F238E27FC236}">
                  <a16:creationId xmlns:a16="http://schemas.microsoft.com/office/drawing/2014/main" id="{6CB695AE-8FC8-42D7-BAEE-8BE71A5C0BD6}"/>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2" name="Freeform 109">
              <a:extLst>
                <a:ext uri="{FF2B5EF4-FFF2-40B4-BE49-F238E27FC236}">
                  <a16:creationId xmlns:a16="http://schemas.microsoft.com/office/drawing/2014/main" id="{CD3A602A-AF0F-4408-99CE-6FD70EE1F789}"/>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3" name="Freeform 110">
              <a:extLst>
                <a:ext uri="{FF2B5EF4-FFF2-40B4-BE49-F238E27FC236}">
                  <a16:creationId xmlns:a16="http://schemas.microsoft.com/office/drawing/2014/main" id="{27607C79-0BCE-4950-B22F-4D1161D25D4B}"/>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4" name="Freeform 111">
              <a:extLst>
                <a:ext uri="{FF2B5EF4-FFF2-40B4-BE49-F238E27FC236}">
                  <a16:creationId xmlns:a16="http://schemas.microsoft.com/office/drawing/2014/main" id="{FED76B2A-E59C-4477-AB22-FDF846CA00DD}"/>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5" name="Freeform 112">
              <a:extLst>
                <a:ext uri="{FF2B5EF4-FFF2-40B4-BE49-F238E27FC236}">
                  <a16:creationId xmlns:a16="http://schemas.microsoft.com/office/drawing/2014/main" id="{1BA9427A-9B3E-40D1-A314-D545CB0CE32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6" name="Freeform 113">
              <a:extLst>
                <a:ext uri="{FF2B5EF4-FFF2-40B4-BE49-F238E27FC236}">
                  <a16:creationId xmlns:a16="http://schemas.microsoft.com/office/drawing/2014/main" id="{00960348-D2E9-4B4A-89C4-CDFF738E9DE2}"/>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7" name="Freeform 114">
              <a:extLst>
                <a:ext uri="{FF2B5EF4-FFF2-40B4-BE49-F238E27FC236}">
                  <a16:creationId xmlns:a16="http://schemas.microsoft.com/office/drawing/2014/main" id="{FF7B24C4-66CC-4D9F-BF17-B197D32D5677}"/>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8" name="Freeform 115">
              <a:extLst>
                <a:ext uri="{FF2B5EF4-FFF2-40B4-BE49-F238E27FC236}">
                  <a16:creationId xmlns:a16="http://schemas.microsoft.com/office/drawing/2014/main" id="{6B27D8E7-D8F3-4C1B-AF9D-F1928A15E258}"/>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9" name="Freeform 116">
              <a:extLst>
                <a:ext uri="{FF2B5EF4-FFF2-40B4-BE49-F238E27FC236}">
                  <a16:creationId xmlns:a16="http://schemas.microsoft.com/office/drawing/2014/main" id="{23AB0F87-128E-4615-A88E-A01144C009B7}"/>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0" name="Freeform 117">
              <a:extLst>
                <a:ext uri="{FF2B5EF4-FFF2-40B4-BE49-F238E27FC236}">
                  <a16:creationId xmlns:a16="http://schemas.microsoft.com/office/drawing/2014/main" id="{765EE40A-349A-49D7-B155-F9171C208CA9}"/>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1" name="Freeform 118">
              <a:extLst>
                <a:ext uri="{FF2B5EF4-FFF2-40B4-BE49-F238E27FC236}">
                  <a16:creationId xmlns:a16="http://schemas.microsoft.com/office/drawing/2014/main" id="{8CA4AC11-0D79-49D5-BB88-96EAF17132F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2" name="Freeform 119">
              <a:extLst>
                <a:ext uri="{FF2B5EF4-FFF2-40B4-BE49-F238E27FC236}">
                  <a16:creationId xmlns:a16="http://schemas.microsoft.com/office/drawing/2014/main" id="{0BF9B739-57F4-4447-BCF7-97091462232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3" name="Freeform 120">
              <a:extLst>
                <a:ext uri="{FF2B5EF4-FFF2-40B4-BE49-F238E27FC236}">
                  <a16:creationId xmlns:a16="http://schemas.microsoft.com/office/drawing/2014/main" id="{02F74A47-D6F3-4C23-8D82-118FEEDE016D}"/>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4" name="Freeform 121">
              <a:extLst>
                <a:ext uri="{FF2B5EF4-FFF2-40B4-BE49-F238E27FC236}">
                  <a16:creationId xmlns:a16="http://schemas.microsoft.com/office/drawing/2014/main" id="{AF71CB54-97F6-467B-AE7D-452F600C9B7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5" name="Freeform 122">
              <a:extLst>
                <a:ext uri="{FF2B5EF4-FFF2-40B4-BE49-F238E27FC236}">
                  <a16:creationId xmlns:a16="http://schemas.microsoft.com/office/drawing/2014/main" id="{5D57D524-3CDA-40CC-BB75-C93D4F5EF284}"/>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6" name="Freeform 123">
              <a:extLst>
                <a:ext uri="{FF2B5EF4-FFF2-40B4-BE49-F238E27FC236}">
                  <a16:creationId xmlns:a16="http://schemas.microsoft.com/office/drawing/2014/main" id="{6650E95E-79BB-455E-9058-FD31100BC96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7" name="Freeform 124">
              <a:extLst>
                <a:ext uri="{FF2B5EF4-FFF2-40B4-BE49-F238E27FC236}">
                  <a16:creationId xmlns:a16="http://schemas.microsoft.com/office/drawing/2014/main" id="{D46762F9-4EE7-497B-9EB2-FCCA85D43A8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8" name="Freeform 125">
              <a:extLst>
                <a:ext uri="{FF2B5EF4-FFF2-40B4-BE49-F238E27FC236}">
                  <a16:creationId xmlns:a16="http://schemas.microsoft.com/office/drawing/2014/main" id="{78DF7E11-4070-437C-BD26-301FAEDF0CF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9" name="Freeform 126">
              <a:extLst>
                <a:ext uri="{FF2B5EF4-FFF2-40B4-BE49-F238E27FC236}">
                  <a16:creationId xmlns:a16="http://schemas.microsoft.com/office/drawing/2014/main" id="{37F97315-1FA0-4219-865C-35265CFFF0E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0" name="Freeform 127">
              <a:extLst>
                <a:ext uri="{FF2B5EF4-FFF2-40B4-BE49-F238E27FC236}">
                  <a16:creationId xmlns:a16="http://schemas.microsoft.com/office/drawing/2014/main" id="{20E450AD-5382-40B3-B2AE-D12A253F48EF}"/>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1" name="Freeform 128">
              <a:extLst>
                <a:ext uri="{FF2B5EF4-FFF2-40B4-BE49-F238E27FC236}">
                  <a16:creationId xmlns:a16="http://schemas.microsoft.com/office/drawing/2014/main" id="{853CFC31-B8E9-4F7E-8E69-0C7152FB99E3}"/>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2" name="Freeform 129">
              <a:extLst>
                <a:ext uri="{FF2B5EF4-FFF2-40B4-BE49-F238E27FC236}">
                  <a16:creationId xmlns:a16="http://schemas.microsoft.com/office/drawing/2014/main" id="{E13AE3DA-9E4A-4383-9213-FC73EFC9B16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3" name="Freeform 130">
              <a:extLst>
                <a:ext uri="{FF2B5EF4-FFF2-40B4-BE49-F238E27FC236}">
                  <a16:creationId xmlns:a16="http://schemas.microsoft.com/office/drawing/2014/main" id="{A19EBE98-0593-414B-AF05-87146730527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4" name="Freeform 131">
              <a:extLst>
                <a:ext uri="{FF2B5EF4-FFF2-40B4-BE49-F238E27FC236}">
                  <a16:creationId xmlns:a16="http://schemas.microsoft.com/office/drawing/2014/main" id="{A0FCFADE-6C49-4F77-AC42-052FDF72A7BF}"/>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5" name="Freeform 132">
              <a:extLst>
                <a:ext uri="{FF2B5EF4-FFF2-40B4-BE49-F238E27FC236}">
                  <a16:creationId xmlns:a16="http://schemas.microsoft.com/office/drawing/2014/main" id="{CEA68433-B169-44BD-8CF7-91CB627DFB11}"/>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6" name="Freeform 133">
              <a:extLst>
                <a:ext uri="{FF2B5EF4-FFF2-40B4-BE49-F238E27FC236}">
                  <a16:creationId xmlns:a16="http://schemas.microsoft.com/office/drawing/2014/main" id="{FFBA253E-FC8C-408E-B1D0-CABCA37A6C6D}"/>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7" name="Freeform 134">
              <a:extLst>
                <a:ext uri="{FF2B5EF4-FFF2-40B4-BE49-F238E27FC236}">
                  <a16:creationId xmlns:a16="http://schemas.microsoft.com/office/drawing/2014/main" id="{82110F19-11F8-4AAE-BF08-E127F353940C}"/>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8" name="Freeform 135">
              <a:extLst>
                <a:ext uri="{FF2B5EF4-FFF2-40B4-BE49-F238E27FC236}">
                  <a16:creationId xmlns:a16="http://schemas.microsoft.com/office/drawing/2014/main" id="{A7690A1D-E397-4117-A561-BC5C72C177A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9" name="Freeform 136">
              <a:extLst>
                <a:ext uri="{FF2B5EF4-FFF2-40B4-BE49-F238E27FC236}">
                  <a16:creationId xmlns:a16="http://schemas.microsoft.com/office/drawing/2014/main" id="{BBCF8F5D-D24C-4952-B55F-691D5D001C2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0" name="Freeform 137">
              <a:extLst>
                <a:ext uri="{FF2B5EF4-FFF2-40B4-BE49-F238E27FC236}">
                  <a16:creationId xmlns:a16="http://schemas.microsoft.com/office/drawing/2014/main" id="{601FDA87-1F10-41D6-B297-ED360E89C80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211" name="文本框 210">
            <a:extLst>
              <a:ext uri="{FF2B5EF4-FFF2-40B4-BE49-F238E27FC236}">
                <a16:creationId xmlns:a16="http://schemas.microsoft.com/office/drawing/2014/main" id="{AECEE1B2-BEC3-44FF-93EF-7FF8F5D89CAA}"/>
              </a:ext>
            </a:extLst>
          </p:cNvPr>
          <p:cNvSpPr txBox="1"/>
          <p:nvPr/>
        </p:nvSpPr>
        <p:spPr>
          <a:xfrm>
            <a:off x="4891281" y="848538"/>
            <a:ext cx="2642070" cy="523220"/>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Nội</a:t>
            </a:r>
            <a:r>
              <a:rPr kumimoji="0" lang="en-US" altLang="zh-CN" sz="2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 dung </a:t>
            </a:r>
            <a:r>
              <a:rPr kumimoji="0" lang="en-US" altLang="zh-CN" sz="2800" b="0" i="0" u="none" strike="noStrike" kern="1200" cap="none" spc="0" normalizeH="0" baseline="0" noProof="0" dirty="0" err="1">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bài</a:t>
            </a:r>
            <a:r>
              <a:rPr kumimoji="0" lang="en-US" altLang="zh-CN" sz="2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 </a:t>
            </a:r>
            <a:r>
              <a:rPr kumimoji="0" lang="en-US" altLang="zh-CN" sz="2800" b="0" i="0" u="none" strike="noStrike" kern="1200" cap="none" spc="0" normalizeH="0" baseline="0" noProof="0" dirty="0" err="1">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học</a:t>
            </a:r>
            <a:endParaRPr kumimoji="0" lang="zh-CN" altLang="en-US" sz="2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endParaRPr>
          </a:p>
        </p:txBody>
      </p:sp>
      <p:sp>
        <p:nvSpPr>
          <p:cNvPr id="212" name="文本框 211">
            <a:extLst>
              <a:ext uri="{FF2B5EF4-FFF2-40B4-BE49-F238E27FC236}">
                <a16:creationId xmlns:a16="http://schemas.microsoft.com/office/drawing/2014/main" id="{1D009B0C-ACFB-4779-BA93-673BA54DB7AC}"/>
              </a:ext>
            </a:extLst>
          </p:cNvPr>
          <p:cNvSpPr txBox="1"/>
          <p:nvPr/>
        </p:nvSpPr>
        <p:spPr>
          <a:xfrm>
            <a:off x="4891281" y="848538"/>
            <a:ext cx="2642070" cy="52322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Nôi</a:t>
            </a:r>
            <a:r>
              <a:rPr kumimoji="0" lang="en-US" altLang="zh-CN" sz="2800" b="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 dung </a:t>
            </a:r>
            <a:r>
              <a:rPr kumimoji="0" lang="en-US" altLang="zh-CN" sz="2800" b="0" i="0" u="none" strike="noStrike" kern="1200" cap="none" spc="0" normalizeH="0" baseline="0" noProof="0" dirty="0" err="1">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bài</a:t>
            </a:r>
            <a:r>
              <a:rPr kumimoji="0" lang="en-US" altLang="zh-CN" sz="2800" b="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2800" b="0" i="0" u="none" strike="noStrike" kern="1200" cap="none" spc="0" normalizeH="0" baseline="0" noProof="0" dirty="0" err="1">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học</a:t>
            </a:r>
            <a:endParaRPr kumimoji="0" lang="zh-CN" altLang="en-US" sz="2800" b="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endParaRPr>
          </a:p>
        </p:txBody>
      </p:sp>
      <p:grpSp>
        <p:nvGrpSpPr>
          <p:cNvPr id="222" name="组合 221">
            <a:extLst>
              <a:ext uri="{FF2B5EF4-FFF2-40B4-BE49-F238E27FC236}">
                <a16:creationId xmlns:a16="http://schemas.microsoft.com/office/drawing/2014/main" id="{D09CFD5A-72E9-4E8B-8B50-9BFD599AA0F8}"/>
              </a:ext>
            </a:extLst>
          </p:cNvPr>
          <p:cNvGrpSpPr/>
          <p:nvPr/>
        </p:nvGrpSpPr>
        <p:grpSpPr>
          <a:xfrm>
            <a:off x="87993" y="1535269"/>
            <a:ext cx="3950921" cy="3516471"/>
            <a:chOff x="1043676" y="2160813"/>
            <a:chExt cx="3297280" cy="2550888"/>
          </a:xfrm>
        </p:grpSpPr>
        <p:grpSp>
          <p:nvGrpSpPr>
            <p:cNvPr id="65" name="组合 64">
              <a:extLst>
                <a:ext uri="{FF2B5EF4-FFF2-40B4-BE49-F238E27FC236}">
                  <a16:creationId xmlns:a16="http://schemas.microsoft.com/office/drawing/2014/main" id="{36E32ACF-E8AA-4914-B74C-3C7E5C7294D7}"/>
                </a:ext>
              </a:extLst>
            </p:cNvPr>
            <p:cNvGrpSpPr/>
            <p:nvPr/>
          </p:nvGrpSpPr>
          <p:grpSpPr>
            <a:xfrm>
              <a:off x="1043676" y="2160813"/>
              <a:ext cx="3297280" cy="2550888"/>
              <a:chOff x="1743075" y="1765300"/>
              <a:chExt cx="3660776" cy="2832100"/>
            </a:xfrm>
          </p:grpSpPr>
          <p:sp>
            <p:nvSpPr>
              <p:cNvPr id="64" name="任意多边形: 形状 63">
                <a:extLst>
                  <a:ext uri="{FF2B5EF4-FFF2-40B4-BE49-F238E27FC236}">
                    <a16:creationId xmlns:a16="http://schemas.microsoft.com/office/drawing/2014/main" id="{86290790-BB25-45CA-8CA2-EEFD82AC8742}"/>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63" name="组合 62">
                <a:extLst>
                  <a:ext uri="{FF2B5EF4-FFF2-40B4-BE49-F238E27FC236}">
                    <a16:creationId xmlns:a16="http://schemas.microsoft.com/office/drawing/2014/main" id="{EA247915-C075-4FDE-93CF-B11A252702AD}"/>
                  </a:ext>
                </a:extLst>
              </p:cNvPr>
              <p:cNvGrpSpPr/>
              <p:nvPr/>
            </p:nvGrpSpPr>
            <p:grpSpPr>
              <a:xfrm>
                <a:off x="1743075" y="1765300"/>
                <a:ext cx="3660776" cy="2832100"/>
                <a:chOff x="1743075" y="1765300"/>
                <a:chExt cx="3660776" cy="2832100"/>
              </a:xfrm>
            </p:grpSpPr>
            <p:sp>
              <p:nvSpPr>
                <p:cNvPr id="5" name="Freeform 5">
                  <a:extLst>
                    <a:ext uri="{FF2B5EF4-FFF2-40B4-BE49-F238E27FC236}">
                      <a16:creationId xmlns:a16="http://schemas.microsoft.com/office/drawing/2014/main" id="{B55DA580-D392-4A02-B5E1-C99678CE7C82}"/>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9409">
                    <a:alpha val="64000"/>
                  </a:srgb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D9D11683-F944-4113-AAA8-9D7DE796A0AF}"/>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grpSp>
          <p:nvGrpSpPr>
            <p:cNvPr id="213" name="组合 212">
              <a:extLst>
                <a:ext uri="{FF2B5EF4-FFF2-40B4-BE49-F238E27FC236}">
                  <a16:creationId xmlns:a16="http://schemas.microsoft.com/office/drawing/2014/main" id="{1EA42105-6697-427C-8D02-B1FBA153F04E}"/>
                </a:ext>
              </a:extLst>
            </p:cNvPr>
            <p:cNvGrpSpPr/>
            <p:nvPr/>
          </p:nvGrpSpPr>
          <p:grpSpPr>
            <a:xfrm>
              <a:off x="1079418" y="3128092"/>
              <a:ext cx="2816304" cy="781426"/>
              <a:chOff x="5417998" y="2366358"/>
              <a:chExt cx="2816304" cy="781426"/>
            </a:xfrm>
          </p:grpSpPr>
          <p:sp>
            <p:nvSpPr>
              <p:cNvPr id="214" name="文本框 213">
                <a:extLst>
                  <a:ext uri="{FF2B5EF4-FFF2-40B4-BE49-F238E27FC236}">
                    <a16:creationId xmlns:a16="http://schemas.microsoft.com/office/drawing/2014/main" id="{95FA203F-3CDF-40EB-B75B-245064C36801}"/>
                  </a:ext>
                </a:extLst>
              </p:cNvPr>
              <p:cNvSpPr txBox="1"/>
              <p:nvPr/>
            </p:nvSpPr>
            <p:spPr>
              <a:xfrm>
                <a:off x="5417998" y="2366358"/>
                <a:ext cx="2816304" cy="781426"/>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1</a:t>
                </a:r>
                <a:r>
                  <a:rPr kumimoji="0" lang="en-US" altLang="zh-CN" sz="3200" i="0" u="none" strike="noStrike" kern="1200" cap="none" spc="0" normalizeH="0" baseline="0" noProof="0">
                    <a:ln>
                      <a:noFill/>
                    </a:ln>
                    <a:pattFill prst="wdDnDiag">
                      <a:fgClr>
                        <a:srgbClr val="000000">
                          <a:lumMod val="65000"/>
                          <a:lumOff val="35000"/>
                        </a:srgbClr>
                      </a:fgClr>
                      <a:bgClr>
                        <a:srgbClr val="000000">
                          <a:lumMod val="85000"/>
                          <a:lumOff val="15000"/>
                        </a:srgbClr>
                      </a:bgClr>
                    </a:patt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Khởi nghĩa Tây Sơn bùng nổ</a:t>
                </a:r>
                <a:endParaRPr kumimoji="0" lang="zh-CN" altLang="en-US" sz="320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15" name="文本框 214">
                <a:extLst>
                  <a:ext uri="{FF2B5EF4-FFF2-40B4-BE49-F238E27FC236}">
                    <a16:creationId xmlns:a16="http://schemas.microsoft.com/office/drawing/2014/main" id="{28B0E7A1-E7E9-471D-B2CE-AAD1602B4BA1}"/>
                  </a:ext>
                </a:extLst>
              </p:cNvPr>
              <p:cNvSpPr txBox="1"/>
              <p:nvPr/>
            </p:nvSpPr>
            <p:spPr>
              <a:xfrm>
                <a:off x="6001796" y="2594188"/>
                <a:ext cx="2097295" cy="338554"/>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65000"/>
                      <a:lumOff val="35000"/>
                    </a:srgbClr>
                  </a:solidFill>
                  <a:effectLst/>
                  <a:uLnTx/>
                  <a:uFillTx/>
                  <a:latin typeface="字魂36号-正文宋楷" panose="02000000000000000000" pitchFamily="2" charset="-122"/>
                  <a:ea typeface="字魂36号-正文宋楷" panose="02000000000000000000" pitchFamily="2" charset="-122"/>
                  <a:cs typeface="+mn-cs"/>
                </a:endParaRPr>
              </a:p>
            </p:txBody>
          </p:sp>
        </p:grpSp>
      </p:grpSp>
      <p:grpSp>
        <p:nvGrpSpPr>
          <p:cNvPr id="223" name="组合 222">
            <a:extLst>
              <a:ext uri="{FF2B5EF4-FFF2-40B4-BE49-F238E27FC236}">
                <a16:creationId xmlns:a16="http://schemas.microsoft.com/office/drawing/2014/main" id="{C10AC3F2-4952-4727-809A-EC08A8AD8C70}"/>
              </a:ext>
            </a:extLst>
          </p:cNvPr>
          <p:cNvGrpSpPr/>
          <p:nvPr/>
        </p:nvGrpSpPr>
        <p:grpSpPr>
          <a:xfrm>
            <a:off x="3916352" y="1469624"/>
            <a:ext cx="3950927" cy="3516471"/>
            <a:chOff x="4460018" y="2160813"/>
            <a:chExt cx="3297280" cy="2550888"/>
          </a:xfrm>
        </p:grpSpPr>
        <p:grpSp>
          <p:nvGrpSpPr>
            <p:cNvPr id="66" name="组合 65">
              <a:extLst>
                <a:ext uri="{FF2B5EF4-FFF2-40B4-BE49-F238E27FC236}">
                  <a16:creationId xmlns:a16="http://schemas.microsoft.com/office/drawing/2014/main" id="{63F31C37-9C1E-4B02-A338-76DF5D0F7A19}"/>
                </a:ext>
              </a:extLst>
            </p:cNvPr>
            <p:cNvGrpSpPr/>
            <p:nvPr/>
          </p:nvGrpSpPr>
          <p:grpSpPr>
            <a:xfrm>
              <a:off x="4460018" y="2160813"/>
              <a:ext cx="3297280" cy="2550888"/>
              <a:chOff x="1743075" y="1765300"/>
              <a:chExt cx="3660776" cy="2832100"/>
            </a:xfrm>
          </p:grpSpPr>
          <p:sp>
            <p:nvSpPr>
              <p:cNvPr id="67" name="任意多边形: 形状 66">
                <a:extLst>
                  <a:ext uri="{FF2B5EF4-FFF2-40B4-BE49-F238E27FC236}">
                    <a16:creationId xmlns:a16="http://schemas.microsoft.com/office/drawing/2014/main" id="{5BE6868A-BE54-4DD8-A46C-1C09062EF375}"/>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68" name="组合 67">
                <a:extLst>
                  <a:ext uri="{FF2B5EF4-FFF2-40B4-BE49-F238E27FC236}">
                    <a16:creationId xmlns:a16="http://schemas.microsoft.com/office/drawing/2014/main" id="{96284B79-88B0-4BFA-B7EF-786961663A11}"/>
                  </a:ext>
                </a:extLst>
              </p:cNvPr>
              <p:cNvGrpSpPr/>
              <p:nvPr/>
            </p:nvGrpSpPr>
            <p:grpSpPr>
              <a:xfrm>
                <a:off x="1743075" y="1765300"/>
                <a:ext cx="3660776" cy="2832100"/>
                <a:chOff x="1743075" y="1765300"/>
                <a:chExt cx="3660776" cy="2832100"/>
              </a:xfrm>
            </p:grpSpPr>
            <p:sp>
              <p:nvSpPr>
                <p:cNvPr id="69" name="Freeform 5">
                  <a:extLst>
                    <a:ext uri="{FF2B5EF4-FFF2-40B4-BE49-F238E27FC236}">
                      <a16:creationId xmlns:a16="http://schemas.microsoft.com/office/drawing/2014/main" id="{171A390C-2DB5-41AB-9DA5-4845FBF123C7}"/>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7363E3">
                    <a:alpha val="64000"/>
                  </a:srgb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6">
                  <a:extLst>
                    <a:ext uri="{FF2B5EF4-FFF2-40B4-BE49-F238E27FC236}">
                      <a16:creationId xmlns:a16="http://schemas.microsoft.com/office/drawing/2014/main" id="{798C1403-CCCF-4A40-9C97-469183DCA005}"/>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217" name="文本框 216">
              <a:extLst>
                <a:ext uri="{FF2B5EF4-FFF2-40B4-BE49-F238E27FC236}">
                  <a16:creationId xmlns:a16="http://schemas.microsoft.com/office/drawing/2014/main" id="{84A47EA7-85E6-47B4-80B5-99584ACFA2B5}"/>
                </a:ext>
              </a:extLst>
            </p:cNvPr>
            <p:cNvSpPr txBox="1"/>
            <p:nvPr/>
          </p:nvSpPr>
          <p:spPr>
            <a:xfrm>
              <a:off x="4515527" y="3026139"/>
              <a:ext cx="2901998" cy="1004691"/>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i="0" u="none" strike="noStrike" kern="1200" cap="none" spc="0" normalizeH="0" baseline="0" noProof="0">
                  <a:ln>
                    <a:noFill/>
                  </a:ln>
                  <a:solidFill>
                    <a:srgbClr val="000000"/>
                  </a:solidFill>
                  <a:effectLst/>
                  <a:uLnTx/>
                  <a:uFillTx/>
                  <a:latin typeface="Times New Roman" pitchFamily="18" charset="0"/>
                  <a:ea typeface="微软雅黑"/>
                  <a:cs typeface="Times New Roman" pitchFamily="18" charset="0"/>
                </a:rPr>
                <a:t>2. Những thắng lợi tiêu biểu của phong trào Tây Sơn</a:t>
              </a:r>
              <a:endParaRPr kumimoji="0" lang="zh-CN" altLang="en-US" sz="280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5 Pattaya" panose="00000500000000000000" pitchFamily="2" charset="-34"/>
                <a:ea typeface="字魂36号-正文宋楷" panose="02000000000000000000" pitchFamily="2" charset="-122"/>
                <a:cs typeface="#9Slide05 Pattaya" panose="00000500000000000000" pitchFamily="2" charset="-34"/>
              </a:endParaRPr>
            </a:p>
          </p:txBody>
        </p:sp>
      </p:grpSp>
      <p:grpSp>
        <p:nvGrpSpPr>
          <p:cNvPr id="2" name="组合 221">
            <a:extLst>
              <a:ext uri="{FF2B5EF4-FFF2-40B4-BE49-F238E27FC236}">
                <a16:creationId xmlns:a16="http://schemas.microsoft.com/office/drawing/2014/main" id="{AC3EEDDA-B404-5FE5-A5EB-7C90A1BA9095}"/>
              </a:ext>
            </a:extLst>
          </p:cNvPr>
          <p:cNvGrpSpPr/>
          <p:nvPr/>
        </p:nvGrpSpPr>
        <p:grpSpPr>
          <a:xfrm>
            <a:off x="8098602" y="1194649"/>
            <a:ext cx="4235756" cy="3680226"/>
            <a:chOff x="1002211" y="2160813"/>
            <a:chExt cx="3338745" cy="2550888"/>
          </a:xfrm>
        </p:grpSpPr>
        <p:grpSp>
          <p:nvGrpSpPr>
            <p:cNvPr id="3" name="组合 64">
              <a:extLst>
                <a:ext uri="{FF2B5EF4-FFF2-40B4-BE49-F238E27FC236}">
                  <a16:creationId xmlns:a16="http://schemas.microsoft.com/office/drawing/2014/main" id="{C271EF3E-06D0-22E5-35E4-74B0AAB35084}"/>
                </a:ext>
              </a:extLst>
            </p:cNvPr>
            <p:cNvGrpSpPr/>
            <p:nvPr/>
          </p:nvGrpSpPr>
          <p:grpSpPr>
            <a:xfrm>
              <a:off x="1043676" y="2160813"/>
              <a:ext cx="3297280" cy="2550888"/>
              <a:chOff x="1743075" y="1765300"/>
              <a:chExt cx="3660776" cy="2832100"/>
            </a:xfrm>
          </p:grpSpPr>
          <p:sp>
            <p:nvSpPr>
              <p:cNvPr id="9" name="任意多边形: 形状 63">
                <a:extLst>
                  <a:ext uri="{FF2B5EF4-FFF2-40B4-BE49-F238E27FC236}">
                    <a16:creationId xmlns:a16="http://schemas.microsoft.com/office/drawing/2014/main" id="{63F79E11-1208-679E-6C40-B541023EDD68}"/>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10" name="组合 62">
                <a:extLst>
                  <a:ext uri="{FF2B5EF4-FFF2-40B4-BE49-F238E27FC236}">
                    <a16:creationId xmlns:a16="http://schemas.microsoft.com/office/drawing/2014/main" id="{6157002B-2CDC-9CBA-2DA5-517E3D0CC805}"/>
                  </a:ext>
                </a:extLst>
              </p:cNvPr>
              <p:cNvGrpSpPr/>
              <p:nvPr/>
            </p:nvGrpSpPr>
            <p:grpSpPr>
              <a:xfrm>
                <a:off x="1743075" y="1765300"/>
                <a:ext cx="3660776" cy="2832100"/>
                <a:chOff x="1743075" y="1765300"/>
                <a:chExt cx="3660776" cy="2832100"/>
              </a:xfrm>
            </p:grpSpPr>
            <p:sp>
              <p:nvSpPr>
                <p:cNvPr id="11" name="Freeform 5">
                  <a:extLst>
                    <a:ext uri="{FF2B5EF4-FFF2-40B4-BE49-F238E27FC236}">
                      <a16:creationId xmlns:a16="http://schemas.microsoft.com/office/drawing/2014/main" id="{3149BCD3-3877-DC96-DA26-60C691A6DA37}"/>
                    </a:ext>
                  </a:extLst>
                </p:cNvPr>
                <p:cNvSpPr>
                  <a:spLocks noEditPoints="1"/>
                </p:cNvSpPr>
                <p:nvPr/>
              </p:nvSpPr>
              <p:spPr bwMode="auto">
                <a:xfrm>
                  <a:off x="1777999" y="1982788"/>
                  <a:ext cx="3621087"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9409">
                    <a:alpha val="64000"/>
                  </a:srgb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Freeform 6">
                  <a:extLst>
                    <a:ext uri="{FF2B5EF4-FFF2-40B4-BE49-F238E27FC236}">
                      <a16:creationId xmlns:a16="http://schemas.microsoft.com/office/drawing/2014/main" id="{BABEABE3-9E2D-3D24-B1E8-85887A0C373E}"/>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grpSp>
          <p:nvGrpSpPr>
            <p:cNvPr id="4" name="组合 212">
              <a:extLst>
                <a:ext uri="{FF2B5EF4-FFF2-40B4-BE49-F238E27FC236}">
                  <a16:creationId xmlns:a16="http://schemas.microsoft.com/office/drawing/2014/main" id="{75601270-35D4-060C-1368-E1CB6ED1B169}"/>
                </a:ext>
              </a:extLst>
            </p:cNvPr>
            <p:cNvGrpSpPr/>
            <p:nvPr/>
          </p:nvGrpSpPr>
          <p:grpSpPr>
            <a:xfrm>
              <a:off x="1002211" y="2810542"/>
              <a:ext cx="2986788" cy="1429313"/>
              <a:chOff x="5340791" y="2048808"/>
              <a:chExt cx="2986788" cy="1429313"/>
            </a:xfrm>
          </p:grpSpPr>
          <p:sp>
            <p:nvSpPr>
              <p:cNvPr id="7" name="文本框 213">
                <a:extLst>
                  <a:ext uri="{FF2B5EF4-FFF2-40B4-BE49-F238E27FC236}">
                    <a16:creationId xmlns:a16="http://schemas.microsoft.com/office/drawing/2014/main" id="{2278DEF5-9561-8506-5DB8-36BD0BB3FE4C}"/>
                  </a:ext>
                </a:extLst>
              </p:cNvPr>
              <p:cNvSpPr txBox="1"/>
              <p:nvPr/>
            </p:nvSpPr>
            <p:spPr>
              <a:xfrm>
                <a:off x="5340791" y="2048808"/>
                <a:ext cx="2986788" cy="1429313"/>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200" i="0" u="none" strike="noStrike" kern="1200" cap="none" spc="0" normalizeH="0" baseline="0" noProof="0">
                    <a:ln>
                      <a:noFill/>
                    </a:ln>
                    <a:pattFill prst="wdDnDiag">
                      <a:fgClr>
                        <a:srgbClr val="000000">
                          <a:lumMod val="65000"/>
                          <a:lumOff val="35000"/>
                        </a:srgbClr>
                      </a:fgClr>
                      <a:bgClr>
                        <a:srgbClr val="000000">
                          <a:lumMod val="85000"/>
                          <a:lumOff val="15000"/>
                        </a:srgbClr>
                      </a:bgClr>
                    </a:patt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3.Nguyên nhân thắng lợi và ý nghĩa lịch sử của phong trào Tây Sơn</a:t>
                </a:r>
                <a:endParaRPr kumimoji="0" lang="zh-CN" altLang="en-US" sz="320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8" name="文本框 214">
                <a:extLst>
                  <a:ext uri="{FF2B5EF4-FFF2-40B4-BE49-F238E27FC236}">
                    <a16:creationId xmlns:a16="http://schemas.microsoft.com/office/drawing/2014/main" id="{B060FD3E-09DE-D9A3-CD66-F9C721DCD15D}"/>
                  </a:ext>
                </a:extLst>
              </p:cNvPr>
              <p:cNvSpPr txBox="1"/>
              <p:nvPr/>
            </p:nvSpPr>
            <p:spPr>
              <a:xfrm>
                <a:off x="6001796" y="2594188"/>
                <a:ext cx="2097295" cy="338554"/>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65000"/>
                      <a:lumOff val="35000"/>
                    </a:srgbClr>
                  </a:solidFill>
                  <a:effectLst/>
                  <a:uLnTx/>
                  <a:uFillTx/>
                  <a:latin typeface="字魂36号-正文宋楷" panose="02000000000000000000" pitchFamily="2" charset="-122"/>
                  <a:ea typeface="字魂36号-正文宋楷" panose="02000000000000000000" pitchFamily="2" charset="-122"/>
                  <a:cs typeface="+mn-cs"/>
                </a:endParaRPr>
              </a:p>
            </p:txBody>
          </p:sp>
        </p:grpSp>
      </p:grpSp>
    </p:spTree>
    <p:extLst>
      <p:ext uri="{BB962C8B-B14F-4D97-AF65-F5344CB8AC3E}">
        <p14:creationId xmlns:p14="http://schemas.microsoft.com/office/powerpoint/2010/main" val="415066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p:cTn id="7" dur="750" fill="hold"/>
                                        <p:tgtEl>
                                          <p:spTgt spid="222"/>
                                        </p:tgtEl>
                                        <p:attrNameLst>
                                          <p:attrName>ppt_w</p:attrName>
                                        </p:attrNameLst>
                                      </p:cBhvr>
                                      <p:tavLst>
                                        <p:tav tm="0">
                                          <p:val>
                                            <p:fltVal val="0"/>
                                          </p:val>
                                        </p:tav>
                                        <p:tav tm="100000">
                                          <p:val>
                                            <p:strVal val="#ppt_w"/>
                                          </p:val>
                                        </p:tav>
                                      </p:tavLst>
                                    </p:anim>
                                    <p:anim calcmode="lin" valueType="num">
                                      <p:cBhvr>
                                        <p:cTn id="8" dur="750" fill="hold"/>
                                        <p:tgtEl>
                                          <p:spTgt spid="222"/>
                                        </p:tgtEl>
                                        <p:attrNameLst>
                                          <p:attrName>ppt_h</p:attrName>
                                        </p:attrNameLst>
                                      </p:cBhvr>
                                      <p:tavLst>
                                        <p:tav tm="0">
                                          <p:val>
                                            <p:fltVal val="0"/>
                                          </p:val>
                                        </p:tav>
                                        <p:tav tm="100000">
                                          <p:val>
                                            <p:strVal val="#ppt_h"/>
                                          </p:val>
                                        </p:tav>
                                      </p:tavLst>
                                    </p:anim>
                                    <p:animEffect transition="in" filter="fade">
                                      <p:cBhvr>
                                        <p:cTn id="9" dur="750"/>
                                        <p:tgtEl>
                                          <p:spTgt spid="22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23"/>
                                        </p:tgtEl>
                                        <p:attrNameLst>
                                          <p:attrName>style.visibility</p:attrName>
                                        </p:attrNameLst>
                                      </p:cBhvr>
                                      <p:to>
                                        <p:strVal val="visible"/>
                                      </p:to>
                                    </p:set>
                                    <p:anim calcmode="lin" valueType="num">
                                      <p:cBhvr>
                                        <p:cTn id="13" dur="750" fill="hold"/>
                                        <p:tgtEl>
                                          <p:spTgt spid="223"/>
                                        </p:tgtEl>
                                        <p:attrNameLst>
                                          <p:attrName>ppt_w</p:attrName>
                                        </p:attrNameLst>
                                      </p:cBhvr>
                                      <p:tavLst>
                                        <p:tav tm="0">
                                          <p:val>
                                            <p:fltVal val="0"/>
                                          </p:val>
                                        </p:tav>
                                        <p:tav tm="100000">
                                          <p:val>
                                            <p:strVal val="#ppt_w"/>
                                          </p:val>
                                        </p:tav>
                                      </p:tavLst>
                                    </p:anim>
                                    <p:anim calcmode="lin" valueType="num">
                                      <p:cBhvr>
                                        <p:cTn id="14" dur="750" fill="hold"/>
                                        <p:tgtEl>
                                          <p:spTgt spid="223"/>
                                        </p:tgtEl>
                                        <p:attrNameLst>
                                          <p:attrName>ppt_h</p:attrName>
                                        </p:attrNameLst>
                                      </p:cBhvr>
                                      <p:tavLst>
                                        <p:tav tm="0">
                                          <p:val>
                                            <p:fltVal val="0"/>
                                          </p:val>
                                        </p:tav>
                                        <p:tav tm="100000">
                                          <p:val>
                                            <p:strVal val="#ppt_h"/>
                                          </p:val>
                                        </p:tav>
                                      </p:tavLst>
                                    </p:anim>
                                    <p:animEffect transition="in" filter="fade">
                                      <p:cBhvr>
                                        <p:cTn id="15" dur="750"/>
                                        <p:tgtEl>
                                          <p:spTgt spid="22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5358808"/>
            <a:ext cx="2190308" cy="1499191"/>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sp>
        <p:nvSpPr>
          <p:cNvPr id="15" name="Rounded Rectangle 14">
            <a:extLst>
              <a:ext uri="{FF2B5EF4-FFF2-40B4-BE49-F238E27FC236}">
                <a16:creationId xmlns:a16="http://schemas.microsoft.com/office/drawing/2014/main" id="{D9EE59E7-F5EA-7B45-A691-B614F97C23AE}"/>
              </a:ext>
            </a:extLst>
          </p:cNvPr>
          <p:cNvSpPr/>
          <p:nvPr/>
        </p:nvSpPr>
        <p:spPr>
          <a:xfrm>
            <a:off x="15178" y="836361"/>
            <a:ext cx="6342592" cy="698912"/>
          </a:xfrm>
          <a:prstGeom prst="round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1. Khởi nghĩa Tây Sơn bùng nổ</a:t>
            </a:r>
          </a:p>
        </p:txBody>
      </p:sp>
      <p:sp>
        <p:nvSpPr>
          <p:cNvPr id="18" name="Rectangle 17">
            <a:extLst>
              <a:ext uri="{FF2B5EF4-FFF2-40B4-BE49-F238E27FC236}">
                <a16:creationId xmlns:a16="http://schemas.microsoft.com/office/drawing/2014/main" id="{8E9292C0-BD17-F148-843E-DB3D004CA904}"/>
              </a:ext>
            </a:extLst>
          </p:cNvPr>
          <p:cNvSpPr/>
          <p:nvPr/>
        </p:nvSpPr>
        <p:spPr>
          <a:xfrm>
            <a:off x="1244549" y="35001"/>
            <a:ext cx="1022644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65188" algn="l"/>
              </a:tabLst>
              <a:defRPr/>
            </a:pPr>
            <a:r>
              <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BÀI </a:t>
            </a:r>
            <a:r>
              <a:rPr kumimoji="0" lang="en-US"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8</a:t>
            </a:r>
            <a:r>
              <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 PHONG TRÀO TÂY SƠN </a:t>
            </a:r>
            <a:r>
              <a:rPr kumimoji="0" lang="en-US"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(T1)</a:t>
            </a:r>
            <a:endPar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endParaRPr>
          </a:p>
        </p:txBody>
      </p:sp>
      <p:cxnSp>
        <p:nvCxnSpPr>
          <p:cNvPr id="4" name="Straight Connector 3">
            <a:extLst>
              <a:ext uri="{FF2B5EF4-FFF2-40B4-BE49-F238E27FC236}">
                <a16:creationId xmlns:a16="http://schemas.microsoft.com/office/drawing/2014/main" id="{8D1566B9-D459-1241-BCE5-B0AD9D150C98}"/>
              </a:ext>
            </a:extLst>
          </p:cNvPr>
          <p:cNvCxnSpPr>
            <a:cxnSpLocks/>
          </p:cNvCxnSpPr>
          <p:nvPr/>
        </p:nvCxnSpPr>
        <p:spPr>
          <a:xfrm>
            <a:off x="6715125" y="836361"/>
            <a:ext cx="0" cy="5695547"/>
          </a:xfrm>
          <a:prstGeom prst="line">
            <a:avLst/>
          </a:prstGeom>
          <a:ln>
            <a:solidFill>
              <a:srgbClr val="E2EF6F"/>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B65CF15-4548-9F4B-9F0A-39EAEC7CF3A4}"/>
              </a:ext>
            </a:extLst>
          </p:cNvPr>
          <p:cNvGrpSpPr/>
          <p:nvPr/>
        </p:nvGrpSpPr>
        <p:grpSpPr>
          <a:xfrm>
            <a:off x="6838113" y="1190908"/>
            <a:ext cx="4953344" cy="4752990"/>
            <a:chOff x="6838113" y="1190908"/>
            <a:chExt cx="4953344" cy="4752990"/>
          </a:xfrm>
        </p:grpSpPr>
        <p:pic>
          <p:nvPicPr>
            <p:cNvPr id="19" name="图片 4">
              <a:extLst>
                <a:ext uri="{FF2B5EF4-FFF2-40B4-BE49-F238E27FC236}">
                  <a16:creationId xmlns:a16="http://schemas.microsoft.com/office/drawing/2014/main" id="{4BEFA65F-B2A6-0E4E-B039-7E7C08898BF0}"/>
                </a:ext>
              </a:extLst>
            </p:cNvPr>
            <p:cNvPicPr>
              <a:picLocks noChangeAspect="1"/>
            </p:cNvPicPr>
            <p:nvPr/>
          </p:nvPicPr>
          <p:blipFill>
            <a:blip r:embed="rId6"/>
            <a:stretch>
              <a:fillRect/>
            </a:stretch>
          </p:blipFill>
          <p:spPr>
            <a:xfrm>
              <a:off x="6838113" y="1190908"/>
              <a:ext cx="4953344" cy="4752990"/>
            </a:xfrm>
            <a:prstGeom prst="rect">
              <a:avLst/>
            </a:prstGeom>
          </p:spPr>
        </p:pic>
        <p:sp>
          <p:nvSpPr>
            <p:cNvPr id="21" name="Rectangle 20">
              <a:extLst>
                <a:ext uri="{FF2B5EF4-FFF2-40B4-BE49-F238E27FC236}">
                  <a16:creationId xmlns:a16="http://schemas.microsoft.com/office/drawing/2014/main" id="{CA484F85-3E2C-A043-B1D9-143054D5FD91}"/>
                </a:ext>
              </a:extLst>
            </p:cNvPr>
            <p:cNvSpPr/>
            <p:nvPr/>
          </p:nvSpPr>
          <p:spPr>
            <a:xfrm>
              <a:off x="7520903" y="2263135"/>
              <a:ext cx="3326505" cy="260853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 những biểu hiện chứng tỏ chính </a:t>
              </a:r>
              <a:r>
                <a:rPr kumimoji="0" lang="en-VN" sz="2800" b="1" i="0" u="none" strike="noStrike" kern="1200" cap="none" spc="0" normalizeH="0" baseline="0" noProof="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quyền </a:t>
              </a:r>
              <a:r>
                <a:rPr lang="en-US" sz="28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Đàng Trong</a:t>
              </a:r>
              <a:r>
                <a:rPr kumimoji="0" lang="en-VN" sz="2800" b="1" i="0" u="none" strike="noStrike" kern="1200" cap="none" spc="0" normalizeH="0" baseline="0" noProof="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VN" sz="28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 yếu, mục nát?</a:t>
              </a:r>
              <a:endParaRPr kumimoji="0" lang="en-VN" sz="2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B1196B94-6275-8B54-C1EF-0066A4C3A7A5}"/>
              </a:ext>
            </a:extLst>
          </p:cNvPr>
          <p:cNvPicPr>
            <a:picLocks noChangeAspect="1"/>
          </p:cNvPicPr>
          <p:nvPr/>
        </p:nvPicPr>
        <p:blipFill>
          <a:blip r:embed="rId7"/>
          <a:stretch>
            <a:fillRect/>
          </a:stretch>
        </p:blipFill>
        <p:spPr>
          <a:xfrm>
            <a:off x="1460333" y="1812735"/>
            <a:ext cx="4310743" cy="4310743"/>
          </a:xfrm>
          <a:prstGeom prst="rect">
            <a:avLst/>
          </a:prstGeom>
        </p:spPr>
      </p:pic>
    </p:spTree>
    <p:extLst>
      <p:ext uri="{BB962C8B-B14F-4D97-AF65-F5344CB8AC3E}">
        <p14:creationId xmlns:p14="http://schemas.microsoft.com/office/powerpoint/2010/main" val="21838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48">
            <a:extLst>
              <a:ext uri="{FF2B5EF4-FFF2-40B4-BE49-F238E27FC236}">
                <a16:creationId xmlns:a16="http://schemas.microsoft.com/office/drawing/2014/main" id="{8AADD510-A378-40CD-8E04-5A212B85A6A4}"/>
              </a:ext>
            </a:extLst>
          </p:cNvPr>
          <p:cNvGrpSpPr/>
          <p:nvPr/>
        </p:nvGrpSpPr>
        <p:grpSpPr>
          <a:xfrm>
            <a:off x="676474" y="-24196"/>
            <a:ext cx="5853914" cy="1223690"/>
            <a:chOff x="1769799" y="2014032"/>
            <a:chExt cx="4615278" cy="1781857"/>
          </a:xfrm>
        </p:grpSpPr>
        <p:pic>
          <p:nvPicPr>
            <p:cNvPr id="3" name="图片 2">
              <a:extLst>
                <a:ext uri="{FF2B5EF4-FFF2-40B4-BE49-F238E27FC236}">
                  <a16:creationId xmlns:a16="http://schemas.microsoft.com/office/drawing/2014/main" id="{8EFBEB9E-A53A-4900-BBF6-D665B6491651}"/>
                </a:ext>
              </a:extLst>
            </p:cNvPr>
            <p:cNvPicPr>
              <a:picLocks noChangeAspect="1"/>
            </p:cNvPicPr>
            <p:nvPr/>
          </p:nvPicPr>
          <p:blipFill>
            <a:blip r:embed="rId3"/>
            <a:stretch>
              <a:fillRect/>
            </a:stretch>
          </p:blipFill>
          <p:spPr>
            <a:xfrm>
              <a:off x="1769799" y="2014032"/>
              <a:ext cx="4615278" cy="1781857"/>
            </a:xfrm>
            <a:prstGeom prst="rect">
              <a:avLst/>
            </a:prstGeom>
          </p:spPr>
        </p:pic>
        <p:sp>
          <p:nvSpPr>
            <p:cNvPr id="143" name="文本框 142">
              <a:extLst>
                <a:ext uri="{FF2B5EF4-FFF2-40B4-BE49-F238E27FC236}">
                  <a16:creationId xmlns:a16="http://schemas.microsoft.com/office/drawing/2014/main" id="{E434CD55-07AB-4486-BDE6-48C432AC90C3}"/>
                </a:ext>
              </a:extLst>
            </p:cNvPr>
            <p:cNvSpPr txBox="1"/>
            <p:nvPr/>
          </p:nvSpPr>
          <p:spPr>
            <a:xfrm>
              <a:off x="1769799" y="2437846"/>
              <a:ext cx="4504529" cy="85151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Vua thì lo ăn chơi sa đọa</a:t>
              </a:r>
              <a:endParaRPr kumimoji="0" lang="en-VN" sz="3200" b="1" i="0" u="none" strike="noStrike" kern="1200" cap="none" spc="0" normalizeH="0" baseline="0" noProof="0" dirty="0">
                <a:ln>
                  <a:noFill/>
                </a:ln>
                <a:solidFill>
                  <a:srgbClr val="FF0000"/>
                </a:solidFill>
                <a:effectLst/>
                <a:uLnTx/>
                <a:uFillTx/>
                <a:latin typeface="Arial"/>
                <a:ea typeface="微软雅黑"/>
                <a:cs typeface="+mn-cs"/>
              </a:endParaRPr>
            </a:p>
          </p:txBody>
        </p:sp>
      </p:grpSp>
      <p:sp>
        <p:nvSpPr>
          <p:cNvPr id="2" name="Rectangle 1">
            <a:extLst>
              <a:ext uri="{FF2B5EF4-FFF2-40B4-BE49-F238E27FC236}">
                <a16:creationId xmlns:a16="http://schemas.microsoft.com/office/drawing/2014/main" id="{2636976D-D381-C349-A95D-AD322F8C8B4E}"/>
              </a:ext>
            </a:extLst>
          </p:cNvPr>
          <p:cNvSpPr/>
          <p:nvPr/>
        </p:nvSpPr>
        <p:spPr>
          <a:xfrm>
            <a:off x="-70238" y="1257301"/>
            <a:ext cx="7347338" cy="440120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02122"/>
                </a:solidFill>
                <a:effectLst/>
                <a:uLnTx/>
                <a:uFillTx/>
                <a:latin typeface="Times New Roman" panose="02020603050405020304" pitchFamily="18" charset="0"/>
                <a:ea typeface="微软雅黑"/>
                <a:cs typeface="Times New Roman" panose="02020603050405020304" pitchFamily="18" charset="0"/>
              </a:rPr>
              <a:t>Chúa Nguyễn (Phúc Thuần) lên nối ngôi lúc mới 12 tuổi, chỉ "thích chơi bời, múa hát", quyền hành tập trung hết vào tay quyền thần Trương Phúc Loan. Ông ta tự xưng là Quốc phó, chuyên quyền hơn 30 năm; là người “bán quan, buôn ngục”, rất tham lam và tàn nhẫn, giết hại nhiều người; ruộng vườn, nhà cửa, vàng bạc, châu ngọc, tôi tớ, ngựa trâu,... không biết bao nhiêu mà kể.</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(Theo Phan Huy Lê (Chủ biên), Lịch sử Việt Nam, Tạp II, Sđd, tr. 540</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id="{FCF6AF7E-41C0-CDFB-F846-BD504928B204}"/>
              </a:ext>
            </a:extLst>
          </p:cNvPr>
          <p:cNvPicPr>
            <a:picLocks noChangeAspect="1"/>
          </p:cNvPicPr>
          <p:nvPr/>
        </p:nvPicPr>
        <p:blipFill>
          <a:blip r:embed="rId4"/>
          <a:stretch>
            <a:fillRect/>
          </a:stretch>
        </p:blipFill>
        <p:spPr>
          <a:xfrm>
            <a:off x="7277100" y="151597"/>
            <a:ext cx="4844663" cy="5506908"/>
          </a:xfrm>
          <a:prstGeom prst="rect">
            <a:avLst/>
          </a:prstGeom>
        </p:spPr>
      </p:pic>
      <p:sp>
        <p:nvSpPr>
          <p:cNvPr id="10" name="TextBox 9">
            <a:extLst>
              <a:ext uri="{FF2B5EF4-FFF2-40B4-BE49-F238E27FC236}">
                <a16:creationId xmlns:a16="http://schemas.microsoft.com/office/drawing/2014/main" id="{9E1C500D-3D18-23E5-A2DF-5CD6E33A48EF}"/>
              </a:ext>
            </a:extLst>
          </p:cNvPr>
          <p:cNvSpPr txBox="1"/>
          <p:nvPr/>
        </p:nvSpPr>
        <p:spPr>
          <a:xfrm>
            <a:off x="7483485" y="5746996"/>
            <a:ext cx="4431891"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02122"/>
                </a:solidFill>
                <a:effectLst/>
                <a:uLnTx/>
                <a:uFillTx/>
                <a:latin typeface="Times New Roman" panose="02020603050405020304" pitchFamily="18" charset="0"/>
                <a:ea typeface="微软雅黑"/>
                <a:cs typeface="Times New Roman" panose="02020603050405020304" pitchFamily="18" charset="0"/>
              </a:rPr>
              <a:t>Chúa Nguyễn Phúc Thuần</a:t>
            </a: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Picture 12" descr="A picture containing text&#10;&#10;Description automatically generated">
            <a:extLst>
              <a:ext uri="{FF2B5EF4-FFF2-40B4-BE49-F238E27FC236}">
                <a16:creationId xmlns:a16="http://schemas.microsoft.com/office/drawing/2014/main" id="{F5583DDE-3080-9AC8-E1B8-819203336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18188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3957274" y="5245701"/>
            <a:ext cx="2190308" cy="1499191"/>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grpSp>
        <p:nvGrpSpPr>
          <p:cNvPr id="7" name="Group 6">
            <a:extLst>
              <a:ext uri="{FF2B5EF4-FFF2-40B4-BE49-F238E27FC236}">
                <a16:creationId xmlns:a16="http://schemas.microsoft.com/office/drawing/2014/main" id="{2A9B7404-A83A-E143-BA0E-1ED25CB20718}"/>
              </a:ext>
            </a:extLst>
          </p:cNvPr>
          <p:cNvGrpSpPr/>
          <p:nvPr/>
        </p:nvGrpSpPr>
        <p:grpSpPr>
          <a:xfrm>
            <a:off x="3625917" y="801051"/>
            <a:ext cx="8577262" cy="4357688"/>
            <a:chOff x="-30354" y="1001120"/>
            <a:chExt cx="8025864" cy="4357688"/>
          </a:xfrm>
        </p:grpSpPr>
        <p:pic>
          <p:nvPicPr>
            <p:cNvPr id="5" name="Picture 4">
              <a:extLst>
                <a:ext uri="{FF2B5EF4-FFF2-40B4-BE49-F238E27FC236}">
                  <a16:creationId xmlns:a16="http://schemas.microsoft.com/office/drawing/2014/main" id="{E2C82DF6-E814-7644-AD10-E64E312F1D46}"/>
                </a:ext>
              </a:extLst>
            </p:cNvPr>
            <p:cNvPicPr>
              <a:picLocks noChangeAspect="1"/>
            </p:cNvPicPr>
            <p:nvPr/>
          </p:nvPicPr>
          <p:blipFill rotWithShape="1">
            <a:blip r:embed="rId6"/>
            <a:srcRect l="4479" t="24375" r="4583" b="26250"/>
            <a:stretch/>
          </p:blipFill>
          <p:spPr>
            <a:xfrm>
              <a:off x="-30354" y="1001120"/>
              <a:ext cx="8025864" cy="4357688"/>
            </a:xfrm>
            <a:prstGeom prst="rect">
              <a:avLst/>
            </a:prstGeom>
          </p:spPr>
        </p:pic>
        <p:sp>
          <p:nvSpPr>
            <p:cNvPr id="6" name="Rectangle 5">
              <a:extLst>
                <a:ext uri="{FF2B5EF4-FFF2-40B4-BE49-F238E27FC236}">
                  <a16:creationId xmlns:a16="http://schemas.microsoft.com/office/drawing/2014/main" id="{4AE56A86-A559-F444-B9ED-AC96E6798FE0}"/>
                </a:ext>
              </a:extLst>
            </p:cNvPr>
            <p:cNvSpPr/>
            <p:nvPr/>
          </p:nvSpPr>
          <p:spPr>
            <a:xfrm>
              <a:off x="1095154" y="1955694"/>
              <a:ext cx="5891434" cy="253550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Từ</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quan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to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đến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quan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nhỏ</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nhà</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cửa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chạm</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trổ</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lấy</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sự</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phú</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quý</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phong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lưu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để</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khoe</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khoang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lẫn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nhau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Họ</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coi</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vàng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bạc</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như</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cát</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lúa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gạo</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như</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bùn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hoang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phí</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vô</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cùng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Trương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Phúc</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Loan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thu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lợi</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5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cửa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nguồn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nhận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của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đút</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lót</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vàng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bạc</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châu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báu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gấm</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vóc</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chứa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đầy</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nhà</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Ruộng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vườn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tôi</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tớ</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trâu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ngựa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không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biết</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bao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nhiêu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kể</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a:t>
              </a:r>
            </a:p>
          </p:txBody>
        </p:sp>
      </p:grpSp>
      <p:pic>
        <p:nvPicPr>
          <p:cNvPr id="1028" name="Picture 4">
            <a:extLst>
              <a:ext uri="{FF2B5EF4-FFF2-40B4-BE49-F238E27FC236}">
                <a16:creationId xmlns:a16="http://schemas.microsoft.com/office/drawing/2014/main" id="{8D543653-5568-F840-838E-36DF0503A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76" y="-134031"/>
            <a:ext cx="3871023" cy="5092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954E48-45ED-3349-B04E-D716F36FD92C}"/>
              </a:ext>
            </a:extLst>
          </p:cNvPr>
          <p:cNvSpPr txBox="1"/>
          <p:nvPr/>
        </p:nvSpPr>
        <p:spPr>
          <a:xfrm>
            <a:off x="300534" y="5158739"/>
            <a:ext cx="31972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Nhà bác học Lê Quý Đôn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1726 –1784)</a:t>
            </a:r>
            <a:endParaRPr kumimoji="0" 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a16="http://schemas.microsoft.com/office/drawing/2014/main" id="{83FE4DAE-3A85-1C4B-AD23-40691843E678}"/>
              </a:ext>
            </a:extLst>
          </p:cNvPr>
          <p:cNvSpPr/>
          <p:nvPr/>
        </p:nvSpPr>
        <p:spPr>
          <a:xfrm>
            <a:off x="3641094" y="78154"/>
            <a:ext cx="855090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Quan lại, cường hào kết thành bè cánh, đàn áp bóc lột nhân dân</a:t>
            </a:r>
            <a:r>
              <a:rPr kumimoji="0" lang="en-VN" sz="2800" b="1" i="0" u="none" strike="noStrike" kern="1200" cap="none" spc="0" normalizeH="0" baseline="0" noProof="0" dirty="0">
                <a:ln>
                  <a:noFill/>
                </a:ln>
                <a:solidFill>
                  <a:srgbClr val="FF0000"/>
                </a:solidFill>
                <a:effectLst/>
                <a:uLnTx/>
                <a:uFillTx/>
                <a:latin typeface="Arial"/>
                <a:ea typeface="微软雅黑"/>
                <a:cs typeface="+mn-cs"/>
              </a:rPr>
              <a:t> </a:t>
            </a:r>
          </a:p>
        </p:txBody>
      </p:sp>
    </p:spTree>
    <p:extLst>
      <p:ext uri="{BB962C8B-B14F-4D97-AF65-F5344CB8AC3E}">
        <p14:creationId xmlns:p14="http://schemas.microsoft.com/office/powerpoint/2010/main" val="1886268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909C9351-4C47-4D72-8FDB-0856EE35C110}"/>
              </a:ext>
            </a:extLst>
          </p:cNvPr>
          <p:cNvGrpSpPr/>
          <p:nvPr/>
        </p:nvGrpSpPr>
        <p:grpSpPr>
          <a:xfrm>
            <a:off x="-139701" y="0"/>
            <a:ext cx="8128002" cy="1815423"/>
            <a:chOff x="2050329" y="1903843"/>
            <a:chExt cx="8128002" cy="2052738"/>
          </a:xfrm>
        </p:grpSpPr>
        <p:pic>
          <p:nvPicPr>
            <p:cNvPr id="2" name="图片 1">
              <a:extLst>
                <a:ext uri="{FF2B5EF4-FFF2-40B4-BE49-F238E27FC236}">
                  <a16:creationId xmlns:a16="http://schemas.microsoft.com/office/drawing/2014/main" id="{F6D79965-9C5E-4521-B691-D7C7031C76E2}"/>
                </a:ext>
              </a:extLst>
            </p:cNvPr>
            <p:cNvPicPr>
              <a:picLocks noChangeAspect="1"/>
            </p:cNvPicPr>
            <p:nvPr/>
          </p:nvPicPr>
          <p:blipFill>
            <a:blip r:embed="rId3"/>
            <a:stretch>
              <a:fillRect/>
            </a:stretch>
          </p:blipFill>
          <p:spPr>
            <a:xfrm>
              <a:off x="2050329" y="1903843"/>
              <a:ext cx="8128002" cy="2052738"/>
            </a:xfrm>
            <a:prstGeom prst="rect">
              <a:avLst/>
            </a:prstGeom>
          </p:spPr>
        </p:pic>
        <p:sp>
          <p:nvSpPr>
            <p:cNvPr id="149" name="箭头: 右 148">
              <a:extLst>
                <a:ext uri="{FF2B5EF4-FFF2-40B4-BE49-F238E27FC236}">
                  <a16:creationId xmlns:a16="http://schemas.microsoft.com/office/drawing/2014/main" id="{134C1E74-8D8B-47BF-850D-39A33832AE36}"/>
                </a:ext>
              </a:extLst>
            </p:cNvPr>
            <p:cNvSpPr/>
            <p:nvPr/>
          </p:nvSpPr>
          <p:spPr>
            <a:xfrm rot="20491777">
              <a:off x="4419734" y="2982014"/>
              <a:ext cx="539221" cy="366131"/>
            </a:xfrm>
            <a:prstGeom prst="rightArrow">
              <a:avLst>
                <a:gd name="adj1" fmla="val 50000"/>
                <a:gd name="adj2" fmla="val 76327"/>
              </a:avLst>
            </a:prstGeom>
            <a:solidFill>
              <a:srgbClr val="FF4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0" name="箭头: 右 149">
              <a:extLst>
                <a:ext uri="{FF2B5EF4-FFF2-40B4-BE49-F238E27FC236}">
                  <a16:creationId xmlns:a16="http://schemas.microsoft.com/office/drawing/2014/main" id="{2F6971CA-9E90-4FE9-8E21-84D2A846BA81}"/>
                </a:ext>
              </a:extLst>
            </p:cNvPr>
            <p:cNvSpPr/>
            <p:nvPr/>
          </p:nvSpPr>
          <p:spPr>
            <a:xfrm rot="1038165">
              <a:off x="7581950" y="3071843"/>
              <a:ext cx="539221" cy="366131"/>
            </a:xfrm>
            <a:prstGeom prst="rightArrow">
              <a:avLst>
                <a:gd name="adj1" fmla="val 50000"/>
                <a:gd name="adj2" fmla="val 76327"/>
              </a:avLst>
            </a:prstGeom>
            <a:solidFill>
              <a:srgbClr val="736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 name="Group 2">
            <a:extLst>
              <a:ext uri="{FF2B5EF4-FFF2-40B4-BE49-F238E27FC236}">
                <a16:creationId xmlns:a16="http://schemas.microsoft.com/office/drawing/2014/main" id="{75B9A7A9-3794-1E4D-96DA-A662BC8B10FD}"/>
              </a:ext>
            </a:extLst>
          </p:cNvPr>
          <p:cNvGrpSpPr/>
          <p:nvPr/>
        </p:nvGrpSpPr>
        <p:grpSpPr>
          <a:xfrm>
            <a:off x="257175" y="1985963"/>
            <a:ext cx="7415213" cy="3566533"/>
            <a:chOff x="257175" y="1985963"/>
            <a:chExt cx="7415213" cy="3566533"/>
          </a:xfrm>
        </p:grpSpPr>
        <p:sp>
          <p:nvSpPr>
            <p:cNvPr id="153" name="Rounded Rectangle 152">
              <a:extLst>
                <a:ext uri="{FF2B5EF4-FFF2-40B4-BE49-F238E27FC236}">
                  <a16:creationId xmlns:a16="http://schemas.microsoft.com/office/drawing/2014/main" id="{4EA991C9-D005-B44C-B26F-B5153E1520D8}"/>
                </a:ext>
              </a:extLst>
            </p:cNvPr>
            <p:cNvSpPr/>
            <p:nvPr/>
          </p:nvSpPr>
          <p:spPr>
            <a:xfrm>
              <a:off x="257175" y="1985963"/>
              <a:ext cx="7415213" cy="3543300"/>
            </a:xfrm>
            <a:prstGeom prst="round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4" name="Rectangle 153">
              <a:extLst>
                <a:ext uri="{FF2B5EF4-FFF2-40B4-BE49-F238E27FC236}">
                  <a16:creationId xmlns:a16="http://schemas.microsoft.com/office/drawing/2014/main" id="{8E4429B1-56A4-CD40-805C-1FF241988B75}"/>
                </a:ext>
              </a:extLst>
            </p:cNvPr>
            <p:cNvSpPr/>
            <p:nvPr/>
          </p:nvSpPr>
          <p:spPr>
            <a:xfrm>
              <a:off x="523875" y="2136176"/>
              <a:ext cx="6962775"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Trương Phúc Loan (?-1776) được xem là quyền thần số một của chúa Nguyễn ở Đàng Trong. Trong 10 năm nắm quyền, ông đã lợi dụng chức vụ của mình, tham nhũng bòn rút, hãm hại trung thần, khiến cơ đồ các chúa Nguyễn suy vong sau đó. Ghi chép về thói tham lam của viên quan này, sử sách chép rằng: Vàng, bạc, châu, ngọc, lụa chất thành núi… Có năm bị lụt lớn, hòm xiểng bị ngập, khi nước rút ông đem vàng ra phơi nắng, lấp lánh cả một sân.</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2050" name="Picture 2" descr="Quyền thần Trương Phúc Loan tham lam đến mức nào?">
            <a:extLst>
              <a:ext uri="{FF2B5EF4-FFF2-40B4-BE49-F238E27FC236}">
                <a16:creationId xmlns:a16="http://schemas.microsoft.com/office/drawing/2014/main" id="{E9810155-1ADE-B943-9F0C-A1E6D73F2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9088" y="1142999"/>
            <a:ext cx="4252912" cy="438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wipe(left)">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0.70"/>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1393</Words>
  <Application>Microsoft Office PowerPoint</Application>
  <PresentationFormat>Widescreen</PresentationFormat>
  <Paragraphs>117</Paragraphs>
  <Slides>29</Slides>
  <Notes>23</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微软雅黑</vt:lpstr>
      <vt:lpstr>#9Slide03 AllRoundGothic</vt:lpstr>
      <vt:lpstr>#9Slide05 Pattaya</vt:lpstr>
      <vt:lpstr>Arial</vt:lpstr>
      <vt:lpstr>Calibri</vt:lpstr>
      <vt:lpstr>Calibri Light</vt:lpstr>
      <vt:lpstr>等线</vt:lpstr>
      <vt:lpstr>Oswald</vt:lpstr>
      <vt:lpstr>Times New Roman</vt:lpstr>
      <vt:lpstr>Wingdings</vt:lpstr>
      <vt:lpstr>字魂36号-正文宋楷</vt:lpstr>
      <vt:lpstr>包图主题2</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7</cp:revision>
  <dcterms:created xsi:type="dcterms:W3CDTF">2023-05-15T19:32:02Z</dcterms:created>
  <dcterms:modified xsi:type="dcterms:W3CDTF">2023-10-19T00:51:22Z</dcterms:modified>
</cp:coreProperties>
</file>